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tags/tag31.xml" ContentType="application/vnd.openxmlformats-officedocument.presentationml.tags+xml"/>
  <Override PartName="/ppt/notesSlides/notesSlide43.xml" ContentType="application/vnd.openxmlformats-officedocument.presentationml.notesSlide+xml"/>
  <Override PartName="/ppt/tags/tag32.xml" ContentType="application/vnd.openxmlformats-officedocument.presentationml.tags+xml"/>
  <Override PartName="/ppt/notesSlides/notesSlide44.xml" ContentType="application/vnd.openxmlformats-officedocument.presentationml.notesSlide+xml"/>
  <Override PartName="/ppt/tags/tag33.xml" ContentType="application/vnd.openxmlformats-officedocument.presentationml.tags+xml"/>
  <Override PartName="/ppt/notesSlides/notesSlide45.xml" ContentType="application/vnd.openxmlformats-officedocument.presentationml.notesSlide+xml"/>
  <Override PartName="/ppt/tags/tag34.xml" ContentType="application/vnd.openxmlformats-officedocument.presentationml.tags+xml"/>
  <Override PartName="/ppt/notesSlides/notesSlide46.xml" ContentType="application/vnd.openxmlformats-officedocument.presentationml.notesSlide+xml"/>
  <Override PartName="/ppt/tags/tag35.xml" ContentType="application/vnd.openxmlformats-officedocument.presentationml.tags+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84"/>
  </p:notesMasterIdLst>
  <p:sldIdLst>
    <p:sldId id="256" r:id="rId2"/>
    <p:sldId id="258" r:id="rId3"/>
    <p:sldId id="2817" r:id="rId4"/>
    <p:sldId id="2818" r:id="rId5"/>
    <p:sldId id="2819" r:id="rId6"/>
    <p:sldId id="2820" r:id="rId7"/>
    <p:sldId id="2821" r:id="rId8"/>
    <p:sldId id="2831" r:id="rId9"/>
    <p:sldId id="259" r:id="rId10"/>
    <p:sldId id="382" r:id="rId11"/>
    <p:sldId id="2828" r:id="rId12"/>
    <p:sldId id="381" r:id="rId13"/>
    <p:sldId id="380" r:id="rId14"/>
    <p:sldId id="379" r:id="rId15"/>
    <p:sldId id="693" r:id="rId16"/>
    <p:sldId id="647" r:id="rId17"/>
    <p:sldId id="2810" r:id="rId18"/>
    <p:sldId id="684" r:id="rId19"/>
    <p:sldId id="689" r:id="rId20"/>
    <p:sldId id="2804" r:id="rId21"/>
    <p:sldId id="2811" r:id="rId22"/>
    <p:sldId id="2805" r:id="rId23"/>
    <p:sldId id="2806" r:id="rId24"/>
    <p:sldId id="2812" r:id="rId25"/>
    <p:sldId id="2807" r:id="rId26"/>
    <p:sldId id="698" r:id="rId27"/>
    <p:sldId id="697" r:id="rId28"/>
    <p:sldId id="2813" r:id="rId29"/>
    <p:sldId id="2808" r:id="rId30"/>
    <p:sldId id="696" r:id="rId31"/>
    <p:sldId id="2830" r:id="rId32"/>
    <p:sldId id="2829" r:id="rId33"/>
    <p:sldId id="685" r:id="rId34"/>
    <p:sldId id="2761" r:id="rId35"/>
    <p:sldId id="2762" r:id="rId36"/>
    <p:sldId id="2809" r:id="rId37"/>
    <p:sldId id="2800" r:id="rId38"/>
    <p:sldId id="2760" r:id="rId39"/>
    <p:sldId id="2767" r:id="rId40"/>
    <p:sldId id="2815" r:id="rId41"/>
    <p:sldId id="2777" r:id="rId42"/>
    <p:sldId id="2778" r:id="rId43"/>
    <p:sldId id="420" r:id="rId44"/>
    <p:sldId id="590" r:id="rId45"/>
    <p:sldId id="2730" r:id="rId46"/>
    <p:sldId id="421" r:id="rId47"/>
    <p:sldId id="422" r:id="rId48"/>
    <p:sldId id="423" r:id="rId49"/>
    <p:sldId id="424" r:id="rId50"/>
    <p:sldId id="426" r:id="rId51"/>
    <p:sldId id="425" r:id="rId52"/>
    <p:sldId id="341" r:id="rId53"/>
    <p:sldId id="2775" r:id="rId54"/>
    <p:sldId id="2712" r:id="rId55"/>
    <p:sldId id="2713" r:id="rId56"/>
    <p:sldId id="2723" r:id="rId57"/>
    <p:sldId id="2724" r:id="rId58"/>
    <p:sldId id="443" r:id="rId59"/>
    <p:sldId id="429" r:id="rId60"/>
    <p:sldId id="430" r:id="rId61"/>
    <p:sldId id="431" r:id="rId62"/>
    <p:sldId id="432" r:id="rId63"/>
    <p:sldId id="434" r:id="rId64"/>
    <p:sldId id="436" r:id="rId65"/>
    <p:sldId id="438" r:id="rId66"/>
    <p:sldId id="439" r:id="rId67"/>
    <p:sldId id="442" r:id="rId68"/>
    <p:sldId id="323" r:id="rId69"/>
    <p:sldId id="2795" r:id="rId70"/>
    <p:sldId id="2796" r:id="rId71"/>
    <p:sldId id="2826" r:id="rId72"/>
    <p:sldId id="576" r:id="rId73"/>
    <p:sldId id="2827" r:id="rId74"/>
    <p:sldId id="383" r:id="rId75"/>
    <p:sldId id="451" r:id="rId76"/>
    <p:sldId id="260" r:id="rId77"/>
    <p:sldId id="2816" r:id="rId78"/>
    <p:sldId id="2785" r:id="rId79"/>
    <p:sldId id="2788" r:id="rId80"/>
    <p:sldId id="2789" r:id="rId81"/>
    <p:sldId id="2790" r:id="rId82"/>
    <p:sldId id="2791"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B742B-6753-4AC7-9913-D3B7A77445FB}" v="7" dt="2024-02-01T13:50:06.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64" d="100"/>
          <a:sy n="64" d="100"/>
        </p:scale>
        <p:origin x="412" y="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Total Billings per Provider Type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7.0378469530686896E-2"/>
          <c:y val="0.14591475884991034"/>
          <c:w val="0.91119896282394752"/>
          <c:h val="0.60947179844427724"/>
        </c:manualLayout>
      </c:layout>
      <c:lineChart>
        <c:grouping val="standard"/>
        <c:varyColors val="0"/>
        <c:ser>
          <c:idx val="0"/>
          <c:order val="0"/>
          <c:tx>
            <c:strRef>
              <c:f>Sheet1!$B$1</c:f>
              <c:strCache>
                <c:ptCount val="1"/>
                <c:pt idx="0">
                  <c:v>Int Med</c:v>
                </c:pt>
              </c:strCache>
            </c:strRef>
          </c:tx>
          <c:spPr>
            <a:ln w="31750" cap="rnd">
              <a:solidFill>
                <a:schemeClr val="accent1"/>
              </a:solidFill>
              <a:round/>
            </a:ln>
            <a:effectLst>
              <a:outerShdw blurRad="38100" dist="25400" dir="5400000" rotWithShape="0">
                <a:srgbClr val="000000">
                  <a:alpha val="25000"/>
                </a:srgbClr>
              </a:outerShdw>
            </a:effectLst>
          </c:spPr>
          <c:marker>
            <c:symbol val="none"/>
          </c:marker>
          <c:cat>
            <c:numRef>
              <c:f>Sheet1!$A$2:$A$6</c:f>
              <c:numCache>
                <c:formatCode>General</c:formatCode>
                <c:ptCount val="5"/>
                <c:pt idx="0">
                  <c:v>2009</c:v>
                </c:pt>
                <c:pt idx="1">
                  <c:v>2015</c:v>
                </c:pt>
                <c:pt idx="2">
                  <c:v>2019</c:v>
                </c:pt>
                <c:pt idx="3">
                  <c:v>2020</c:v>
                </c:pt>
                <c:pt idx="4">
                  <c:v>2022</c:v>
                </c:pt>
              </c:numCache>
            </c:numRef>
          </c:cat>
          <c:val>
            <c:numRef>
              <c:f>Sheet1!$B$2:$B$6</c:f>
              <c:numCache>
                <c:formatCode>General</c:formatCode>
                <c:ptCount val="5"/>
                <c:pt idx="0">
                  <c:v>8042000</c:v>
                </c:pt>
                <c:pt idx="1">
                  <c:v>7898000</c:v>
                </c:pt>
                <c:pt idx="2">
                  <c:v>6658000</c:v>
                </c:pt>
                <c:pt idx="3">
                  <c:v>6258977</c:v>
                </c:pt>
                <c:pt idx="4">
                  <c:v>5797646</c:v>
                </c:pt>
              </c:numCache>
            </c:numRef>
          </c:val>
          <c:smooth val="0"/>
          <c:extLst>
            <c:ext xmlns:c16="http://schemas.microsoft.com/office/drawing/2014/chart" uri="{C3380CC4-5D6E-409C-BE32-E72D297353CC}">
              <c16:uniqueId val="{00000000-E2E7-4805-86F4-E4C8A4E018EB}"/>
            </c:ext>
          </c:extLst>
        </c:ser>
        <c:ser>
          <c:idx val="1"/>
          <c:order val="1"/>
          <c:tx>
            <c:strRef>
              <c:f>Sheet1!$C$1</c:f>
              <c:strCache>
                <c:ptCount val="1"/>
                <c:pt idx="0">
                  <c:v>Fam Prac</c:v>
                </c:pt>
              </c:strCache>
            </c:strRef>
          </c:tx>
          <c:spPr>
            <a:ln w="31750" cap="rnd">
              <a:solidFill>
                <a:schemeClr val="accent2"/>
              </a:solidFill>
              <a:round/>
            </a:ln>
            <a:effectLst>
              <a:outerShdw blurRad="38100" dist="25400" dir="5400000" rotWithShape="0">
                <a:srgbClr val="000000">
                  <a:alpha val="25000"/>
                </a:srgbClr>
              </a:outerShdw>
            </a:effectLst>
          </c:spPr>
          <c:marker>
            <c:symbol val="none"/>
          </c:marker>
          <c:cat>
            <c:numRef>
              <c:f>Sheet1!$A$2:$A$6</c:f>
              <c:numCache>
                <c:formatCode>General</c:formatCode>
                <c:ptCount val="5"/>
                <c:pt idx="0">
                  <c:v>2009</c:v>
                </c:pt>
                <c:pt idx="1">
                  <c:v>2015</c:v>
                </c:pt>
                <c:pt idx="2">
                  <c:v>2019</c:v>
                </c:pt>
                <c:pt idx="3">
                  <c:v>2020</c:v>
                </c:pt>
                <c:pt idx="4">
                  <c:v>2022</c:v>
                </c:pt>
              </c:numCache>
            </c:numRef>
          </c:cat>
          <c:val>
            <c:numRef>
              <c:f>Sheet1!$C$2:$C$6</c:f>
              <c:numCache>
                <c:formatCode>General</c:formatCode>
                <c:ptCount val="5"/>
                <c:pt idx="0">
                  <c:v>4643000</c:v>
                </c:pt>
                <c:pt idx="1">
                  <c:v>4595000</c:v>
                </c:pt>
                <c:pt idx="2">
                  <c:v>3866000</c:v>
                </c:pt>
                <c:pt idx="3">
                  <c:v>3724038</c:v>
                </c:pt>
                <c:pt idx="4">
                  <c:v>3141788</c:v>
                </c:pt>
              </c:numCache>
            </c:numRef>
          </c:val>
          <c:smooth val="0"/>
          <c:extLst>
            <c:ext xmlns:c16="http://schemas.microsoft.com/office/drawing/2014/chart" uri="{C3380CC4-5D6E-409C-BE32-E72D297353CC}">
              <c16:uniqueId val="{00000001-E2E7-4805-86F4-E4C8A4E018EB}"/>
            </c:ext>
          </c:extLst>
        </c:ser>
        <c:ser>
          <c:idx val="2"/>
          <c:order val="2"/>
          <c:tx>
            <c:strRef>
              <c:f>Sheet1!$D$1</c:f>
              <c:strCache>
                <c:ptCount val="1"/>
                <c:pt idx="0">
                  <c:v>Nurse Prac</c:v>
                </c:pt>
              </c:strCache>
            </c:strRef>
          </c:tx>
          <c:spPr>
            <a:ln w="31750" cap="rnd">
              <a:solidFill>
                <a:schemeClr val="accent3"/>
              </a:solidFill>
              <a:round/>
            </a:ln>
            <a:effectLst>
              <a:outerShdw blurRad="38100" dist="25400" dir="5400000" rotWithShape="0">
                <a:srgbClr val="000000">
                  <a:alpha val="25000"/>
                </a:srgbClr>
              </a:outerShdw>
            </a:effectLst>
          </c:spPr>
          <c:marker>
            <c:symbol val="none"/>
          </c:marker>
          <c:cat>
            <c:numRef>
              <c:f>Sheet1!$A$2:$A$6</c:f>
              <c:numCache>
                <c:formatCode>General</c:formatCode>
                <c:ptCount val="5"/>
                <c:pt idx="0">
                  <c:v>2009</c:v>
                </c:pt>
                <c:pt idx="1">
                  <c:v>2015</c:v>
                </c:pt>
                <c:pt idx="2">
                  <c:v>2019</c:v>
                </c:pt>
                <c:pt idx="3">
                  <c:v>2020</c:v>
                </c:pt>
                <c:pt idx="4">
                  <c:v>2022</c:v>
                </c:pt>
              </c:numCache>
            </c:numRef>
          </c:cat>
          <c:val>
            <c:numRef>
              <c:f>Sheet1!$D$2:$D$6</c:f>
              <c:numCache>
                <c:formatCode>General</c:formatCode>
                <c:ptCount val="5"/>
                <c:pt idx="0">
                  <c:v>4842000</c:v>
                </c:pt>
                <c:pt idx="1">
                  <c:v>7477000</c:v>
                </c:pt>
                <c:pt idx="2">
                  <c:v>10954000</c:v>
                </c:pt>
                <c:pt idx="3">
                  <c:v>10688548</c:v>
                </c:pt>
                <c:pt idx="4">
                  <c:v>12028502</c:v>
                </c:pt>
              </c:numCache>
            </c:numRef>
          </c:val>
          <c:smooth val="0"/>
          <c:extLst>
            <c:ext xmlns:c16="http://schemas.microsoft.com/office/drawing/2014/chart" uri="{C3380CC4-5D6E-409C-BE32-E72D297353CC}">
              <c16:uniqueId val="{00000002-E2E7-4805-86F4-E4C8A4E018EB}"/>
            </c:ext>
          </c:extLst>
        </c:ser>
        <c:dLbls>
          <c:showLegendKey val="0"/>
          <c:showVal val="0"/>
          <c:showCatName val="0"/>
          <c:showSerName val="0"/>
          <c:showPercent val="0"/>
          <c:showBubbleSize val="0"/>
        </c:dLbls>
        <c:smooth val="0"/>
        <c:axId val="51473455"/>
        <c:axId val="51485519"/>
      </c:lineChart>
      <c:catAx>
        <c:axId val="51473455"/>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51485519"/>
        <c:crosses val="autoZero"/>
        <c:auto val="1"/>
        <c:lblAlgn val="ctr"/>
        <c:lblOffset val="100"/>
        <c:noMultiLvlLbl val="0"/>
      </c:catAx>
      <c:valAx>
        <c:axId val="51485519"/>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147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52910173229603E-2"/>
          <c:y val="3.5300666668671127E-2"/>
          <c:w val="0.91124480413202369"/>
          <c:h val="0.87206004957599259"/>
        </c:manualLayout>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cat>
            <c:strRef>
              <c:f>Sheet1!$A$2:$A$4</c:f>
              <c:strCache>
                <c:ptCount val="3"/>
                <c:pt idx="0">
                  <c:v>Internal Medicine</c:v>
                </c:pt>
                <c:pt idx="1">
                  <c:v>Familty Practice</c:v>
                </c:pt>
                <c:pt idx="2">
                  <c:v>Nurse Practitioner</c:v>
                </c:pt>
              </c:strCache>
            </c:strRef>
          </c:cat>
          <c:val>
            <c:numRef>
              <c:f>Sheet1!$B$2:$B$4</c:f>
              <c:numCache>
                <c:formatCode>General</c:formatCode>
                <c:ptCount val="3"/>
                <c:pt idx="0">
                  <c:v>6935851</c:v>
                </c:pt>
                <c:pt idx="1">
                  <c:v>4083574</c:v>
                </c:pt>
                <c:pt idx="2">
                  <c:v>9716902</c:v>
                </c:pt>
              </c:numCache>
            </c:numRef>
          </c:val>
          <c:extLst>
            <c:ext xmlns:c16="http://schemas.microsoft.com/office/drawing/2014/chart" uri="{C3380CC4-5D6E-409C-BE32-E72D297353CC}">
              <c16:uniqueId val="{00000000-C29D-454C-AE0F-632009ABEFC7}"/>
            </c:ext>
          </c:extLst>
        </c:ser>
        <c:ser>
          <c:idx val="1"/>
          <c:order val="1"/>
          <c:tx>
            <c:strRef>
              <c:f>Sheet1!$C$1</c:f>
              <c:strCache>
                <c:ptCount val="1"/>
                <c:pt idx="0">
                  <c:v>2020</c:v>
                </c:pt>
              </c:strCache>
            </c:strRef>
          </c:tx>
          <c:spPr>
            <a:solidFill>
              <a:schemeClr val="accent2"/>
            </a:solidFill>
            <a:ln>
              <a:noFill/>
            </a:ln>
            <a:effectLst/>
          </c:spPr>
          <c:invertIfNegative val="0"/>
          <c:cat>
            <c:strRef>
              <c:f>Sheet1!$A$2:$A$4</c:f>
              <c:strCache>
                <c:ptCount val="3"/>
                <c:pt idx="0">
                  <c:v>Internal Medicine</c:v>
                </c:pt>
                <c:pt idx="1">
                  <c:v>Familty Practice</c:v>
                </c:pt>
                <c:pt idx="2">
                  <c:v>Nurse Practitioner</c:v>
                </c:pt>
              </c:strCache>
            </c:strRef>
          </c:cat>
          <c:val>
            <c:numRef>
              <c:f>Sheet1!$C$2:$C$4</c:f>
              <c:numCache>
                <c:formatCode>General</c:formatCode>
                <c:ptCount val="3"/>
                <c:pt idx="0">
                  <c:v>6258977</c:v>
                </c:pt>
                <c:pt idx="1">
                  <c:v>3724038</c:v>
                </c:pt>
                <c:pt idx="2">
                  <c:v>10688548</c:v>
                </c:pt>
              </c:numCache>
            </c:numRef>
          </c:val>
          <c:extLst>
            <c:ext xmlns:c16="http://schemas.microsoft.com/office/drawing/2014/chart" uri="{C3380CC4-5D6E-409C-BE32-E72D297353CC}">
              <c16:uniqueId val="{00000000-B2CF-4DBB-9B06-CDFDCA5D98B6}"/>
            </c:ext>
          </c:extLst>
        </c:ser>
        <c:ser>
          <c:idx val="2"/>
          <c:order val="2"/>
          <c:tx>
            <c:strRef>
              <c:f>Sheet1!$D$1</c:f>
              <c:strCache>
                <c:ptCount val="1"/>
                <c:pt idx="0">
                  <c:v>2022</c:v>
                </c:pt>
              </c:strCache>
            </c:strRef>
          </c:tx>
          <c:spPr>
            <a:solidFill>
              <a:schemeClr val="accent3"/>
            </a:solidFill>
            <a:ln>
              <a:noFill/>
            </a:ln>
            <a:effectLst/>
          </c:spPr>
          <c:invertIfNegative val="0"/>
          <c:cat>
            <c:strRef>
              <c:f>Sheet1!$A$2:$A$4</c:f>
              <c:strCache>
                <c:ptCount val="3"/>
                <c:pt idx="0">
                  <c:v>Internal Medicine</c:v>
                </c:pt>
                <c:pt idx="1">
                  <c:v>Familty Practice</c:v>
                </c:pt>
                <c:pt idx="2">
                  <c:v>Nurse Practitioner</c:v>
                </c:pt>
              </c:strCache>
            </c:strRef>
          </c:cat>
          <c:val>
            <c:numRef>
              <c:f>Sheet1!$D$2:$D$4</c:f>
              <c:numCache>
                <c:formatCode>General</c:formatCode>
                <c:ptCount val="3"/>
                <c:pt idx="0">
                  <c:v>5797646</c:v>
                </c:pt>
                <c:pt idx="1">
                  <c:v>3141788</c:v>
                </c:pt>
                <c:pt idx="2">
                  <c:v>12028502</c:v>
                </c:pt>
              </c:numCache>
            </c:numRef>
          </c:val>
          <c:extLst>
            <c:ext xmlns:c16="http://schemas.microsoft.com/office/drawing/2014/chart" uri="{C3380CC4-5D6E-409C-BE32-E72D297353CC}">
              <c16:uniqueId val="{00000000-FDBA-4F75-BF3C-26A34C0FA080}"/>
            </c:ext>
          </c:extLst>
        </c:ser>
        <c:dLbls>
          <c:showLegendKey val="0"/>
          <c:showVal val="0"/>
          <c:showCatName val="0"/>
          <c:showSerName val="0"/>
          <c:showPercent val="0"/>
          <c:showBubbleSize val="0"/>
        </c:dLbls>
        <c:gapWidth val="182"/>
        <c:axId val="905033247"/>
        <c:axId val="1162598015"/>
      </c:barChart>
      <c:catAx>
        <c:axId val="90503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2598015"/>
        <c:crosses val="autoZero"/>
        <c:auto val="1"/>
        <c:lblAlgn val="ctr"/>
        <c:lblOffset val="100"/>
        <c:noMultiLvlLbl val="0"/>
      </c:catAx>
      <c:valAx>
        <c:axId val="1162598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5033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99304</c:v>
                </c:pt>
              </c:strCache>
            </c:strRef>
          </c:tx>
          <c:spPr>
            <a:solidFill>
              <a:schemeClr val="accent1"/>
            </a:solidFill>
            <a:ln>
              <a:noFill/>
            </a:ln>
            <a:effectLst/>
          </c:spPr>
          <c:invertIfNegative val="0"/>
          <c:cat>
            <c:strRef>
              <c:f>Sheet1!$A$2:$A$4</c:f>
              <c:strCache>
                <c:ptCount val="3"/>
                <c:pt idx="0">
                  <c:v>Internal Medicine 2022</c:v>
                </c:pt>
                <c:pt idx="1">
                  <c:v>Family Practice 2022</c:v>
                </c:pt>
                <c:pt idx="2">
                  <c:v>Nurse Prac 2022</c:v>
                </c:pt>
              </c:strCache>
            </c:strRef>
          </c:cat>
          <c:val>
            <c:numRef>
              <c:f>Sheet1!$B$2:$B$4</c:f>
              <c:numCache>
                <c:formatCode>General</c:formatCode>
                <c:ptCount val="3"/>
                <c:pt idx="0">
                  <c:v>26656</c:v>
                </c:pt>
                <c:pt idx="1">
                  <c:v>49072</c:v>
                </c:pt>
                <c:pt idx="2">
                  <c:v>55130</c:v>
                </c:pt>
              </c:numCache>
            </c:numRef>
          </c:val>
          <c:extLst>
            <c:ext xmlns:c16="http://schemas.microsoft.com/office/drawing/2014/chart" uri="{C3380CC4-5D6E-409C-BE32-E72D297353CC}">
              <c16:uniqueId val="{00000000-E42C-4FF4-9508-550F5BC6FEA6}"/>
            </c:ext>
          </c:extLst>
        </c:ser>
        <c:ser>
          <c:idx val="1"/>
          <c:order val="1"/>
          <c:tx>
            <c:strRef>
              <c:f>Sheet1!$C$1</c:f>
              <c:strCache>
                <c:ptCount val="1"/>
                <c:pt idx="0">
                  <c:v>99305</c:v>
                </c:pt>
              </c:strCache>
            </c:strRef>
          </c:tx>
          <c:spPr>
            <a:solidFill>
              <a:schemeClr val="accent2"/>
            </a:solidFill>
            <a:ln>
              <a:noFill/>
            </a:ln>
            <a:effectLst/>
          </c:spPr>
          <c:invertIfNegative val="0"/>
          <c:cat>
            <c:strRef>
              <c:f>Sheet1!$A$2:$A$4</c:f>
              <c:strCache>
                <c:ptCount val="3"/>
                <c:pt idx="0">
                  <c:v>Internal Medicine 2022</c:v>
                </c:pt>
                <c:pt idx="1">
                  <c:v>Family Practice 2022</c:v>
                </c:pt>
                <c:pt idx="2">
                  <c:v>Nurse Prac 2022</c:v>
                </c:pt>
              </c:strCache>
            </c:strRef>
          </c:cat>
          <c:val>
            <c:numRef>
              <c:f>Sheet1!$C$2:$C$4</c:f>
              <c:numCache>
                <c:formatCode>General</c:formatCode>
                <c:ptCount val="3"/>
                <c:pt idx="0">
                  <c:v>222916</c:v>
                </c:pt>
                <c:pt idx="1">
                  <c:v>150127</c:v>
                </c:pt>
                <c:pt idx="2">
                  <c:v>187432</c:v>
                </c:pt>
              </c:numCache>
            </c:numRef>
          </c:val>
          <c:extLst>
            <c:ext xmlns:c16="http://schemas.microsoft.com/office/drawing/2014/chart" uri="{C3380CC4-5D6E-409C-BE32-E72D297353CC}">
              <c16:uniqueId val="{00000001-E42C-4FF4-9508-550F5BC6FEA6}"/>
            </c:ext>
          </c:extLst>
        </c:ser>
        <c:ser>
          <c:idx val="2"/>
          <c:order val="2"/>
          <c:tx>
            <c:strRef>
              <c:f>Sheet1!$D$1</c:f>
              <c:strCache>
                <c:ptCount val="1"/>
                <c:pt idx="0">
                  <c:v>99306</c:v>
                </c:pt>
              </c:strCache>
            </c:strRef>
          </c:tx>
          <c:spPr>
            <a:solidFill>
              <a:schemeClr val="accent3"/>
            </a:solidFill>
            <a:ln>
              <a:noFill/>
            </a:ln>
            <a:effectLst/>
          </c:spPr>
          <c:invertIfNegative val="0"/>
          <c:cat>
            <c:strRef>
              <c:f>Sheet1!$A$2:$A$4</c:f>
              <c:strCache>
                <c:ptCount val="3"/>
                <c:pt idx="0">
                  <c:v>Internal Medicine 2022</c:v>
                </c:pt>
                <c:pt idx="1">
                  <c:v>Family Practice 2022</c:v>
                </c:pt>
                <c:pt idx="2">
                  <c:v>Nurse Prac 2022</c:v>
                </c:pt>
              </c:strCache>
            </c:strRef>
          </c:cat>
          <c:val>
            <c:numRef>
              <c:f>Sheet1!$D$2:$D$4</c:f>
              <c:numCache>
                <c:formatCode>General</c:formatCode>
                <c:ptCount val="3"/>
                <c:pt idx="0">
                  <c:v>472678</c:v>
                </c:pt>
                <c:pt idx="1">
                  <c:v>212705</c:v>
                </c:pt>
                <c:pt idx="2">
                  <c:v>205242</c:v>
                </c:pt>
              </c:numCache>
            </c:numRef>
          </c:val>
          <c:extLst>
            <c:ext xmlns:c16="http://schemas.microsoft.com/office/drawing/2014/chart" uri="{C3380CC4-5D6E-409C-BE32-E72D297353CC}">
              <c16:uniqueId val="{00000002-E42C-4FF4-9508-550F5BC6FEA6}"/>
            </c:ext>
          </c:extLst>
        </c:ser>
        <c:dLbls>
          <c:showLegendKey val="0"/>
          <c:showVal val="0"/>
          <c:showCatName val="0"/>
          <c:showSerName val="0"/>
          <c:showPercent val="0"/>
          <c:showBubbleSize val="0"/>
        </c:dLbls>
        <c:gapWidth val="219"/>
        <c:axId val="1070131759"/>
        <c:axId val="1183724847"/>
      </c:barChart>
      <c:catAx>
        <c:axId val="107013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3724847"/>
        <c:crosses val="autoZero"/>
        <c:auto val="1"/>
        <c:lblAlgn val="ctr"/>
        <c:lblOffset val="100"/>
        <c:noMultiLvlLbl val="0"/>
      </c:catAx>
      <c:valAx>
        <c:axId val="1183724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0131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47437178566412E-2"/>
          <c:y val="2.4880250699789129E-2"/>
          <c:w val="0.92053252878879088"/>
          <c:h val="0.78662343854440819"/>
        </c:manualLayout>
      </c:layout>
      <c:barChart>
        <c:barDir val="col"/>
        <c:grouping val="clustered"/>
        <c:varyColors val="0"/>
        <c:ser>
          <c:idx val="0"/>
          <c:order val="0"/>
          <c:tx>
            <c:strRef>
              <c:f>Sheet1!$B$1</c:f>
              <c:strCache>
                <c:ptCount val="1"/>
                <c:pt idx="0">
                  <c:v>99307</c:v>
                </c:pt>
              </c:strCache>
            </c:strRef>
          </c:tx>
          <c:spPr>
            <a:solidFill>
              <a:schemeClr val="accent1"/>
            </a:solidFill>
            <a:ln>
              <a:noFill/>
            </a:ln>
            <a:effectLst/>
          </c:spPr>
          <c:invertIfNegative val="0"/>
          <c:cat>
            <c:strRef>
              <c:f>Sheet1!$A$2:$A$4</c:f>
              <c:strCache>
                <c:ptCount val="3"/>
                <c:pt idx="0">
                  <c:v>Internal Medicine 2022</c:v>
                </c:pt>
                <c:pt idx="1">
                  <c:v>Family Practice 2022</c:v>
                </c:pt>
                <c:pt idx="2">
                  <c:v>Nurse Prac 2022</c:v>
                </c:pt>
              </c:strCache>
            </c:strRef>
          </c:cat>
          <c:val>
            <c:numRef>
              <c:f>Sheet1!$B$2:$B$4</c:f>
              <c:numCache>
                <c:formatCode>General</c:formatCode>
                <c:ptCount val="3"/>
                <c:pt idx="0">
                  <c:v>373831</c:v>
                </c:pt>
                <c:pt idx="1">
                  <c:v>276846</c:v>
                </c:pt>
                <c:pt idx="2">
                  <c:v>477868</c:v>
                </c:pt>
              </c:numCache>
            </c:numRef>
          </c:val>
          <c:extLst>
            <c:ext xmlns:c16="http://schemas.microsoft.com/office/drawing/2014/chart" uri="{C3380CC4-5D6E-409C-BE32-E72D297353CC}">
              <c16:uniqueId val="{00000000-B470-4892-A163-274E4125D614}"/>
            </c:ext>
          </c:extLst>
        </c:ser>
        <c:ser>
          <c:idx val="1"/>
          <c:order val="1"/>
          <c:tx>
            <c:strRef>
              <c:f>Sheet1!$C$1</c:f>
              <c:strCache>
                <c:ptCount val="1"/>
                <c:pt idx="0">
                  <c:v>99308</c:v>
                </c:pt>
              </c:strCache>
            </c:strRef>
          </c:tx>
          <c:spPr>
            <a:solidFill>
              <a:schemeClr val="accent2"/>
            </a:solidFill>
            <a:ln>
              <a:noFill/>
            </a:ln>
            <a:effectLst/>
          </c:spPr>
          <c:invertIfNegative val="0"/>
          <c:cat>
            <c:strRef>
              <c:f>Sheet1!$A$2:$A$4</c:f>
              <c:strCache>
                <c:ptCount val="3"/>
                <c:pt idx="0">
                  <c:v>Internal Medicine 2022</c:v>
                </c:pt>
                <c:pt idx="1">
                  <c:v>Family Practice 2022</c:v>
                </c:pt>
                <c:pt idx="2">
                  <c:v>Nurse Prac 2022</c:v>
                </c:pt>
              </c:strCache>
            </c:strRef>
          </c:cat>
          <c:val>
            <c:numRef>
              <c:f>Sheet1!$C$2:$C$4</c:f>
              <c:numCache>
                <c:formatCode>General</c:formatCode>
                <c:ptCount val="3"/>
                <c:pt idx="0">
                  <c:v>2185428</c:v>
                </c:pt>
                <c:pt idx="1">
                  <c:v>1124541</c:v>
                </c:pt>
                <c:pt idx="2">
                  <c:v>4413292</c:v>
                </c:pt>
              </c:numCache>
            </c:numRef>
          </c:val>
          <c:extLst>
            <c:ext xmlns:c16="http://schemas.microsoft.com/office/drawing/2014/chart" uri="{C3380CC4-5D6E-409C-BE32-E72D297353CC}">
              <c16:uniqueId val="{00000001-B470-4892-A163-274E4125D614}"/>
            </c:ext>
          </c:extLst>
        </c:ser>
        <c:ser>
          <c:idx val="2"/>
          <c:order val="2"/>
          <c:tx>
            <c:strRef>
              <c:f>Sheet1!$D$1</c:f>
              <c:strCache>
                <c:ptCount val="1"/>
                <c:pt idx="0">
                  <c:v>99309</c:v>
                </c:pt>
              </c:strCache>
            </c:strRef>
          </c:tx>
          <c:spPr>
            <a:solidFill>
              <a:schemeClr val="accent3"/>
            </a:solidFill>
            <a:ln>
              <a:noFill/>
            </a:ln>
            <a:effectLst/>
          </c:spPr>
          <c:invertIfNegative val="0"/>
          <c:cat>
            <c:strRef>
              <c:f>Sheet1!$A$2:$A$4</c:f>
              <c:strCache>
                <c:ptCount val="3"/>
                <c:pt idx="0">
                  <c:v>Internal Medicine 2022</c:v>
                </c:pt>
                <c:pt idx="1">
                  <c:v>Family Practice 2022</c:v>
                </c:pt>
                <c:pt idx="2">
                  <c:v>Nurse Prac 2022</c:v>
                </c:pt>
              </c:strCache>
            </c:strRef>
          </c:cat>
          <c:val>
            <c:numRef>
              <c:f>Sheet1!$D$2:$D$4</c:f>
              <c:numCache>
                <c:formatCode>General</c:formatCode>
                <c:ptCount val="3"/>
                <c:pt idx="0">
                  <c:v>2057656</c:v>
                </c:pt>
                <c:pt idx="1">
                  <c:v>1109626</c:v>
                </c:pt>
                <c:pt idx="2">
                  <c:v>5386334</c:v>
                </c:pt>
              </c:numCache>
            </c:numRef>
          </c:val>
          <c:extLst>
            <c:ext xmlns:c16="http://schemas.microsoft.com/office/drawing/2014/chart" uri="{C3380CC4-5D6E-409C-BE32-E72D297353CC}">
              <c16:uniqueId val="{00000002-B470-4892-A163-274E4125D614}"/>
            </c:ext>
          </c:extLst>
        </c:ser>
        <c:ser>
          <c:idx val="3"/>
          <c:order val="3"/>
          <c:tx>
            <c:strRef>
              <c:f>Sheet1!$E$1</c:f>
              <c:strCache>
                <c:ptCount val="1"/>
                <c:pt idx="0">
                  <c:v>99310</c:v>
                </c:pt>
              </c:strCache>
            </c:strRef>
          </c:tx>
          <c:spPr>
            <a:solidFill>
              <a:schemeClr val="accent4"/>
            </a:solidFill>
            <a:ln>
              <a:noFill/>
            </a:ln>
            <a:effectLst/>
          </c:spPr>
          <c:invertIfNegative val="0"/>
          <c:cat>
            <c:strRef>
              <c:f>Sheet1!$A$2:$A$4</c:f>
              <c:strCache>
                <c:ptCount val="3"/>
                <c:pt idx="0">
                  <c:v>Internal Medicine 2022</c:v>
                </c:pt>
                <c:pt idx="1">
                  <c:v>Family Practice 2022</c:v>
                </c:pt>
                <c:pt idx="2">
                  <c:v>Nurse Prac 2022</c:v>
                </c:pt>
              </c:strCache>
            </c:strRef>
          </c:cat>
          <c:val>
            <c:numRef>
              <c:f>Sheet1!$E$2:$E$4</c:f>
              <c:numCache>
                <c:formatCode>General</c:formatCode>
                <c:ptCount val="3"/>
                <c:pt idx="0">
                  <c:v>322836</c:v>
                </c:pt>
                <c:pt idx="1">
                  <c:v>156414</c:v>
                </c:pt>
                <c:pt idx="2">
                  <c:v>1045302</c:v>
                </c:pt>
              </c:numCache>
            </c:numRef>
          </c:val>
          <c:extLst>
            <c:ext xmlns:c16="http://schemas.microsoft.com/office/drawing/2014/chart" uri="{C3380CC4-5D6E-409C-BE32-E72D297353CC}">
              <c16:uniqueId val="{00000003-B470-4892-A163-274E4125D614}"/>
            </c:ext>
          </c:extLst>
        </c:ser>
        <c:dLbls>
          <c:showLegendKey val="0"/>
          <c:showVal val="0"/>
          <c:showCatName val="0"/>
          <c:showSerName val="0"/>
          <c:showPercent val="0"/>
          <c:showBubbleSize val="0"/>
        </c:dLbls>
        <c:gapWidth val="219"/>
        <c:axId val="1179155775"/>
        <c:axId val="1185251711"/>
      </c:barChart>
      <c:catAx>
        <c:axId val="1179155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5251711"/>
        <c:crosses val="autoZero"/>
        <c:auto val="1"/>
        <c:lblAlgn val="ctr"/>
        <c:lblOffset val="100"/>
        <c:noMultiLvlLbl val="0"/>
      </c:catAx>
      <c:valAx>
        <c:axId val="1185251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9155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7027842252671E-2"/>
          <c:y val="1.8091015118226132E-2"/>
          <c:w val="0.92623866416952672"/>
          <c:h val="0.78113214022671973"/>
        </c:manualLayout>
      </c:layout>
      <c:barChart>
        <c:barDir val="col"/>
        <c:grouping val="clustered"/>
        <c:varyColors val="0"/>
        <c:ser>
          <c:idx val="0"/>
          <c:order val="0"/>
          <c:tx>
            <c:strRef>
              <c:f>Sheet1!$B$1</c:f>
              <c:strCache>
                <c:ptCount val="1"/>
                <c:pt idx="0">
                  <c:v>99315</c:v>
                </c:pt>
              </c:strCache>
            </c:strRef>
          </c:tx>
          <c:spPr>
            <a:solidFill>
              <a:schemeClr val="accent1"/>
            </a:solidFill>
            <a:ln>
              <a:noFill/>
            </a:ln>
            <a:effectLst/>
          </c:spPr>
          <c:invertIfNegative val="0"/>
          <c:cat>
            <c:strRef>
              <c:f>Sheet1!$A$2:$A$4</c:f>
              <c:strCache>
                <c:ptCount val="3"/>
                <c:pt idx="0">
                  <c:v>Internal Med 2022</c:v>
                </c:pt>
                <c:pt idx="1">
                  <c:v>Family Practice 2022</c:v>
                </c:pt>
                <c:pt idx="2">
                  <c:v>Nurse Prac 2022</c:v>
                </c:pt>
              </c:strCache>
            </c:strRef>
          </c:cat>
          <c:val>
            <c:numRef>
              <c:f>Sheet1!$B$2:$B$4</c:f>
              <c:numCache>
                <c:formatCode>General</c:formatCode>
                <c:ptCount val="3"/>
                <c:pt idx="0">
                  <c:v>48259</c:v>
                </c:pt>
                <c:pt idx="1">
                  <c:v>30035</c:v>
                </c:pt>
                <c:pt idx="2">
                  <c:v>67495</c:v>
                </c:pt>
              </c:numCache>
            </c:numRef>
          </c:val>
          <c:extLst>
            <c:ext xmlns:c16="http://schemas.microsoft.com/office/drawing/2014/chart" uri="{C3380CC4-5D6E-409C-BE32-E72D297353CC}">
              <c16:uniqueId val="{00000000-9A52-47F0-82CB-25EF804C38E3}"/>
            </c:ext>
          </c:extLst>
        </c:ser>
        <c:ser>
          <c:idx val="1"/>
          <c:order val="1"/>
          <c:tx>
            <c:strRef>
              <c:f>Sheet1!$C$1</c:f>
              <c:strCache>
                <c:ptCount val="1"/>
                <c:pt idx="0">
                  <c:v>99316</c:v>
                </c:pt>
              </c:strCache>
            </c:strRef>
          </c:tx>
          <c:spPr>
            <a:solidFill>
              <a:schemeClr val="accent2"/>
            </a:solidFill>
            <a:ln>
              <a:noFill/>
            </a:ln>
            <a:effectLst/>
          </c:spPr>
          <c:invertIfNegative val="0"/>
          <c:cat>
            <c:strRef>
              <c:f>Sheet1!$A$2:$A$4</c:f>
              <c:strCache>
                <c:ptCount val="3"/>
                <c:pt idx="0">
                  <c:v>Internal Med 2022</c:v>
                </c:pt>
                <c:pt idx="1">
                  <c:v>Family Practice 2022</c:v>
                </c:pt>
                <c:pt idx="2">
                  <c:v>Nurse Prac 2022</c:v>
                </c:pt>
              </c:strCache>
            </c:strRef>
          </c:cat>
          <c:val>
            <c:numRef>
              <c:f>Sheet1!$C$2:$C$4</c:f>
              <c:numCache>
                <c:formatCode>General</c:formatCode>
                <c:ptCount val="3"/>
                <c:pt idx="0">
                  <c:v>82135</c:v>
                </c:pt>
                <c:pt idx="1">
                  <c:v>32422</c:v>
                </c:pt>
                <c:pt idx="2">
                  <c:v>190207</c:v>
                </c:pt>
              </c:numCache>
            </c:numRef>
          </c:val>
          <c:extLst>
            <c:ext xmlns:c16="http://schemas.microsoft.com/office/drawing/2014/chart" uri="{C3380CC4-5D6E-409C-BE32-E72D297353CC}">
              <c16:uniqueId val="{00000001-9A52-47F0-82CB-25EF804C38E3}"/>
            </c:ext>
          </c:extLst>
        </c:ser>
        <c:dLbls>
          <c:showLegendKey val="0"/>
          <c:showVal val="0"/>
          <c:showCatName val="0"/>
          <c:showSerName val="0"/>
          <c:showPercent val="0"/>
          <c:showBubbleSize val="0"/>
        </c:dLbls>
        <c:gapWidth val="219"/>
        <c:overlap val="-27"/>
        <c:axId val="1041516351"/>
        <c:axId val="1175443343"/>
      </c:barChart>
      <c:catAx>
        <c:axId val="104151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75443343"/>
        <c:crosses val="autoZero"/>
        <c:auto val="1"/>
        <c:lblAlgn val="ctr"/>
        <c:lblOffset val="100"/>
        <c:noMultiLvlLbl val="0"/>
      </c:catAx>
      <c:valAx>
        <c:axId val="1175443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516351"/>
        <c:crosses val="autoZero"/>
        <c:crossBetween val="between"/>
      </c:valAx>
      <c:spPr>
        <a:noFill/>
        <a:ln>
          <a:noFill/>
        </a:ln>
        <a:effectLst/>
      </c:spPr>
    </c:plotArea>
    <c:legend>
      <c:legendPos val="b"/>
      <c:legendEntry>
        <c:idx val="0"/>
        <c:delete val="1"/>
      </c:legendEntry>
      <c:layout>
        <c:manualLayout>
          <c:xMode val="edge"/>
          <c:yMode val="edge"/>
          <c:x val="0.5765045795495104"/>
          <c:y val="0.90794611188645646"/>
          <c:w val="0.1227717288440576"/>
          <c:h val="6.48122599416830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5286C49-AD57-44C4-A0DE-DD16676FC9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1FB751B-A6F3-49BE-B4A7-86926C61A8E1}">
      <dgm:prSet/>
      <dgm:spPr/>
      <dgm:t>
        <a:bodyPr/>
        <a:lstStyle/>
        <a:p>
          <a:r>
            <a:rPr lang="en-US" b="0" i="0" baseline="0" dirty="0">
              <a:solidFill>
                <a:schemeClr val="accent1"/>
              </a:solidFill>
            </a:rPr>
            <a:t>The visit must be medically necessary AND</a:t>
          </a:r>
          <a:endParaRPr lang="en-US" dirty="0">
            <a:solidFill>
              <a:schemeClr val="accent1"/>
            </a:solidFill>
          </a:endParaRPr>
        </a:p>
      </dgm:t>
    </dgm:pt>
    <dgm:pt modelId="{2316B0F0-A189-491A-9B11-E7D8E877A174}" type="parTrans" cxnId="{713F1FBA-4CF7-4D05-ADA0-5DF68D24F726}">
      <dgm:prSet/>
      <dgm:spPr/>
      <dgm:t>
        <a:bodyPr/>
        <a:lstStyle/>
        <a:p>
          <a:endParaRPr lang="en-US"/>
        </a:p>
      </dgm:t>
    </dgm:pt>
    <dgm:pt modelId="{E9927030-C78F-4009-A02A-8AC6B5FAB499}" type="sibTrans" cxnId="{713F1FBA-4CF7-4D05-ADA0-5DF68D24F726}">
      <dgm:prSet/>
      <dgm:spPr/>
      <dgm:t>
        <a:bodyPr/>
        <a:lstStyle/>
        <a:p>
          <a:endParaRPr lang="en-US"/>
        </a:p>
      </dgm:t>
    </dgm:pt>
    <dgm:pt modelId="{CA73F266-9819-4AED-BCEA-DCCC6F77204A}">
      <dgm:prSet/>
      <dgm:spPr/>
      <dgm:t>
        <a:bodyPr/>
        <a:lstStyle/>
        <a:p>
          <a:r>
            <a:rPr lang="en-US" dirty="0">
              <a:solidFill>
                <a:schemeClr val="accent1"/>
              </a:solidFill>
            </a:rPr>
            <a:t>The level of service reported must be medically necessary (supported by H&amp;P, MDM etc.)</a:t>
          </a:r>
        </a:p>
      </dgm:t>
    </dgm:pt>
    <dgm:pt modelId="{A3E84B00-D458-48E0-BD25-98E100074EAC}" type="parTrans" cxnId="{0F50D0EF-A7C0-4A70-AF9B-D5607103C816}">
      <dgm:prSet/>
      <dgm:spPr/>
      <dgm:t>
        <a:bodyPr/>
        <a:lstStyle/>
        <a:p>
          <a:endParaRPr lang="en-US"/>
        </a:p>
      </dgm:t>
    </dgm:pt>
    <dgm:pt modelId="{30316C5E-3545-4575-A1DC-71DCCBA48C9D}" type="sibTrans" cxnId="{0F50D0EF-A7C0-4A70-AF9B-D5607103C816}">
      <dgm:prSet/>
      <dgm:spPr/>
      <dgm:t>
        <a:bodyPr/>
        <a:lstStyle/>
        <a:p>
          <a:endParaRPr lang="en-US"/>
        </a:p>
      </dgm:t>
    </dgm:pt>
    <dgm:pt modelId="{D2C9B4A0-11DE-4985-8F5A-1EB511D512D1}">
      <dgm:prSet/>
      <dgm:spPr/>
      <dgm:t>
        <a:bodyPr/>
        <a:lstStyle/>
        <a:p>
          <a:r>
            <a:rPr lang="en-US" dirty="0"/>
            <a:t>THEREFORE:</a:t>
          </a:r>
        </a:p>
      </dgm:t>
    </dgm:pt>
    <dgm:pt modelId="{799EC6F9-CBD0-4026-8FED-0F1EC11A0C37}" type="parTrans" cxnId="{9E1FD2D6-973E-417C-80AA-8367FB1CFD56}">
      <dgm:prSet/>
      <dgm:spPr/>
      <dgm:t>
        <a:bodyPr/>
        <a:lstStyle/>
        <a:p>
          <a:endParaRPr lang="en-US"/>
        </a:p>
      </dgm:t>
    </dgm:pt>
    <dgm:pt modelId="{F60E82C1-A6EB-4B6E-A7B7-8BB530D9D59F}" type="sibTrans" cxnId="{9E1FD2D6-973E-417C-80AA-8367FB1CFD56}">
      <dgm:prSet/>
      <dgm:spPr/>
      <dgm:t>
        <a:bodyPr/>
        <a:lstStyle/>
        <a:p>
          <a:endParaRPr lang="en-US"/>
        </a:p>
      </dgm:t>
    </dgm:pt>
    <dgm:pt modelId="{1BC9DE65-DEB4-4EBD-88C5-BB81BA5CD52B}">
      <dgm:prSet custT="1"/>
      <dgm:spPr/>
      <dgm:t>
        <a:bodyPr/>
        <a:lstStyle/>
        <a:p>
          <a:r>
            <a:rPr lang="en-US" sz="1800" b="1" dirty="0">
              <a:solidFill>
                <a:schemeClr val="tx1"/>
              </a:solidFill>
            </a:rPr>
            <a:t>Documentation must support both the medical necessity of the visit itself AND the level of service being reported </a:t>
          </a:r>
        </a:p>
      </dgm:t>
    </dgm:pt>
    <dgm:pt modelId="{7202FDF5-80CE-4FDD-9DDB-8E80FEDA3790}" type="parTrans" cxnId="{BDA7A714-BDC7-4407-A883-6E33B69927C2}">
      <dgm:prSet/>
      <dgm:spPr/>
      <dgm:t>
        <a:bodyPr/>
        <a:lstStyle/>
        <a:p>
          <a:endParaRPr lang="en-US"/>
        </a:p>
      </dgm:t>
    </dgm:pt>
    <dgm:pt modelId="{6323D991-9DA5-42FE-A4A4-8137C04CE4FD}" type="sibTrans" cxnId="{BDA7A714-BDC7-4407-A883-6E33B69927C2}">
      <dgm:prSet/>
      <dgm:spPr/>
      <dgm:t>
        <a:bodyPr/>
        <a:lstStyle/>
        <a:p>
          <a:endParaRPr lang="en-US"/>
        </a:p>
      </dgm:t>
    </dgm:pt>
    <dgm:pt modelId="{DEF1D2BA-DDAB-41C5-94DC-51E01F3A8A7B}" type="pres">
      <dgm:prSet presAssocID="{B5286C49-AD57-44C4-A0DE-DD16676FC9B2}" presName="root" presStyleCnt="0">
        <dgm:presLayoutVars>
          <dgm:dir/>
          <dgm:resizeHandles val="exact"/>
        </dgm:presLayoutVars>
      </dgm:prSet>
      <dgm:spPr/>
    </dgm:pt>
    <dgm:pt modelId="{CE9CBB30-0404-45AB-94DE-46BE23FD44D9}" type="pres">
      <dgm:prSet presAssocID="{B1FB751B-A6F3-49BE-B4A7-86926C61A8E1}" presName="compNode" presStyleCnt="0"/>
      <dgm:spPr/>
    </dgm:pt>
    <dgm:pt modelId="{791C88A9-F397-4DA2-B46F-3C67356D7DF6}" type="pres">
      <dgm:prSet presAssocID="{B1FB751B-A6F3-49BE-B4A7-86926C61A8E1}" presName="bgRect" presStyleLbl="bgShp" presStyleIdx="0" presStyleCnt="3" custScaleY="89197"/>
      <dgm:spPr/>
    </dgm:pt>
    <dgm:pt modelId="{407DF609-169D-498D-9085-0931AD2337AC}" type="pres">
      <dgm:prSet presAssocID="{B1FB751B-A6F3-49BE-B4A7-86926C61A8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749B5F4C-F8FC-45F0-B750-1696927836B6}" type="pres">
      <dgm:prSet presAssocID="{B1FB751B-A6F3-49BE-B4A7-86926C61A8E1}" presName="spaceRect" presStyleCnt="0"/>
      <dgm:spPr/>
    </dgm:pt>
    <dgm:pt modelId="{E9549B7C-1CE4-4A82-9A75-F37006D6DCCF}" type="pres">
      <dgm:prSet presAssocID="{B1FB751B-A6F3-49BE-B4A7-86926C61A8E1}" presName="parTx" presStyleLbl="revTx" presStyleIdx="0" presStyleCnt="4">
        <dgm:presLayoutVars>
          <dgm:chMax val="0"/>
          <dgm:chPref val="0"/>
        </dgm:presLayoutVars>
      </dgm:prSet>
      <dgm:spPr/>
    </dgm:pt>
    <dgm:pt modelId="{02449B7A-0654-4052-9E9C-406338274D31}" type="pres">
      <dgm:prSet presAssocID="{E9927030-C78F-4009-A02A-8AC6B5FAB499}" presName="sibTrans" presStyleCnt="0"/>
      <dgm:spPr/>
    </dgm:pt>
    <dgm:pt modelId="{CCBFA428-0E98-427B-9AA5-EF1591337958}" type="pres">
      <dgm:prSet presAssocID="{CA73F266-9819-4AED-BCEA-DCCC6F77204A}" presName="compNode" presStyleCnt="0"/>
      <dgm:spPr/>
    </dgm:pt>
    <dgm:pt modelId="{0AD63E54-FCE9-44CB-81D2-E7A8CDFD03DF}" type="pres">
      <dgm:prSet presAssocID="{CA73F266-9819-4AED-BCEA-DCCC6F77204A}" presName="bgRect" presStyleLbl="bgShp" presStyleIdx="1" presStyleCnt="3" custScaleY="89484" custLinFactNeighborX="11" custLinFactNeighborY="-20515"/>
      <dgm:spPr>
        <a:solidFill>
          <a:schemeClr val="accent2">
            <a:lumMod val="60000"/>
            <a:lumOff val="40000"/>
          </a:schemeClr>
        </a:solidFill>
      </dgm:spPr>
    </dgm:pt>
    <dgm:pt modelId="{2A875A66-614F-4DBE-A5F9-E67EDE0F115F}" type="pres">
      <dgm:prSet presAssocID="{CA73F266-9819-4AED-BCEA-DCCC6F77204A}" presName="iconRect" presStyleLbl="node1" presStyleIdx="1" presStyleCnt="3" custLinFactNeighborX="-1207" custLinFactNeighborY="-3083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368A0D58-DD22-40CE-8E7A-E854E652AFF0}" type="pres">
      <dgm:prSet presAssocID="{CA73F266-9819-4AED-BCEA-DCCC6F77204A}" presName="spaceRect" presStyleCnt="0"/>
      <dgm:spPr/>
    </dgm:pt>
    <dgm:pt modelId="{71555D0C-A31E-4905-98F5-67B6EF0C69B1}" type="pres">
      <dgm:prSet presAssocID="{CA73F266-9819-4AED-BCEA-DCCC6F77204A}" presName="parTx" presStyleLbl="revTx" presStyleIdx="1" presStyleCnt="4" custScaleY="82234" custLinFactNeighborX="317" custLinFactNeighborY="-19923">
        <dgm:presLayoutVars>
          <dgm:chMax val="0"/>
          <dgm:chPref val="0"/>
        </dgm:presLayoutVars>
      </dgm:prSet>
      <dgm:spPr/>
    </dgm:pt>
    <dgm:pt modelId="{FBF055AB-A4DD-4D23-9A79-A1932F806BEF}" type="pres">
      <dgm:prSet presAssocID="{30316C5E-3545-4575-A1DC-71DCCBA48C9D}" presName="sibTrans" presStyleCnt="0"/>
      <dgm:spPr/>
    </dgm:pt>
    <dgm:pt modelId="{E968A8DB-177B-4591-9AFE-8197C05DC280}" type="pres">
      <dgm:prSet presAssocID="{D2C9B4A0-11DE-4985-8F5A-1EB511D512D1}" presName="compNode" presStyleCnt="0"/>
      <dgm:spPr/>
    </dgm:pt>
    <dgm:pt modelId="{02D364CB-6377-4D2F-AF1A-C0AA6A5AF958}" type="pres">
      <dgm:prSet presAssocID="{D2C9B4A0-11DE-4985-8F5A-1EB511D512D1}" presName="bgRect" presStyleLbl="bgShp" presStyleIdx="2" presStyleCnt="3" custScaleY="113964" custLinFactNeighborX="166" custLinFactNeighborY="-41293"/>
      <dgm:spPr>
        <a:solidFill>
          <a:schemeClr val="accent5">
            <a:lumMod val="60000"/>
            <a:lumOff val="40000"/>
          </a:schemeClr>
        </a:solidFill>
      </dgm:spPr>
    </dgm:pt>
    <dgm:pt modelId="{131B627A-518F-440C-9C7B-4A893AB4BB6F}" type="pres">
      <dgm:prSet presAssocID="{D2C9B4A0-11DE-4985-8F5A-1EB511D512D1}" presName="iconRect" presStyleLbl="node1" presStyleIdx="2" presStyleCnt="3" custLinFactNeighborX="13866" custLinFactNeighborY="-5915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4FF2260-CFC9-4A81-8747-DCB2952DFDC5}" type="pres">
      <dgm:prSet presAssocID="{D2C9B4A0-11DE-4985-8F5A-1EB511D512D1}" presName="spaceRect" presStyleCnt="0"/>
      <dgm:spPr/>
    </dgm:pt>
    <dgm:pt modelId="{19D4E051-D5FA-4B31-815D-9F1603C251F6}" type="pres">
      <dgm:prSet presAssocID="{D2C9B4A0-11DE-4985-8F5A-1EB511D512D1}" presName="parTx" presStyleLbl="revTx" presStyleIdx="2" presStyleCnt="4" custLinFactNeighborX="-3353" custLinFactNeighborY="-30286">
        <dgm:presLayoutVars>
          <dgm:chMax val="0"/>
          <dgm:chPref val="0"/>
        </dgm:presLayoutVars>
      </dgm:prSet>
      <dgm:spPr/>
    </dgm:pt>
    <dgm:pt modelId="{343F0515-E32B-4D3B-97BF-38837F93BA4C}" type="pres">
      <dgm:prSet presAssocID="{D2C9B4A0-11DE-4985-8F5A-1EB511D512D1}" presName="desTx" presStyleLbl="revTx" presStyleIdx="3" presStyleCnt="4" custScaleX="170493" custLinFactNeighborX="-27739" custLinFactNeighborY="-35471">
        <dgm:presLayoutVars/>
      </dgm:prSet>
      <dgm:spPr/>
    </dgm:pt>
  </dgm:ptLst>
  <dgm:cxnLst>
    <dgm:cxn modelId="{BDA7A714-BDC7-4407-A883-6E33B69927C2}" srcId="{D2C9B4A0-11DE-4985-8F5A-1EB511D512D1}" destId="{1BC9DE65-DEB4-4EBD-88C5-BB81BA5CD52B}" srcOrd="0" destOrd="0" parTransId="{7202FDF5-80CE-4FDD-9DDB-8E80FEDA3790}" sibTransId="{6323D991-9DA5-42FE-A4A4-8137C04CE4FD}"/>
    <dgm:cxn modelId="{CC09B227-6749-4730-81A1-77DE5A630F1C}" type="presOf" srcId="{B1FB751B-A6F3-49BE-B4A7-86926C61A8E1}" destId="{E9549B7C-1CE4-4A82-9A75-F37006D6DCCF}" srcOrd="0" destOrd="0" presId="urn:microsoft.com/office/officeart/2018/2/layout/IconVerticalSolidList"/>
    <dgm:cxn modelId="{74CA3832-1F2C-492F-8E9B-19790AD90F5B}" type="presOf" srcId="{B5286C49-AD57-44C4-A0DE-DD16676FC9B2}" destId="{DEF1D2BA-DDAB-41C5-94DC-51E01F3A8A7B}" srcOrd="0" destOrd="0" presId="urn:microsoft.com/office/officeart/2018/2/layout/IconVerticalSolidList"/>
    <dgm:cxn modelId="{8912EC90-AF17-4393-91E6-8D5456E4FCB2}" type="presOf" srcId="{1BC9DE65-DEB4-4EBD-88C5-BB81BA5CD52B}" destId="{343F0515-E32B-4D3B-97BF-38837F93BA4C}" srcOrd="0" destOrd="0" presId="urn:microsoft.com/office/officeart/2018/2/layout/IconVerticalSolidList"/>
    <dgm:cxn modelId="{713F1FBA-4CF7-4D05-ADA0-5DF68D24F726}" srcId="{B5286C49-AD57-44C4-A0DE-DD16676FC9B2}" destId="{B1FB751B-A6F3-49BE-B4A7-86926C61A8E1}" srcOrd="0" destOrd="0" parTransId="{2316B0F0-A189-491A-9B11-E7D8E877A174}" sibTransId="{E9927030-C78F-4009-A02A-8AC6B5FAB499}"/>
    <dgm:cxn modelId="{32F19ACB-D26A-4934-8038-4C01A4BD936F}" type="presOf" srcId="{D2C9B4A0-11DE-4985-8F5A-1EB511D512D1}" destId="{19D4E051-D5FA-4B31-815D-9F1603C251F6}" srcOrd="0" destOrd="0" presId="urn:microsoft.com/office/officeart/2018/2/layout/IconVerticalSolidList"/>
    <dgm:cxn modelId="{9E1FD2D6-973E-417C-80AA-8367FB1CFD56}" srcId="{B5286C49-AD57-44C4-A0DE-DD16676FC9B2}" destId="{D2C9B4A0-11DE-4985-8F5A-1EB511D512D1}" srcOrd="2" destOrd="0" parTransId="{799EC6F9-CBD0-4026-8FED-0F1EC11A0C37}" sibTransId="{F60E82C1-A6EB-4B6E-A7B7-8BB530D9D59F}"/>
    <dgm:cxn modelId="{0F50D0EF-A7C0-4A70-AF9B-D5607103C816}" srcId="{B5286C49-AD57-44C4-A0DE-DD16676FC9B2}" destId="{CA73F266-9819-4AED-BCEA-DCCC6F77204A}" srcOrd="1" destOrd="0" parTransId="{A3E84B00-D458-48E0-BD25-98E100074EAC}" sibTransId="{30316C5E-3545-4575-A1DC-71DCCBA48C9D}"/>
    <dgm:cxn modelId="{744878FA-F878-4CAF-882E-23608F07955A}" type="presOf" srcId="{CA73F266-9819-4AED-BCEA-DCCC6F77204A}" destId="{71555D0C-A31E-4905-98F5-67B6EF0C69B1}" srcOrd="0" destOrd="0" presId="urn:microsoft.com/office/officeart/2018/2/layout/IconVerticalSolidList"/>
    <dgm:cxn modelId="{D8524BDA-F9E4-43C7-975F-6EB0D2A146C8}" type="presParOf" srcId="{DEF1D2BA-DDAB-41C5-94DC-51E01F3A8A7B}" destId="{CE9CBB30-0404-45AB-94DE-46BE23FD44D9}" srcOrd="0" destOrd="0" presId="urn:microsoft.com/office/officeart/2018/2/layout/IconVerticalSolidList"/>
    <dgm:cxn modelId="{4871EC0B-D40C-4F80-A52F-68B36327C387}" type="presParOf" srcId="{CE9CBB30-0404-45AB-94DE-46BE23FD44D9}" destId="{791C88A9-F397-4DA2-B46F-3C67356D7DF6}" srcOrd="0" destOrd="0" presId="urn:microsoft.com/office/officeart/2018/2/layout/IconVerticalSolidList"/>
    <dgm:cxn modelId="{A64CA36B-5268-431F-B1AA-FF3889BD18A6}" type="presParOf" srcId="{CE9CBB30-0404-45AB-94DE-46BE23FD44D9}" destId="{407DF609-169D-498D-9085-0931AD2337AC}" srcOrd="1" destOrd="0" presId="urn:microsoft.com/office/officeart/2018/2/layout/IconVerticalSolidList"/>
    <dgm:cxn modelId="{BDCF3EBC-5841-484F-840E-7462250B1C82}" type="presParOf" srcId="{CE9CBB30-0404-45AB-94DE-46BE23FD44D9}" destId="{749B5F4C-F8FC-45F0-B750-1696927836B6}" srcOrd="2" destOrd="0" presId="urn:microsoft.com/office/officeart/2018/2/layout/IconVerticalSolidList"/>
    <dgm:cxn modelId="{A4FA88C4-E030-4467-9C62-3D00F7F972BE}" type="presParOf" srcId="{CE9CBB30-0404-45AB-94DE-46BE23FD44D9}" destId="{E9549B7C-1CE4-4A82-9A75-F37006D6DCCF}" srcOrd="3" destOrd="0" presId="urn:microsoft.com/office/officeart/2018/2/layout/IconVerticalSolidList"/>
    <dgm:cxn modelId="{573ECD37-668D-42E7-85FA-30BD84A13823}" type="presParOf" srcId="{DEF1D2BA-DDAB-41C5-94DC-51E01F3A8A7B}" destId="{02449B7A-0654-4052-9E9C-406338274D31}" srcOrd="1" destOrd="0" presId="urn:microsoft.com/office/officeart/2018/2/layout/IconVerticalSolidList"/>
    <dgm:cxn modelId="{6F8B5D55-5ED9-4955-B746-240DFCA31CD1}" type="presParOf" srcId="{DEF1D2BA-DDAB-41C5-94DC-51E01F3A8A7B}" destId="{CCBFA428-0E98-427B-9AA5-EF1591337958}" srcOrd="2" destOrd="0" presId="urn:microsoft.com/office/officeart/2018/2/layout/IconVerticalSolidList"/>
    <dgm:cxn modelId="{6C46F91D-EAC7-4A11-AD97-C52C51E8DC75}" type="presParOf" srcId="{CCBFA428-0E98-427B-9AA5-EF1591337958}" destId="{0AD63E54-FCE9-44CB-81D2-E7A8CDFD03DF}" srcOrd="0" destOrd="0" presId="urn:microsoft.com/office/officeart/2018/2/layout/IconVerticalSolidList"/>
    <dgm:cxn modelId="{68064283-53A4-463E-B6D2-64390244B3DD}" type="presParOf" srcId="{CCBFA428-0E98-427B-9AA5-EF1591337958}" destId="{2A875A66-614F-4DBE-A5F9-E67EDE0F115F}" srcOrd="1" destOrd="0" presId="urn:microsoft.com/office/officeart/2018/2/layout/IconVerticalSolidList"/>
    <dgm:cxn modelId="{C6F7AFDA-4F68-4F18-9A6F-7EC24CCADAF3}" type="presParOf" srcId="{CCBFA428-0E98-427B-9AA5-EF1591337958}" destId="{368A0D58-DD22-40CE-8E7A-E854E652AFF0}" srcOrd="2" destOrd="0" presId="urn:microsoft.com/office/officeart/2018/2/layout/IconVerticalSolidList"/>
    <dgm:cxn modelId="{5E0CE13D-EFBC-45C0-82DD-FCC68EA3EDA8}" type="presParOf" srcId="{CCBFA428-0E98-427B-9AA5-EF1591337958}" destId="{71555D0C-A31E-4905-98F5-67B6EF0C69B1}" srcOrd="3" destOrd="0" presId="urn:microsoft.com/office/officeart/2018/2/layout/IconVerticalSolidList"/>
    <dgm:cxn modelId="{5F07A1C7-95E6-4C4B-815F-F53409E606A7}" type="presParOf" srcId="{DEF1D2BA-DDAB-41C5-94DC-51E01F3A8A7B}" destId="{FBF055AB-A4DD-4D23-9A79-A1932F806BEF}" srcOrd="3" destOrd="0" presId="urn:microsoft.com/office/officeart/2018/2/layout/IconVerticalSolidList"/>
    <dgm:cxn modelId="{436013AA-DE62-450E-B08E-B5B8716E1C26}" type="presParOf" srcId="{DEF1D2BA-DDAB-41C5-94DC-51E01F3A8A7B}" destId="{E968A8DB-177B-4591-9AFE-8197C05DC280}" srcOrd="4" destOrd="0" presId="urn:microsoft.com/office/officeart/2018/2/layout/IconVerticalSolidList"/>
    <dgm:cxn modelId="{3E5FF080-27C9-4331-9992-95045E86673E}" type="presParOf" srcId="{E968A8DB-177B-4591-9AFE-8197C05DC280}" destId="{02D364CB-6377-4D2F-AF1A-C0AA6A5AF958}" srcOrd="0" destOrd="0" presId="urn:microsoft.com/office/officeart/2018/2/layout/IconVerticalSolidList"/>
    <dgm:cxn modelId="{AA833413-998C-4EA3-9545-6A5C163EE99A}" type="presParOf" srcId="{E968A8DB-177B-4591-9AFE-8197C05DC280}" destId="{131B627A-518F-440C-9C7B-4A893AB4BB6F}" srcOrd="1" destOrd="0" presId="urn:microsoft.com/office/officeart/2018/2/layout/IconVerticalSolidList"/>
    <dgm:cxn modelId="{35E3D3CB-0332-414C-B209-667CB0A6D6CD}" type="presParOf" srcId="{E968A8DB-177B-4591-9AFE-8197C05DC280}" destId="{44FF2260-CFC9-4A81-8747-DCB2952DFDC5}" srcOrd="2" destOrd="0" presId="urn:microsoft.com/office/officeart/2018/2/layout/IconVerticalSolidList"/>
    <dgm:cxn modelId="{358ABE84-1518-429C-8976-B0A487A10C25}" type="presParOf" srcId="{E968A8DB-177B-4591-9AFE-8197C05DC280}" destId="{19D4E051-D5FA-4B31-815D-9F1603C251F6}" srcOrd="3" destOrd="0" presId="urn:microsoft.com/office/officeart/2018/2/layout/IconVerticalSolidList"/>
    <dgm:cxn modelId="{C6F85667-9313-4BD0-A91F-0DEEEF69326F}" type="presParOf" srcId="{E968A8DB-177B-4591-9AFE-8197C05DC280}" destId="{343F0515-E32B-4D3B-97BF-38837F93BA4C}"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C88A9-F397-4DA2-B46F-3C67356D7DF6}">
      <dsp:nvSpPr>
        <dsp:cNvPr id="0" name=""/>
        <dsp:cNvSpPr/>
      </dsp:nvSpPr>
      <dsp:spPr>
        <a:xfrm>
          <a:off x="-514453" y="89118"/>
          <a:ext cx="8722404" cy="12866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7DF609-169D-498D-9085-0931AD2337AC}">
      <dsp:nvSpPr>
        <dsp:cNvPr id="0" name=""/>
        <dsp:cNvSpPr/>
      </dsp:nvSpPr>
      <dsp:spPr>
        <a:xfrm>
          <a:off x="-26222" y="288580"/>
          <a:ext cx="887693" cy="887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549B7C-1CE4-4A82-9A75-F37006D6DCCF}">
      <dsp:nvSpPr>
        <dsp:cNvPr id="0" name=""/>
        <dsp:cNvSpPr/>
      </dsp:nvSpPr>
      <dsp:spPr>
        <a:xfrm>
          <a:off x="1349701" y="11205"/>
          <a:ext cx="6854602" cy="161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14" tIns="170814" rIns="170814" bIns="170814"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solidFill>
                <a:schemeClr val="accent1"/>
              </a:solidFill>
            </a:rPr>
            <a:t>The visit must be medically necessary AND</a:t>
          </a:r>
          <a:endParaRPr lang="en-US" sz="2200" kern="1200" dirty="0">
            <a:solidFill>
              <a:schemeClr val="accent1"/>
            </a:solidFill>
          </a:endParaRPr>
        </a:p>
      </dsp:txBody>
      <dsp:txXfrm>
        <a:off x="1349701" y="11205"/>
        <a:ext cx="6854602" cy="1613987"/>
      </dsp:txXfrm>
    </dsp:sp>
    <dsp:sp modelId="{0AD63E54-FCE9-44CB-81D2-E7A8CDFD03DF}">
      <dsp:nvSpPr>
        <dsp:cNvPr id="0" name=""/>
        <dsp:cNvSpPr/>
      </dsp:nvSpPr>
      <dsp:spPr>
        <a:xfrm>
          <a:off x="-513494" y="1807907"/>
          <a:ext cx="8722404" cy="1294909"/>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2A875A66-614F-4DBE-A5F9-E67EDE0F115F}">
      <dsp:nvSpPr>
        <dsp:cNvPr id="0" name=""/>
        <dsp:cNvSpPr/>
      </dsp:nvSpPr>
      <dsp:spPr>
        <a:xfrm>
          <a:off x="-26222" y="2034674"/>
          <a:ext cx="887693" cy="887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555D0C-A31E-4905-98F5-67B6EF0C69B1}">
      <dsp:nvSpPr>
        <dsp:cNvPr id="0" name=""/>
        <dsp:cNvSpPr/>
      </dsp:nvSpPr>
      <dsp:spPr>
        <a:xfrm>
          <a:off x="1371430" y="1881874"/>
          <a:ext cx="6854602" cy="109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42" tIns="140742" rIns="140742" bIns="140742"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accent1"/>
              </a:solidFill>
            </a:rPr>
            <a:t>The level of service reported must be medically necessary (supported by H&amp;P, MDM etc.)</a:t>
          </a:r>
        </a:p>
      </dsp:txBody>
      <dsp:txXfrm>
        <a:off x="1371430" y="1881874"/>
        <a:ext cx="6854602" cy="1093582"/>
      </dsp:txXfrm>
    </dsp:sp>
    <dsp:sp modelId="{02D364CB-6377-4D2F-AF1A-C0AA6A5AF958}">
      <dsp:nvSpPr>
        <dsp:cNvPr id="0" name=""/>
        <dsp:cNvSpPr/>
      </dsp:nvSpPr>
      <dsp:spPr>
        <a:xfrm>
          <a:off x="-499974" y="3379709"/>
          <a:ext cx="8722404" cy="1839364"/>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131B627A-518F-440C-9C7B-4A893AB4BB6F}">
      <dsp:nvSpPr>
        <dsp:cNvPr id="0" name=""/>
        <dsp:cNvSpPr/>
      </dsp:nvSpPr>
      <dsp:spPr>
        <a:xfrm>
          <a:off x="96865" y="3996894"/>
          <a:ext cx="887693" cy="8876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D4E051-D5FA-4B31-815D-9F1603C251F6}">
      <dsp:nvSpPr>
        <dsp:cNvPr id="0" name=""/>
        <dsp:cNvSpPr/>
      </dsp:nvSpPr>
      <dsp:spPr>
        <a:xfrm>
          <a:off x="1218093" y="3670049"/>
          <a:ext cx="3925081" cy="161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14" tIns="170814" rIns="170814" bIns="170814" numCol="1" spcCol="1270" anchor="ctr" anchorCtr="0">
          <a:noAutofit/>
        </a:bodyPr>
        <a:lstStyle/>
        <a:p>
          <a:pPr marL="0" lvl="0" indent="0" algn="l" defTabSz="977900">
            <a:lnSpc>
              <a:spcPct val="90000"/>
            </a:lnSpc>
            <a:spcBef>
              <a:spcPct val="0"/>
            </a:spcBef>
            <a:spcAft>
              <a:spcPct val="35000"/>
            </a:spcAft>
            <a:buNone/>
          </a:pPr>
          <a:r>
            <a:rPr lang="en-US" sz="2200" kern="1200" dirty="0"/>
            <a:t>THEREFORE:</a:t>
          </a:r>
        </a:p>
      </dsp:txBody>
      <dsp:txXfrm>
        <a:off x="1218093" y="3670049"/>
        <a:ext cx="3925081" cy="1613987"/>
      </dsp:txXfrm>
    </dsp:sp>
    <dsp:sp modelId="{343F0515-E32B-4D3B-97BF-38837F93BA4C}">
      <dsp:nvSpPr>
        <dsp:cNvPr id="0" name=""/>
        <dsp:cNvSpPr/>
      </dsp:nvSpPr>
      <dsp:spPr>
        <a:xfrm>
          <a:off x="3429610" y="3586364"/>
          <a:ext cx="4994627" cy="161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14" tIns="170814" rIns="170814" bIns="170814"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Documentation must support both the medical necessity of the visit itself AND the level of service being reported </a:t>
          </a:r>
        </a:p>
      </dsp:txBody>
      <dsp:txXfrm>
        <a:off x="3429610" y="3586364"/>
        <a:ext cx="4994627" cy="16139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0.86766</cdr:x>
      <cdr:y>0.36934</cdr:y>
    </cdr:from>
    <cdr:to>
      <cdr:x>0.95057</cdr:x>
      <cdr:y>0.48146</cdr:y>
    </cdr:to>
    <cdr:sp macro="" textlink="">
      <cdr:nvSpPr>
        <cdr:cNvPr id="2" name="TextBox 1">
          <a:extLst xmlns:a="http://schemas.openxmlformats.org/drawingml/2006/main">
            <a:ext uri="{FF2B5EF4-FFF2-40B4-BE49-F238E27FC236}">
              <a16:creationId xmlns:a16="http://schemas.microsoft.com/office/drawing/2014/main" id="{B094F2FB-A2FF-40DE-B49D-76A447A93AC4}"/>
            </a:ext>
          </a:extLst>
        </cdr:cNvPr>
        <cdr:cNvSpPr txBox="1"/>
      </cdr:nvSpPr>
      <cdr:spPr>
        <a:xfrm xmlns:a="http://schemas.openxmlformats.org/drawingml/2006/main">
          <a:off x="9570275" y="1584153"/>
          <a:ext cx="914493" cy="4809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solidFill>
                <a:srgbClr val="C00000"/>
              </a:solidFill>
            </a:rPr>
            <a:t>-27.9%</a:t>
          </a:r>
        </a:p>
      </cdr:txBody>
    </cdr:sp>
  </cdr:relSizeAnchor>
  <cdr:relSizeAnchor xmlns:cdr="http://schemas.openxmlformats.org/drawingml/2006/chartDrawing">
    <cdr:from>
      <cdr:x>0.86533</cdr:x>
      <cdr:y>0.5</cdr:y>
    </cdr:from>
    <cdr:to>
      <cdr:x>0.94823</cdr:x>
      <cdr:y>0.61533</cdr:y>
    </cdr:to>
    <cdr:sp macro="" textlink="">
      <cdr:nvSpPr>
        <cdr:cNvPr id="3" name="TextBox 2">
          <a:extLst xmlns:a="http://schemas.openxmlformats.org/drawingml/2006/main">
            <a:ext uri="{FF2B5EF4-FFF2-40B4-BE49-F238E27FC236}">
              <a16:creationId xmlns:a16="http://schemas.microsoft.com/office/drawing/2014/main" id="{14C6530B-A82B-4216-A73E-B40C8A30D3D2}"/>
            </a:ext>
          </a:extLst>
        </cdr:cNvPr>
        <cdr:cNvSpPr txBox="1"/>
      </cdr:nvSpPr>
      <cdr:spPr>
        <a:xfrm xmlns:a="http://schemas.openxmlformats.org/drawingml/2006/main">
          <a:off x="9544563" y="2144598"/>
          <a:ext cx="914382" cy="4946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solidFill>
                <a:srgbClr val="C00000"/>
              </a:solidFill>
            </a:rPr>
            <a:t>-32.3%</a:t>
          </a:r>
        </a:p>
      </cdr:txBody>
    </cdr:sp>
  </cdr:relSizeAnchor>
  <cdr:relSizeAnchor xmlns:cdr="http://schemas.openxmlformats.org/drawingml/2006/chartDrawing">
    <cdr:from>
      <cdr:x>0.86899</cdr:x>
      <cdr:y>0.16004</cdr:y>
    </cdr:from>
    <cdr:to>
      <cdr:x>0.97668</cdr:x>
      <cdr:y>0.29331</cdr:y>
    </cdr:to>
    <cdr:sp macro="" textlink="">
      <cdr:nvSpPr>
        <cdr:cNvPr id="4" name="TextBox 3">
          <a:extLst xmlns:a="http://schemas.openxmlformats.org/drawingml/2006/main">
            <a:ext uri="{FF2B5EF4-FFF2-40B4-BE49-F238E27FC236}">
              <a16:creationId xmlns:a16="http://schemas.microsoft.com/office/drawing/2014/main" id="{F09A0C66-1C60-40B7-B1B0-FDD125C6032B}"/>
            </a:ext>
          </a:extLst>
        </cdr:cNvPr>
        <cdr:cNvSpPr txBox="1"/>
      </cdr:nvSpPr>
      <cdr:spPr>
        <a:xfrm xmlns:a="http://schemas.openxmlformats.org/drawingml/2006/main">
          <a:off x="9584960" y="686451"/>
          <a:ext cx="1187815" cy="5716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+148.4%</a:t>
          </a:r>
        </a:p>
      </cdr:txBody>
    </cdr:sp>
  </cdr:relSizeAnchor>
</c:userShapes>
</file>

<file path=ppt/drawings/drawing2.xml><?xml version="1.0" encoding="utf-8"?>
<c:userShapes xmlns:c="http://schemas.openxmlformats.org/drawingml/2006/chart">
  <cdr:relSizeAnchor xmlns:cdr="http://schemas.openxmlformats.org/drawingml/2006/chartDrawing">
    <cdr:from>
      <cdr:x>0.48328</cdr:x>
      <cdr:y>0.27765</cdr:y>
    </cdr:from>
    <cdr:to>
      <cdr:x>0.56733</cdr:x>
      <cdr:y>0.47403</cdr:y>
    </cdr:to>
    <cdr:sp macro="" textlink="">
      <cdr:nvSpPr>
        <cdr:cNvPr id="2" name="TextBox 1">
          <a:extLst xmlns:a="http://schemas.openxmlformats.org/drawingml/2006/main">
            <a:ext uri="{FF2B5EF4-FFF2-40B4-BE49-F238E27FC236}">
              <a16:creationId xmlns:a16="http://schemas.microsoft.com/office/drawing/2014/main" id="{B22EC371-344E-4953-BE80-902E30566E93}"/>
            </a:ext>
          </a:extLst>
        </cdr:cNvPr>
        <cdr:cNvSpPr txBox="1"/>
      </cdr:nvSpPr>
      <cdr:spPr>
        <a:xfrm xmlns:a="http://schemas.openxmlformats.org/drawingml/2006/main">
          <a:off x="5257800" y="129280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0.44126</cdr:x>
      <cdr:y>0.70013</cdr:y>
    </cdr:from>
    <cdr:to>
      <cdr:x>0.5253</cdr:x>
      <cdr:y>0.76956</cdr:y>
    </cdr:to>
    <cdr:sp macro="" textlink="">
      <cdr:nvSpPr>
        <cdr:cNvPr id="3" name="TextBox 2">
          <a:extLst xmlns:a="http://schemas.openxmlformats.org/drawingml/2006/main">
            <a:ext uri="{FF2B5EF4-FFF2-40B4-BE49-F238E27FC236}">
              <a16:creationId xmlns:a16="http://schemas.microsoft.com/office/drawing/2014/main" id="{A56F3876-9BCB-4B16-B8FF-326882ACE8FF}"/>
            </a:ext>
          </a:extLst>
        </cdr:cNvPr>
        <cdr:cNvSpPr txBox="1"/>
      </cdr:nvSpPr>
      <cdr:spPr>
        <a:xfrm xmlns:a="http://schemas.openxmlformats.org/drawingml/2006/main">
          <a:off x="4800651" y="3260014"/>
          <a:ext cx="914298" cy="3232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solidFill>
                <a:srgbClr val="FFFF00"/>
              </a:solidFill>
            </a:rPr>
            <a:t>2018</a:t>
          </a:r>
        </a:p>
      </cdr:txBody>
    </cdr:sp>
  </cdr:relSizeAnchor>
  <cdr:relSizeAnchor xmlns:cdr="http://schemas.openxmlformats.org/drawingml/2006/chartDrawing">
    <cdr:from>
      <cdr:x>0.46885</cdr:x>
      <cdr:y>0.25384</cdr:y>
    </cdr:from>
    <cdr:to>
      <cdr:x>0.5529</cdr:x>
      <cdr:y>0.45022</cdr:y>
    </cdr:to>
    <cdr:sp macro="" textlink="">
      <cdr:nvSpPr>
        <cdr:cNvPr id="4" name="TextBox 3">
          <a:extLst xmlns:a="http://schemas.openxmlformats.org/drawingml/2006/main">
            <a:ext uri="{FF2B5EF4-FFF2-40B4-BE49-F238E27FC236}">
              <a16:creationId xmlns:a16="http://schemas.microsoft.com/office/drawing/2014/main" id="{B7EFCC5B-AB3B-412A-B0C4-4B9D357B777A}"/>
            </a:ext>
          </a:extLst>
        </cdr:cNvPr>
        <cdr:cNvSpPr txBox="1"/>
      </cdr:nvSpPr>
      <cdr:spPr>
        <a:xfrm xmlns:a="http://schemas.openxmlformats.org/drawingml/2006/main">
          <a:off x="5100782" y="11819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0.7422</cdr:x>
      <cdr:y>0.64164</cdr:y>
    </cdr:from>
    <cdr:to>
      <cdr:x>0.80529</cdr:x>
      <cdr:y>0.73884</cdr:y>
    </cdr:to>
    <cdr:sp macro="" textlink="">
      <cdr:nvSpPr>
        <cdr:cNvPr id="5" name="TextBox 4">
          <a:extLst xmlns:a="http://schemas.openxmlformats.org/drawingml/2006/main">
            <a:ext uri="{FF2B5EF4-FFF2-40B4-BE49-F238E27FC236}">
              <a16:creationId xmlns:a16="http://schemas.microsoft.com/office/drawing/2014/main" id="{0E1F1E45-64D2-432C-80B1-0C9A0CB12E6D}"/>
            </a:ext>
          </a:extLst>
        </cdr:cNvPr>
        <cdr:cNvSpPr txBox="1"/>
      </cdr:nvSpPr>
      <cdr:spPr>
        <a:xfrm xmlns:a="http://schemas.openxmlformats.org/drawingml/2006/main">
          <a:off x="8074588" y="2987672"/>
          <a:ext cx="686376" cy="4525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solidFill>
                <a:srgbClr val="FFFF00"/>
              </a:solidFill>
            </a:rPr>
            <a:t>2018</a:t>
          </a:r>
        </a:p>
      </cdr:txBody>
    </cdr:sp>
  </cdr:relSizeAnchor>
  <cdr:relSizeAnchor xmlns:cdr="http://schemas.openxmlformats.org/drawingml/2006/chartDrawing">
    <cdr:from>
      <cdr:x>0.19707</cdr:x>
      <cdr:y>0.69024</cdr:y>
    </cdr:from>
    <cdr:to>
      <cdr:x>0.25905</cdr:x>
      <cdr:y>0.76363</cdr:y>
    </cdr:to>
    <cdr:sp macro="" textlink="">
      <cdr:nvSpPr>
        <cdr:cNvPr id="6" name="TextBox 5">
          <a:extLst xmlns:a="http://schemas.openxmlformats.org/drawingml/2006/main">
            <a:ext uri="{FF2B5EF4-FFF2-40B4-BE49-F238E27FC236}">
              <a16:creationId xmlns:a16="http://schemas.microsoft.com/office/drawing/2014/main" id="{48568791-99E2-4613-8F68-072526D51A84}"/>
            </a:ext>
          </a:extLst>
        </cdr:cNvPr>
        <cdr:cNvSpPr txBox="1"/>
      </cdr:nvSpPr>
      <cdr:spPr>
        <a:xfrm xmlns:a="http://schemas.openxmlformats.org/drawingml/2006/main">
          <a:off x="2143988" y="3213968"/>
          <a:ext cx="674300" cy="341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solidFill>
                <a:srgbClr val="FFFF00"/>
              </a:solidFill>
            </a:rPr>
            <a:t>2020</a:t>
          </a:r>
        </a:p>
      </cdr:txBody>
    </cdr:sp>
  </cdr:relSizeAnchor>
  <cdr:relSizeAnchor xmlns:cdr="http://schemas.openxmlformats.org/drawingml/2006/chartDrawing">
    <cdr:from>
      <cdr:x>0.50875</cdr:x>
      <cdr:y>0.28955</cdr:y>
    </cdr:from>
    <cdr:to>
      <cdr:x>0.5928</cdr:x>
      <cdr:y>0.48593</cdr:y>
    </cdr:to>
    <cdr:sp macro="" textlink="">
      <cdr:nvSpPr>
        <cdr:cNvPr id="7" name="TextBox 6">
          <a:extLst xmlns:a="http://schemas.openxmlformats.org/drawingml/2006/main">
            <a:ext uri="{FF2B5EF4-FFF2-40B4-BE49-F238E27FC236}">
              <a16:creationId xmlns:a16="http://schemas.microsoft.com/office/drawing/2014/main" id="{2C31C2E6-65A6-47CF-8C9E-239EAF5F3E64}"/>
            </a:ext>
          </a:extLst>
        </cdr:cNvPr>
        <cdr:cNvSpPr txBox="1"/>
      </cdr:nvSpPr>
      <cdr:spPr>
        <a:xfrm xmlns:a="http://schemas.openxmlformats.org/drawingml/2006/main">
          <a:off x="5534891" y="13482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0.80573</cdr:x>
      <cdr:y>0.63491</cdr:y>
    </cdr:from>
    <cdr:to>
      <cdr:x>0.8677</cdr:x>
      <cdr:y>0.7083</cdr:y>
    </cdr:to>
    <cdr:sp macro="" textlink="">
      <cdr:nvSpPr>
        <cdr:cNvPr id="8" name="TextBox 1">
          <a:extLst xmlns:a="http://schemas.openxmlformats.org/drawingml/2006/main">
            <a:ext uri="{FF2B5EF4-FFF2-40B4-BE49-F238E27FC236}">
              <a16:creationId xmlns:a16="http://schemas.microsoft.com/office/drawing/2014/main" id="{CB221DE2-B31F-4FB2-9F6E-64074D4F45CE}"/>
            </a:ext>
          </a:extLst>
        </cdr:cNvPr>
        <cdr:cNvSpPr txBox="1"/>
      </cdr:nvSpPr>
      <cdr:spPr>
        <a:xfrm xmlns:a="http://schemas.openxmlformats.org/drawingml/2006/main">
          <a:off x="8765747" y="2956314"/>
          <a:ext cx="674192" cy="3417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rgbClr val="FFFF00"/>
              </a:solidFill>
            </a:rPr>
            <a:t>2020</a:t>
          </a:r>
        </a:p>
      </cdr:txBody>
    </cdr:sp>
  </cdr:relSizeAnchor>
  <cdr:relSizeAnchor xmlns:cdr="http://schemas.openxmlformats.org/drawingml/2006/chartDrawing">
    <cdr:from>
      <cdr:x>0.52404</cdr:x>
      <cdr:y>0.27963</cdr:y>
    </cdr:from>
    <cdr:to>
      <cdr:x>0.60808</cdr:x>
      <cdr:y>0.47601</cdr:y>
    </cdr:to>
    <cdr:sp macro="" textlink="">
      <cdr:nvSpPr>
        <cdr:cNvPr id="9" name="TextBox 8">
          <a:extLst xmlns:a="http://schemas.openxmlformats.org/drawingml/2006/main">
            <a:ext uri="{FF2B5EF4-FFF2-40B4-BE49-F238E27FC236}">
              <a16:creationId xmlns:a16="http://schemas.microsoft.com/office/drawing/2014/main" id="{E06C9331-DE5E-4B46-9E2F-1BF77A1998E3}"/>
            </a:ext>
          </a:extLst>
        </cdr:cNvPr>
        <cdr:cNvSpPr txBox="1"/>
      </cdr:nvSpPr>
      <cdr:spPr>
        <a:xfrm xmlns:a="http://schemas.openxmlformats.org/drawingml/2006/main">
          <a:off x="5701145" y="130204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0.49937</cdr:x>
      <cdr:y>0.70033</cdr:y>
    </cdr:from>
    <cdr:to>
      <cdr:x>0.56135</cdr:x>
      <cdr:y>0.77372</cdr:y>
    </cdr:to>
    <cdr:sp macro="" textlink="">
      <cdr:nvSpPr>
        <cdr:cNvPr id="10" name="TextBox 1">
          <a:extLst xmlns:a="http://schemas.openxmlformats.org/drawingml/2006/main">
            <a:ext uri="{FF2B5EF4-FFF2-40B4-BE49-F238E27FC236}">
              <a16:creationId xmlns:a16="http://schemas.microsoft.com/office/drawing/2014/main" id="{DD267F14-EF7D-45DA-A0E6-BAD896084EE3}"/>
            </a:ext>
          </a:extLst>
        </cdr:cNvPr>
        <cdr:cNvSpPr txBox="1"/>
      </cdr:nvSpPr>
      <cdr:spPr>
        <a:xfrm xmlns:a="http://schemas.openxmlformats.org/drawingml/2006/main">
          <a:off x="5432780" y="3260929"/>
          <a:ext cx="674300" cy="3417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rgbClr val="FFFF00"/>
              </a:solidFill>
            </a:rPr>
            <a:t>2020</a:t>
          </a:r>
        </a:p>
      </cdr:txBody>
    </cdr:sp>
  </cdr:relSizeAnchor>
  <cdr:relSizeAnchor xmlns:cdr="http://schemas.openxmlformats.org/drawingml/2006/chartDrawing">
    <cdr:from>
      <cdr:x>0.25663</cdr:x>
      <cdr:y>0.69161</cdr:y>
    </cdr:from>
    <cdr:to>
      <cdr:x>0.31799</cdr:x>
      <cdr:y>0.7682</cdr:y>
    </cdr:to>
    <cdr:sp macro="" textlink="">
      <cdr:nvSpPr>
        <cdr:cNvPr id="11" name="TextBox 10">
          <a:extLst xmlns:a="http://schemas.openxmlformats.org/drawingml/2006/main">
            <a:ext uri="{FF2B5EF4-FFF2-40B4-BE49-F238E27FC236}">
              <a16:creationId xmlns:a16="http://schemas.microsoft.com/office/drawing/2014/main" id="{0CC2E413-05A6-4F04-A6B8-8D072227A682}"/>
            </a:ext>
          </a:extLst>
        </cdr:cNvPr>
        <cdr:cNvSpPr txBox="1"/>
      </cdr:nvSpPr>
      <cdr:spPr>
        <a:xfrm xmlns:a="http://schemas.openxmlformats.org/drawingml/2006/main">
          <a:off x="2791968" y="3220326"/>
          <a:ext cx="667512" cy="3566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solidFill>
                <a:srgbClr val="FFFF00"/>
              </a:solidFill>
            </a:rPr>
            <a:t>2022</a:t>
          </a:r>
        </a:p>
      </cdr:txBody>
    </cdr:sp>
  </cdr:relSizeAnchor>
</c:userShapes>
</file>

<file path=ppt/drawings/drawing3.xml><?xml version="1.0" encoding="utf-8"?>
<c:userShapes xmlns:c="http://schemas.openxmlformats.org/drawingml/2006/chart">
  <cdr:relSizeAnchor xmlns:cdr="http://schemas.openxmlformats.org/drawingml/2006/chartDrawing">
    <cdr:from>
      <cdr:x>0.31532</cdr:x>
      <cdr:y>0.92437</cdr:y>
    </cdr:from>
    <cdr:to>
      <cdr:x>0.32953</cdr:x>
      <cdr:y>0.95542</cdr:y>
    </cdr:to>
    <cdr:sp macro="" textlink="">
      <cdr:nvSpPr>
        <cdr:cNvPr id="2" name="Action Button: Blank 1">
          <a:extLst xmlns:a="http://schemas.openxmlformats.org/drawingml/2006/main">
            <a:ext uri="{FF2B5EF4-FFF2-40B4-BE49-F238E27FC236}">
              <a16:creationId xmlns:a16="http://schemas.microsoft.com/office/drawing/2014/main" id="{D4A12C15-3D31-4AB3-222B-81729F216542}"/>
            </a:ext>
          </a:extLst>
        </cdr:cNvPr>
        <cdr:cNvSpPr/>
      </cdr:nvSpPr>
      <cdr:spPr>
        <a:xfrm xmlns:a="http://schemas.openxmlformats.org/drawingml/2006/main">
          <a:off x="3528563" y="4740349"/>
          <a:ext cx="159026" cy="159231"/>
        </a:xfrm>
        <a:prstGeom xmlns:a="http://schemas.openxmlformats.org/drawingml/2006/main" prst="actionButtonBlank">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0.32953</cdr:x>
      <cdr:y>0.90189</cdr:y>
    </cdr:from>
    <cdr:to>
      <cdr:x>0.42457</cdr:x>
      <cdr:y>0.98058</cdr:y>
    </cdr:to>
    <cdr:sp macro="" textlink="">
      <cdr:nvSpPr>
        <cdr:cNvPr id="3" name="TextBox 2">
          <a:extLst xmlns:a="http://schemas.openxmlformats.org/drawingml/2006/main">
            <a:ext uri="{FF2B5EF4-FFF2-40B4-BE49-F238E27FC236}">
              <a16:creationId xmlns:a16="http://schemas.microsoft.com/office/drawing/2014/main" id="{C6B2270F-762F-78DB-5289-4E39E65D1D04}"/>
            </a:ext>
          </a:extLst>
        </cdr:cNvPr>
        <cdr:cNvSpPr txBox="1"/>
      </cdr:nvSpPr>
      <cdr:spPr>
        <a:xfrm xmlns:a="http://schemas.openxmlformats.org/drawingml/2006/main">
          <a:off x="3687588" y="4625057"/>
          <a:ext cx="1063487" cy="4035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99315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3E0EE-250B-4DF5-ACB9-651B5ED4A5B6}"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40279-A394-4D0A-866F-B5373178BD6D}" type="slidenum">
              <a:rPr lang="en-US" smtClean="0"/>
              <a:t>‹#›</a:t>
            </a:fld>
            <a:endParaRPr lang="en-US"/>
          </a:p>
        </p:txBody>
      </p:sp>
    </p:spTree>
    <p:extLst>
      <p:ext uri="{BB962C8B-B14F-4D97-AF65-F5344CB8AC3E}">
        <p14:creationId xmlns:p14="http://schemas.microsoft.com/office/powerpoint/2010/main" val="112663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168298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Calling this out to remind attendees that an independent historian could be family members, caregivers, CNAs or anyone other than the patient. </a:t>
            </a:r>
          </a:p>
        </p:txBody>
      </p:sp>
    </p:spTree>
    <p:extLst>
      <p:ext uri="{BB962C8B-B14F-4D97-AF65-F5344CB8AC3E}">
        <p14:creationId xmlns:p14="http://schemas.microsoft.com/office/powerpoint/2010/main" val="40291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common question. </a:t>
            </a:r>
          </a:p>
        </p:txBody>
      </p:sp>
      <p:sp>
        <p:nvSpPr>
          <p:cNvPr id="4" name="Slide Number Placeholder 3"/>
          <p:cNvSpPr>
            <a:spLocks noGrp="1"/>
          </p:cNvSpPr>
          <p:nvPr>
            <p:ph type="sldNum" sz="quarter" idx="5"/>
          </p:nvPr>
        </p:nvSpPr>
        <p:spPr/>
        <p:txBody>
          <a:bodyPr/>
          <a:lstStyle/>
          <a:p>
            <a:fld id="{F2031909-871E-7048-962A-4D1E91E17003}" type="slidenum">
              <a:rPr lang="en-US" smtClean="0"/>
              <a:t>16</a:t>
            </a:fld>
            <a:endParaRPr lang="en-US" dirty="0"/>
          </a:p>
        </p:txBody>
      </p:sp>
    </p:spTree>
    <p:extLst>
      <p:ext uri="{BB962C8B-B14F-4D97-AF65-F5344CB8AC3E}">
        <p14:creationId xmlns:p14="http://schemas.microsoft.com/office/powerpoint/2010/main" val="3766103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Going over high MDM. </a:t>
            </a:r>
          </a:p>
        </p:txBody>
      </p:sp>
    </p:spTree>
    <p:extLst>
      <p:ext uri="{BB962C8B-B14F-4D97-AF65-F5344CB8AC3E}">
        <p14:creationId xmlns:p14="http://schemas.microsoft.com/office/powerpoint/2010/main" val="170342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This is the additional High Level MDM for “Number and Complexity of Problems” in the nursing facility only.  It applies only to the initial visit and not subsequent visits.  The other two elements of MDM remain the same as in the tables. </a:t>
            </a:r>
          </a:p>
        </p:txBody>
      </p:sp>
    </p:spTree>
    <p:extLst>
      <p:ext uri="{BB962C8B-B14F-4D97-AF65-F5344CB8AC3E}">
        <p14:creationId xmlns:p14="http://schemas.microsoft.com/office/powerpoint/2010/main" val="31945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Example.  Please spell out abbreviations, since those looking at the slides who were not at the session may not be able to decipher. </a:t>
            </a:r>
          </a:p>
        </p:txBody>
      </p:sp>
    </p:spTree>
    <p:extLst>
      <p:ext uri="{BB962C8B-B14F-4D97-AF65-F5344CB8AC3E}">
        <p14:creationId xmlns:p14="http://schemas.microsoft.com/office/powerpoint/2010/main" val="294499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Example.  Please spell out abbreviations, since those looking at the slides who were not at the session may not be able to decipher. </a:t>
            </a:r>
          </a:p>
        </p:txBody>
      </p:sp>
    </p:spTree>
    <p:extLst>
      <p:ext uri="{BB962C8B-B14F-4D97-AF65-F5344CB8AC3E}">
        <p14:creationId xmlns:p14="http://schemas.microsoft.com/office/powerpoint/2010/main" val="36550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Example.  Please spell out abbreviations, since those looking at the slides who were not at the session may not be able to decipher. </a:t>
            </a:r>
          </a:p>
        </p:txBody>
      </p:sp>
    </p:spTree>
    <p:extLst>
      <p:ext uri="{BB962C8B-B14F-4D97-AF65-F5344CB8AC3E}">
        <p14:creationId xmlns:p14="http://schemas.microsoft.com/office/powerpoint/2010/main" val="849433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Example.  Please spell out abbreviations, since those looking at the slides who were not at the session may not be able to decipher. </a:t>
            </a:r>
          </a:p>
        </p:txBody>
      </p:sp>
    </p:spTree>
    <p:extLst>
      <p:ext uri="{BB962C8B-B14F-4D97-AF65-F5344CB8AC3E}">
        <p14:creationId xmlns:p14="http://schemas.microsoft.com/office/powerpoint/2010/main" val="3696517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Example</a:t>
            </a:r>
          </a:p>
        </p:txBody>
      </p:sp>
    </p:spTree>
    <p:extLst>
      <p:ext uri="{BB962C8B-B14F-4D97-AF65-F5344CB8AC3E}">
        <p14:creationId xmlns:p14="http://schemas.microsoft.com/office/powerpoint/2010/main" val="2390162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Example</a:t>
            </a:r>
          </a:p>
        </p:txBody>
      </p:sp>
    </p:spTree>
    <p:extLst>
      <p:ext uri="{BB962C8B-B14F-4D97-AF65-F5344CB8AC3E}">
        <p14:creationId xmlns:p14="http://schemas.microsoft.com/office/powerpoint/2010/main" val="209758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Summarizing medical necessity, since visits in between the regulatory mandated visits must be medical necessary to report claims. </a:t>
            </a:r>
          </a:p>
        </p:txBody>
      </p:sp>
      <p:sp>
        <p:nvSpPr>
          <p:cNvPr id="4" name="Slide Number Placeholder 3"/>
          <p:cNvSpPr>
            <a:spLocks noGrp="1"/>
          </p:cNvSpPr>
          <p:nvPr>
            <p:ph type="sldNum" sz="quarter" idx="5"/>
          </p:nvPr>
        </p:nvSpPr>
        <p:spPr/>
        <p:txBody>
          <a:bodyPr/>
          <a:lstStyle/>
          <a:p>
            <a:fld id="{F2031909-871E-7048-962A-4D1E91E17003}" type="slidenum">
              <a:rPr lang="en-US" smtClean="0"/>
              <a:t>4</a:t>
            </a:fld>
            <a:endParaRPr lang="en-US" dirty="0"/>
          </a:p>
        </p:txBody>
      </p:sp>
    </p:spTree>
    <p:extLst>
      <p:ext uri="{BB962C8B-B14F-4D97-AF65-F5344CB8AC3E}">
        <p14:creationId xmlns:p14="http://schemas.microsoft.com/office/powerpoint/2010/main" val="243575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Example</a:t>
            </a:r>
          </a:p>
        </p:txBody>
      </p:sp>
    </p:spTree>
    <p:extLst>
      <p:ext uri="{BB962C8B-B14F-4D97-AF65-F5344CB8AC3E}">
        <p14:creationId xmlns:p14="http://schemas.microsoft.com/office/powerpoint/2010/main" val="2409191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Figured we should get right into some of the Q&amp;As that are likely to come up anyway. </a:t>
            </a:r>
          </a:p>
        </p:txBody>
      </p:sp>
    </p:spTree>
    <p:extLst>
      <p:ext uri="{BB962C8B-B14F-4D97-AF65-F5344CB8AC3E}">
        <p14:creationId xmlns:p14="http://schemas.microsoft.com/office/powerpoint/2010/main" val="836768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2618631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Trying to get into the rationale for the ‘G’ codes right up front. </a:t>
            </a:r>
          </a:p>
        </p:txBody>
      </p:sp>
    </p:spTree>
    <p:extLst>
      <p:ext uri="{BB962C8B-B14F-4D97-AF65-F5344CB8AC3E}">
        <p14:creationId xmlns:p14="http://schemas.microsoft.com/office/powerpoint/2010/main" val="3236826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Showing the verbiage of the code itself </a:t>
            </a:r>
          </a:p>
        </p:txBody>
      </p:sp>
    </p:spTree>
    <p:extLst>
      <p:ext uri="{BB962C8B-B14F-4D97-AF65-F5344CB8AC3E}">
        <p14:creationId xmlns:p14="http://schemas.microsoft.com/office/powerpoint/2010/main" val="1245111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The rationale…it would probably make sense to mention the CMS time thresholds right up front </a:t>
            </a:r>
          </a:p>
        </p:txBody>
      </p:sp>
    </p:spTree>
    <p:extLst>
      <p:ext uri="{BB962C8B-B14F-4D97-AF65-F5344CB8AC3E}">
        <p14:creationId xmlns:p14="http://schemas.microsoft.com/office/powerpoint/2010/main" val="1212807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Immediately sharing with attendees the table showing the time thresholds for nursing facility visits and home/residence visits.  I think it’s important to get this across right away—including the time interval in which prolonged service time can be counted. </a:t>
            </a:r>
            <a:r>
              <a:rPr lang="en-US" dirty="0"/>
              <a:t>Note the discrepancy between the service time in the code descriptor (e.g. 45 minutes for G0317) and the threshold to report prolonged services (95 minutes).  It is calculated not on the total time indicated in the code descriptor, but on the time as per the RUC survey.  (Full table in the appendix) </a:t>
            </a:r>
          </a:p>
          <a:p>
            <a:endParaRPr lang="en-US" altLang="en-US" i="1" dirty="0"/>
          </a:p>
        </p:txBody>
      </p:sp>
    </p:spTree>
    <p:extLst>
      <p:ext uri="{BB962C8B-B14F-4D97-AF65-F5344CB8AC3E}">
        <p14:creationId xmlns:p14="http://schemas.microsoft.com/office/powerpoint/2010/main" val="2160739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full table that appears in the Final Rule. </a:t>
            </a:r>
          </a:p>
        </p:txBody>
      </p:sp>
      <p:sp>
        <p:nvSpPr>
          <p:cNvPr id="4" name="Slide Number Placeholder 3"/>
          <p:cNvSpPr>
            <a:spLocks noGrp="1"/>
          </p:cNvSpPr>
          <p:nvPr>
            <p:ph type="sldNum" sz="quarter" idx="5"/>
          </p:nvPr>
        </p:nvSpPr>
        <p:spPr/>
        <p:txBody>
          <a:bodyPr/>
          <a:lstStyle/>
          <a:p>
            <a:fld id="{13F257EA-24FD-4DEC-993A-7A579081961B}" type="slidenum">
              <a:rPr lang="en-US" smtClean="0"/>
              <a:t>37</a:t>
            </a:fld>
            <a:endParaRPr lang="en-US"/>
          </a:p>
        </p:txBody>
      </p:sp>
    </p:spTree>
    <p:extLst>
      <p:ext uri="{BB962C8B-B14F-4D97-AF65-F5344CB8AC3E}">
        <p14:creationId xmlns:p14="http://schemas.microsoft.com/office/powerpoint/2010/main" val="1271841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Includes the CMS time threshold—may be a difficult concept to get across, but better to try immediately. </a:t>
            </a:r>
          </a:p>
        </p:txBody>
      </p:sp>
    </p:spTree>
    <p:extLst>
      <p:ext uri="{BB962C8B-B14F-4D97-AF65-F5344CB8AC3E}">
        <p14:creationId xmlns:p14="http://schemas.microsoft.com/office/powerpoint/2010/main" val="3442621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Includes the link to the Final Rule. </a:t>
            </a:r>
          </a:p>
        </p:txBody>
      </p:sp>
    </p:spTree>
    <p:extLst>
      <p:ext uri="{BB962C8B-B14F-4D97-AF65-F5344CB8AC3E}">
        <p14:creationId xmlns:p14="http://schemas.microsoft.com/office/powerpoint/2010/main" val="149692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3361045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Thought we should mention this. </a:t>
            </a:r>
          </a:p>
        </p:txBody>
      </p:sp>
    </p:spTree>
    <p:extLst>
      <p:ext uri="{BB962C8B-B14F-4D97-AF65-F5344CB8AC3E}">
        <p14:creationId xmlns:p14="http://schemas.microsoft.com/office/powerpoint/2010/main" val="3999621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Important to note that the substantive portion requires a </a:t>
            </a:r>
            <a:r>
              <a:rPr lang="en-US" altLang="en-US" b="1" i="1" u="sng" dirty="0"/>
              <a:t>complete </a:t>
            </a:r>
            <a:r>
              <a:rPr lang="en-US" altLang="en-US" i="1" dirty="0"/>
              <a:t>history, exam or MDM, unless time is used. </a:t>
            </a:r>
          </a:p>
        </p:txBody>
      </p:sp>
    </p:spTree>
    <p:extLst>
      <p:ext uri="{BB962C8B-B14F-4D97-AF65-F5344CB8AC3E}">
        <p14:creationId xmlns:p14="http://schemas.microsoft.com/office/powerpoint/2010/main" val="3259742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31909-871E-7048-962A-4D1E91E17003}" type="slidenum">
              <a:rPr lang="en-US" smtClean="0"/>
              <a:t>50</a:t>
            </a:fld>
            <a:endParaRPr lang="en-US" dirty="0"/>
          </a:p>
        </p:txBody>
      </p:sp>
    </p:spTree>
    <p:extLst>
      <p:ext uri="{BB962C8B-B14F-4D97-AF65-F5344CB8AC3E}">
        <p14:creationId xmlns:p14="http://schemas.microsoft.com/office/powerpoint/2010/main" val="3325464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Frequent question.  </a:t>
            </a:r>
          </a:p>
        </p:txBody>
      </p:sp>
    </p:spTree>
    <p:extLst>
      <p:ext uri="{BB962C8B-B14F-4D97-AF65-F5344CB8AC3E}">
        <p14:creationId xmlns:p14="http://schemas.microsoft.com/office/powerpoint/2010/main" val="3595372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31909-871E-7048-962A-4D1E91E17003}" type="slidenum">
              <a:rPr lang="en-US" smtClean="0"/>
              <a:t>54</a:t>
            </a:fld>
            <a:endParaRPr lang="en-US" dirty="0"/>
          </a:p>
        </p:txBody>
      </p:sp>
    </p:spTree>
    <p:extLst>
      <p:ext uri="{BB962C8B-B14F-4D97-AF65-F5344CB8AC3E}">
        <p14:creationId xmlns:p14="http://schemas.microsoft.com/office/powerpoint/2010/main" val="2262715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31909-871E-7048-962A-4D1E91E17003}" type="slidenum">
              <a:rPr lang="en-US" smtClean="0"/>
              <a:t>55</a:t>
            </a:fld>
            <a:endParaRPr lang="en-US" dirty="0"/>
          </a:p>
        </p:txBody>
      </p:sp>
    </p:spTree>
    <p:extLst>
      <p:ext uri="{BB962C8B-B14F-4D97-AF65-F5344CB8AC3E}">
        <p14:creationId xmlns:p14="http://schemas.microsoft.com/office/powerpoint/2010/main" val="564867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162855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4A7DB29-E046-4A02-9CB2-7655BC835C72}"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FP and NP make up 74.2 % of all billings.  In descending order of number of visits, Pod, PMR, Psych, PA and Geria make up the bulk fo the rest of visits </a:t>
            </a:r>
          </a:p>
        </p:txBody>
      </p:sp>
      <p:sp>
        <p:nvSpPr>
          <p:cNvPr id="4" name="Slide Number Placeholder 3"/>
          <p:cNvSpPr>
            <a:spLocks noGrp="1"/>
          </p:cNvSpPr>
          <p:nvPr>
            <p:ph type="sldNum" sz="quarter" idx="5"/>
          </p:nvPr>
        </p:nvSpPr>
        <p:spPr/>
        <p:txBody>
          <a:bodyPr/>
          <a:lstStyle/>
          <a:p>
            <a:fld id="{05B3ADA3-89E3-4DC4-9611-8D293AD7531F}" type="slidenum">
              <a:rPr lang="en-US" smtClean="0"/>
              <a:t>72</a:t>
            </a:fld>
            <a:endParaRPr lang="en-US" dirty="0"/>
          </a:p>
        </p:txBody>
      </p:sp>
    </p:spTree>
    <p:extLst>
      <p:ext uri="{BB962C8B-B14F-4D97-AF65-F5344CB8AC3E}">
        <p14:creationId xmlns:p14="http://schemas.microsoft.com/office/powerpoint/2010/main" val="1801975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number of NP/PA visits is just less than IM/FP/Ger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BC6DA6-EAAB-46DA-94EA-C58481E21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13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Important point that mandated regulatory visits must be done in person and not be telehealth. </a:t>
            </a:r>
          </a:p>
        </p:txBody>
      </p:sp>
    </p:spTree>
    <p:extLst>
      <p:ext uri="{BB962C8B-B14F-4D97-AF65-F5344CB8AC3E}">
        <p14:creationId xmlns:p14="http://schemas.microsoft.com/office/powerpoint/2010/main" val="4164454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IM/FP still make most initial visits.  NP/PA visits are increasing however (data not shown, in NF) PMR is climbing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BC6DA6-EAAB-46DA-94EA-C58481E21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200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number of NP/PA subsequent visits exceeds IM/FP/Ger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BC6DA6-EAAB-46DA-94EA-C58481E21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001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number of NP/PA visits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BC6DA6-EAAB-46DA-94EA-C58481E21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537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472455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1686337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2352978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11045406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268506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47558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H&amp;P Is required as appropriate, must be documented, but is not used for selection of level of care. </a:t>
            </a:r>
          </a:p>
        </p:txBody>
      </p:sp>
    </p:spTree>
    <p:extLst>
      <p:ext uri="{BB962C8B-B14F-4D97-AF65-F5344CB8AC3E}">
        <p14:creationId xmlns:p14="http://schemas.microsoft.com/office/powerpoint/2010/main" val="324181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Using Total Time of the Encounter.  This is fairly self-explanatory. </a:t>
            </a:r>
          </a:p>
        </p:txBody>
      </p:sp>
    </p:spTree>
    <p:extLst>
      <p:ext uri="{BB962C8B-B14F-4D97-AF65-F5344CB8AC3E}">
        <p14:creationId xmlns:p14="http://schemas.microsoft.com/office/powerpoint/2010/main" val="190233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The levels of medical decision making and the elements of each. </a:t>
            </a:r>
          </a:p>
        </p:txBody>
      </p:sp>
    </p:spTree>
    <p:extLst>
      <p:ext uri="{BB962C8B-B14F-4D97-AF65-F5344CB8AC3E}">
        <p14:creationId xmlns:p14="http://schemas.microsoft.com/office/powerpoint/2010/main" val="3372765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457200" y="720725"/>
            <a:ext cx="6400800" cy="36004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i="1" dirty="0"/>
              <a:t>Whereas total time may, for instance, be 35 minutes for a 99305, documenting MDM may yield a level 99306, thus providing better reimbursement.  Just an example. </a:t>
            </a:r>
          </a:p>
        </p:txBody>
      </p:sp>
    </p:spTree>
    <p:extLst>
      <p:ext uri="{BB962C8B-B14F-4D97-AF65-F5344CB8AC3E}">
        <p14:creationId xmlns:p14="http://schemas.microsoft.com/office/powerpoint/2010/main" val="29402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B4080B-224B-43AA-BCC3-D944CE94C97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44657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B4080B-224B-43AA-BCC3-D944CE94C97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327844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B4080B-224B-43AA-BCC3-D944CE94C97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53E310-55DB-4D23-AA7C-8B47AF06496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4110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3B4080B-224B-43AA-BCC3-D944CE94C976}"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1028732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3B4080B-224B-43AA-BCC3-D944CE94C976}"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53E310-55DB-4D23-AA7C-8B47AF06496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1919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3B4080B-224B-43AA-BCC3-D944CE94C976}"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178645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B4080B-224B-43AA-BCC3-D944CE94C97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1335247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B4080B-224B-43AA-BCC3-D944CE94C97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85264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685800" y="365760"/>
            <a:ext cx="1113739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687028" y="1463040"/>
            <a:ext cx="11137392" cy="4572000"/>
          </a:xfrm>
        </p:spPr>
        <p:txBody>
          <a:bodyPr/>
          <a:lstStyle>
            <a:lvl1pPr marL="0" indent="0">
              <a:buNone/>
              <a:defRPr>
                <a:latin typeface="+mj-lt"/>
              </a:defRPr>
            </a:lvl1pPr>
            <a:lvl2pPr>
              <a:defRPr sz="1900"/>
            </a:lvl2pPr>
            <a:lvl3pPr>
              <a:defRPr/>
            </a:lvl3pPr>
            <a:lvl4pPr>
              <a:defRPr/>
            </a:lvl4pPr>
            <a:lvl5pPr>
              <a:defRPr/>
            </a:lvl5pPr>
            <a:lvl6pPr>
              <a:defRPr/>
            </a:lvl6pPr>
            <a:lvl7pPr>
              <a:defRPr/>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4" name="Footer Placeholder 3">
            <a:extLst>
              <a:ext uri="{FF2B5EF4-FFF2-40B4-BE49-F238E27FC236}">
                <a16:creationId xmlns:a16="http://schemas.microsoft.com/office/drawing/2014/main" id="{D14CAEA5-C3E1-4D4E-A4F1-C597FD6EE3BA}"/>
              </a:ext>
            </a:extLst>
          </p:cNvPr>
          <p:cNvSpPr>
            <a:spLocks noGrp="1"/>
          </p:cNvSpPr>
          <p:nvPr>
            <p:ph type="ftr" sz="quarter" idx="16"/>
          </p:nvPr>
        </p:nvSpPr>
        <p:spPr/>
        <p:txBody>
          <a:bodyPr/>
          <a:lstStyle/>
          <a:p>
            <a:r>
              <a:rPr lang="en-US" dirty="0"/>
              <a:t>Footer</a:t>
            </a:r>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1" name="Rectangle 10">
            <a:extLst>
              <a:ext uri="{FF2B5EF4-FFF2-40B4-BE49-F238E27FC236}">
                <a16:creationId xmlns:a16="http://schemas.microsoft.com/office/drawing/2014/main" id="{0E11733B-2EC1-1747-84C3-57ABB720A27B}"/>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12" name="Rectangle 11">
            <a:extLst>
              <a:ext uri="{FF2B5EF4-FFF2-40B4-BE49-F238E27FC236}">
                <a16:creationId xmlns:a16="http://schemas.microsoft.com/office/drawing/2014/main" id="{548CD909-C892-9345-A1F2-75CFFB8CDB1A}"/>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Tree>
    <p:extLst>
      <p:ext uri="{BB962C8B-B14F-4D97-AF65-F5344CB8AC3E}">
        <p14:creationId xmlns:p14="http://schemas.microsoft.com/office/powerpoint/2010/main" val="220816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B4080B-224B-43AA-BCC3-D944CE94C97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333704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B4080B-224B-43AA-BCC3-D944CE94C976}"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376747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B4080B-224B-43AA-BCC3-D944CE94C976}"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54478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B4080B-224B-43AA-BCC3-D944CE94C976}"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214538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B4080B-224B-43AA-BCC3-D944CE94C976}" type="datetimeFigureOut">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185986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4080B-224B-43AA-BCC3-D944CE94C976}" type="datetimeFigureOut">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118866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4080B-224B-43AA-BCC3-D944CE94C976}"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242853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4080B-224B-43AA-BCC3-D944CE94C976}"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53E310-55DB-4D23-AA7C-8B47AF064965}" type="slidenum">
              <a:rPr lang="en-US" smtClean="0"/>
              <a:t>‹#›</a:t>
            </a:fld>
            <a:endParaRPr lang="en-US"/>
          </a:p>
        </p:txBody>
      </p:sp>
    </p:spTree>
    <p:extLst>
      <p:ext uri="{BB962C8B-B14F-4D97-AF65-F5344CB8AC3E}">
        <p14:creationId xmlns:p14="http://schemas.microsoft.com/office/powerpoint/2010/main" val="161208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3B4080B-224B-43AA-BCC3-D944CE94C976}" type="datetimeFigureOut">
              <a:rPr lang="en-US" smtClean="0"/>
              <a:t>2/1/2024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553E310-55DB-4D23-AA7C-8B47AF064965}" type="slidenum">
              <a:rPr lang="en-US" smtClean="0"/>
              <a:t>‹#›</a:t>
            </a:fld>
            <a:endParaRPr lang="en-US"/>
          </a:p>
        </p:txBody>
      </p:sp>
    </p:spTree>
    <p:extLst>
      <p:ext uri="{BB962C8B-B14F-4D97-AF65-F5344CB8AC3E}">
        <p14:creationId xmlns:p14="http://schemas.microsoft.com/office/powerpoint/2010/main" val="16271658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9.emf"/><Relationship Id="rId4" Type="http://schemas.openxmlformats.org/officeDocument/2006/relationships/package" Target="../embeddings/Microsoft_Excel_Worksheet.xlsx"/></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www.cms.gov/apps/glossary/search.asp?Term=medically+necessary&amp;Language=English&amp;SubmitTermSrch=Search"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www.govinfo.gov/content/pkg/FR-2022-11-18/pdf/2022-23873.pdf"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www.govinfo.gov/content/pkg/FR-2022-11-18/pdf/2022-23873.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govinfo.gov/content/pkg/FR-2022-11-18/pdf/2022-23873.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s://www.govinfo.gov/content/pkg/FR-2022-11-18/pdf/2022-23873.pdf"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54.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preventive-services/medicare-wellness-visits.html"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preventive-services/medicare-wellness-visits.html"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hyperlink" Target="https://www.cms.gov/Outreach-and-Education/Medicare-Learning-Network-MLN/MLNProducts/preventive-services/medicare-wellness-visits.html" TargetMode="Externa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hyperlink" Target="https://www.cms.gov/Outreach-and-Education/Medicare-Learning-Network-MLN/MLNProducts/preventive-services/medicare-wellness-visits.html" TargetMode="Externa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cms.gov/Medicare/Medicare-Fee-for-Service-Payment/PhysicianFeeSched/Downloads/FAQ-Advance-Care-Planning.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s://www.cms.gov/Medicare/Medicare-General-Information/Telehealth/Telehealth-Codes" TargetMode="External"/><Relationship Id="rId3" Type="http://schemas.openxmlformats.org/officeDocument/2006/relationships/notesSlide" Target="../notesSlides/notesSlide43.xml"/><Relationship Id="rId7" Type="http://schemas.openxmlformats.org/officeDocument/2006/relationships/hyperlink" Target="https://www.cms.gov/Regulations-and-Guidance/Guidance/Manuals/Downloads/clm104c12.pdf" TargetMode="Externa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s://www.cms.gov/Regulations-and-Guidance/Guidance/Manuals/downloads/som107ap_pp_guidelines_ltcf.pdf" TargetMode="External"/><Relationship Id="rId5" Type="http://schemas.openxmlformats.org/officeDocument/2006/relationships/hyperlink" Target="https://www.cms.gov/coronavirus-waivers" TargetMode="External"/><Relationship Id="rId4" Type="http://schemas.openxmlformats.org/officeDocument/2006/relationships/hyperlink" Target="https://www.google.com/url?sa=t&amp;rct=j&amp;q=&amp;esrc=s&amp;source=web&amp;cd=&amp;ved=2ahUKEwjTy7DP3NP6AhW4lIkEHSZ-CTsQFnoECBAQAQ&amp;url=https%3A%2F%2Fwww.ama-assn.org%2Fsystem%2Ffiles%2F2023-e-m-descriptors-guidelines.pdf&amp;usg=AOvVaw3602CDkjKKTlCu7RZECisq" TargetMode="External"/><Relationship Id="rId9" Type="http://schemas.openxmlformats.org/officeDocument/2006/relationships/hyperlink" Target="https://www.telehealth.hhs.gov/"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cms.gov/Medicare/Medicare-Fee-for-Service-Payment/FQHCPPS/Downloads/FQHC-RHC-FAQs.pdf" TargetMode="External"/><Relationship Id="rId3" Type="http://schemas.openxmlformats.org/officeDocument/2006/relationships/notesSlide" Target="../notesSlides/notesSlide44.xml"/><Relationship Id="rId7" Type="http://schemas.openxmlformats.org/officeDocument/2006/relationships/hyperlink" Target="https://www.govinfo.gov/content/pkg/FR-2022-11-18/pdf/2022-23873.pdf" TargetMode="Externa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hyperlink" Target="https://www.cms.gov/Outreach-and-Education/Medicare-Learning-Network-MLN/MLNProducts/Downloads/AdvanceCarePlanning.pdf" TargetMode="External"/><Relationship Id="rId5" Type="http://schemas.openxmlformats.org/officeDocument/2006/relationships/hyperlink" Target="https://www.alz.org/careplanning/downloads/cms-consensus.pdf" TargetMode="External"/><Relationship Id="rId4" Type="http://schemas.openxmlformats.org/officeDocument/2006/relationships/hyperlink" Target="https://www.google.com/url?sa=i&amp;rct=j&amp;q=&amp;esrc=s&amp;source=web&amp;cd=&amp;cad=rja&amp;uact=8&amp;ved=0CDYQw7AJahcKEwjwgOWiy_D8AhUAAAAAHQAAAAAQAg&amp;url=https%3A%2F%2Fwww.cms.gov%2Foutreach-and-education%2Fmedicare-learning-network-mln%2Fmlnproducts%2Fdownloads%2Fchroniccaremanagement.pdf&amp;psig=AOvVaw2walFgFH_TIjQv2ZuTXehK&amp;ust=167521255298500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ww.cms.gov/Outreach-and-Education/Medicare-Learning-Network-MLN/MLNProducts/Downloads/BehavioralHealthIntegration.pdf" TargetMode="External"/><Relationship Id="rId3" Type="http://schemas.openxmlformats.org/officeDocument/2006/relationships/notesSlide" Target="../notesSlides/notesSlide45.xml"/><Relationship Id="rId7" Type="http://schemas.openxmlformats.org/officeDocument/2006/relationships/hyperlink" Target="https://www.aafp.org/family-physician/practice-and-career/getting-paid/coding/transitional-care-management.html" TargetMode="Externa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www.aafp.org/family-physician/practice-and-career/getting-paid/coding/transitional-care-management/faq.html" TargetMode="External"/><Relationship Id="rId5" Type="http://schemas.openxmlformats.org/officeDocument/2006/relationships/hyperlink" Target="https://agsjournals.onlinelibrary.wiley.com/doi/epdf/10.1111/jgs.16984" TargetMode="External"/><Relationship Id="rId10" Type="http://schemas.openxmlformats.org/officeDocument/2006/relationships/hyperlink" Target="https://www.cms.gov/medicare/physician-fee-schedule/search" TargetMode="External"/><Relationship Id="rId4" Type="http://schemas.openxmlformats.org/officeDocument/2006/relationships/hyperlink" Target="https://www.cms.gov/Outreach-and-Education/Medicare-Learning-Network-MLN/MLNProducts/preventive-services/medicare-wellness-visits.html" TargetMode="External"/><Relationship Id="rId9" Type="http://schemas.openxmlformats.org/officeDocument/2006/relationships/hyperlink" Target="https://www.cms.gov/Medicare/Medicare-Fee-for-Service-Payment/PhysicianFeeSched/Downloads/Behavioral-Health-Integration-FAQs.pdf" TargetMode="Externa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s://www.cms.gov/newsroom/fact-sheets/medicare-telemedicine-health-care-provider-fact-sheet" TargetMode="External"/><Relationship Id="rId5" Type="http://schemas.openxmlformats.org/officeDocument/2006/relationships/hyperlink" Target="https://www.ama-assn.org/practice-management/digital/ama-quick-guide-telemedicine-practice" TargetMode="External"/><Relationship Id="rId4" Type="http://schemas.openxmlformats.org/officeDocument/2006/relationships/hyperlink" Target="https://www.ama-assn.org/system/files/2020-03/covid-19-coding-advice.pdf" TargetMode="Externa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hyperlink" Target="https://www.cms.gov/Outreach-and-Education/Medicare-Learning-Network-MLN/MLNProducts/Downloads/TelehealthSrvcsfctsht.pdf"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s://www.cms.gov/files/document/omh-rural-crosswalk-5-21-21.pdf" TargetMode="External"/><Relationship Id="rId5" Type="http://schemas.openxmlformats.org/officeDocument/2006/relationships/hyperlink" Target="https://www.ama-assn.org/practice-management/digital/ama-quick-guide-telemedicine-practice" TargetMode="External"/><Relationship Id="rId4" Type="http://schemas.openxmlformats.org/officeDocument/2006/relationships/hyperlink" Target="https://www.cms.gov/files/document/covid-19-nursing-home-telehealth-toolki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4E42-887D-ABF1-CA8A-889F6CD7967F}"/>
              </a:ext>
            </a:extLst>
          </p:cNvPr>
          <p:cNvSpPr>
            <a:spLocks noGrp="1"/>
          </p:cNvSpPr>
          <p:nvPr>
            <p:ph type="ctrTitle"/>
          </p:nvPr>
        </p:nvSpPr>
        <p:spPr>
          <a:xfrm>
            <a:off x="2850471" y="1246377"/>
            <a:ext cx="8915399" cy="2262781"/>
          </a:xfrm>
        </p:spPr>
        <p:txBody>
          <a:bodyPr/>
          <a:lstStyle/>
          <a:p>
            <a:r>
              <a:rPr lang="en-US" dirty="0"/>
              <a:t>Medicare Billing &amp; Coding Update</a:t>
            </a:r>
          </a:p>
        </p:txBody>
      </p:sp>
      <p:sp>
        <p:nvSpPr>
          <p:cNvPr id="3" name="Subtitle 2">
            <a:extLst>
              <a:ext uri="{FF2B5EF4-FFF2-40B4-BE49-F238E27FC236}">
                <a16:creationId xmlns:a16="http://schemas.microsoft.com/office/drawing/2014/main" id="{FFD3150F-0BD8-BC3E-98B4-AF2BB4A64274}"/>
              </a:ext>
            </a:extLst>
          </p:cNvPr>
          <p:cNvSpPr>
            <a:spLocks noGrp="1"/>
          </p:cNvSpPr>
          <p:nvPr>
            <p:ph type="subTitle" idx="1"/>
          </p:nvPr>
        </p:nvSpPr>
        <p:spPr>
          <a:xfrm>
            <a:off x="2589213" y="4777379"/>
            <a:ext cx="8915399" cy="1484876"/>
          </a:xfrm>
        </p:spPr>
        <p:txBody>
          <a:bodyPr>
            <a:normAutofit fontScale="62500" lnSpcReduction="20000"/>
          </a:bodyPr>
          <a:lstStyle/>
          <a:p>
            <a:endParaRPr lang="en-US" dirty="0"/>
          </a:p>
          <a:p>
            <a:r>
              <a:rPr lang="en-US" sz="2400" dirty="0"/>
              <a:t>Charles Crecelius MD PhD FACP CMD</a:t>
            </a:r>
          </a:p>
          <a:p>
            <a:r>
              <a:rPr lang="en-US" sz="2400" dirty="0"/>
              <a:t>AMDA Advisor to the AMA RUC</a:t>
            </a:r>
          </a:p>
          <a:p>
            <a:r>
              <a:rPr lang="en-US" sz="2400" dirty="0"/>
              <a:t>Medical Director, Delmar Gardens St Louis</a:t>
            </a:r>
          </a:p>
          <a:p>
            <a:r>
              <a:rPr lang="en-US" sz="2400" dirty="0"/>
              <a:t>Associate Professor of Clinical Geriatrics, Washington University St Louis</a:t>
            </a:r>
          </a:p>
        </p:txBody>
      </p:sp>
    </p:spTree>
    <p:extLst>
      <p:ext uri="{BB962C8B-B14F-4D97-AF65-F5344CB8AC3E}">
        <p14:creationId xmlns:p14="http://schemas.microsoft.com/office/powerpoint/2010/main" val="308237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56103" y="580184"/>
            <a:ext cx="10515600" cy="745724"/>
          </a:xfrm>
        </p:spPr>
        <p:txBody>
          <a:bodyPr>
            <a:normAutofit/>
          </a:bodyPr>
          <a:lstStyle/>
          <a:p>
            <a:r>
              <a:rPr lang="en-US" altLang="en-US" sz="3200" dirty="0">
                <a:solidFill>
                  <a:schemeClr val="accent2"/>
                </a:solidFill>
                <a:latin typeface="Helvetica"/>
                <a:cs typeface="Helvetica"/>
              </a:rPr>
              <a:t>De-Emphasis of History and Physical Examination </a:t>
            </a:r>
          </a:p>
        </p:txBody>
      </p:sp>
      <p:sp>
        <p:nvSpPr>
          <p:cNvPr id="21507" name="Rectangle 3"/>
          <p:cNvSpPr>
            <a:spLocks noGrp="1" noChangeArrowheads="1"/>
          </p:cNvSpPr>
          <p:nvPr>
            <p:ph idx="1"/>
          </p:nvPr>
        </p:nvSpPr>
        <p:spPr>
          <a:xfrm>
            <a:off x="2183341" y="1566122"/>
            <a:ext cx="9609969" cy="3203677"/>
          </a:xfrm>
        </p:spPr>
        <p:txBody>
          <a:bodyPr>
            <a:noAutofit/>
          </a:bodyPr>
          <a:lstStyle/>
          <a:p>
            <a:pPr>
              <a:buClr>
                <a:schemeClr val="accent1"/>
              </a:buClr>
              <a:buFont typeface="Arial" panose="020B0604020202020204" pitchFamily="34" charset="0"/>
              <a:buChar char="•"/>
            </a:pPr>
            <a:r>
              <a:rPr lang="en-US" sz="2800" dirty="0">
                <a:cs typeface="Helvetica"/>
              </a:rPr>
              <a:t>Must be performed and documented as clinically appropriate</a:t>
            </a:r>
          </a:p>
          <a:p>
            <a:pPr>
              <a:buClr>
                <a:schemeClr val="accent1"/>
              </a:buClr>
              <a:buFont typeface="Arial" panose="020B0604020202020204" pitchFamily="34" charset="0"/>
              <a:buChar char="•"/>
            </a:pPr>
            <a:r>
              <a:rPr lang="en-US" sz="2800" dirty="0"/>
              <a:t>No longer an element in the selection of the level of E&amp;M service codes</a:t>
            </a:r>
          </a:p>
          <a:p>
            <a:pPr>
              <a:buClr>
                <a:schemeClr val="accent1"/>
              </a:buClr>
              <a:buFont typeface="Arial" panose="020B0604020202020204" pitchFamily="34" charset="0"/>
              <a:buChar char="•"/>
            </a:pPr>
            <a:r>
              <a:rPr lang="en-US" sz="2800" dirty="0">
                <a:cs typeface="Helvetica"/>
              </a:rPr>
              <a:t>No need to document gratuitous reviews of systems for the purpose of claims unless performed or reviewed as clinically appropriate</a:t>
            </a:r>
          </a:p>
          <a:p>
            <a:pPr>
              <a:buClr>
                <a:schemeClr val="accent1"/>
              </a:buClr>
              <a:buFont typeface="Arial" panose="020B0604020202020204" pitchFamily="34" charset="0"/>
              <a:buChar char="•"/>
            </a:pPr>
            <a:r>
              <a:rPr lang="en-US" sz="2800" dirty="0">
                <a:cs typeface="Helvetica"/>
              </a:rPr>
              <a:t>Remain important activities clinically and to support medical necessity of the service </a:t>
            </a:r>
          </a:p>
        </p:txBody>
      </p:sp>
      <p:sp>
        <p:nvSpPr>
          <p:cNvPr id="6" name="Slide Number Placeholder 1"/>
          <p:cNvSpPr>
            <a:spLocks noGrp="1"/>
          </p:cNvSpPr>
          <p:nvPr>
            <p:ph type="sldNum" sz="quarter" idx="12"/>
          </p:nvPr>
        </p:nvSpPr>
        <p:spPr>
          <a:xfrm>
            <a:off x="8841507" y="6085402"/>
            <a:ext cx="2743200" cy="410066"/>
          </a:xfrm>
        </p:spPr>
        <p:txBody>
          <a:bodyPr/>
          <a:lstStyle/>
          <a:p>
            <a:fld id="{FC8704CF-FD03-4B66-92AE-AA638DBDC680}" type="slidenum">
              <a:rPr lang="en-US" sz="1400" b="1" smtClean="0">
                <a:solidFill>
                  <a:schemeClr val="tx1"/>
                </a:solidFill>
                <a:latin typeface="Helvetica"/>
                <a:cs typeface="Helvetica"/>
              </a:rPr>
              <a:pPr/>
              <a:t>10</a:t>
            </a:fld>
            <a:endParaRPr lang="en-US" sz="1400" b="1" dirty="0">
              <a:solidFill>
                <a:schemeClr val="tx1"/>
              </a:solidFill>
              <a:latin typeface="Helvetica"/>
              <a:cs typeface="Helvetica"/>
            </a:endParaRPr>
          </a:p>
        </p:txBody>
      </p:sp>
    </p:spTree>
    <p:custDataLst>
      <p:tags r:id="rId1"/>
    </p:custDataLst>
    <p:extLst>
      <p:ext uri="{BB962C8B-B14F-4D97-AF65-F5344CB8AC3E}">
        <p14:creationId xmlns:p14="http://schemas.microsoft.com/office/powerpoint/2010/main" val="627203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EE09-8060-B584-D213-D2C8C844624C}"/>
              </a:ext>
            </a:extLst>
          </p:cNvPr>
          <p:cNvSpPr>
            <a:spLocks noGrp="1"/>
          </p:cNvSpPr>
          <p:nvPr>
            <p:ph type="title"/>
          </p:nvPr>
        </p:nvSpPr>
        <p:spPr>
          <a:xfrm>
            <a:off x="2145664" y="306333"/>
            <a:ext cx="8911687" cy="1280890"/>
          </a:xfrm>
        </p:spPr>
        <p:txBody>
          <a:bodyPr/>
          <a:lstStyle/>
          <a:p>
            <a:r>
              <a:rPr lang="en-US" dirty="0"/>
              <a:t>MEAT your Problems Listed</a:t>
            </a:r>
          </a:p>
        </p:txBody>
      </p:sp>
      <p:sp>
        <p:nvSpPr>
          <p:cNvPr id="3" name="Content Placeholder 2">
            <a:extLst>
              <a:ext uri="{FF2B5EF4-FFF2-40B4-BE49-F238E27FC236}">
                <a16:creationId xmlns:a16="http://schemas.microsoft.com/office/drawing/2014/main" id="{2EF181FB-5896-C385-AA5F-B522DF0B5F70}"/>
              </a:ext>
            </a:extLst>
          </p:cNvPr>
          <p:cNvSpPr>
            <a:spLocks noGrp="1"/>
          </p:cNvSpPr>
          <p:nvPr>
            <p:ph idx="1"/>
          </p:nvPr>
        </p:nvSpPr>
        <p:spPr>
          <a:xfrm>
            <a:off x="2281099" y="1321904"/>
            <a:ext cx="8915400" cy="4999383"/>
          </a:xfrm>
        </p:spPr>
        <p:txBody>
          <a:bodyPr>
            <a:noAutofit/>
          </a:bodyPr>
          <a:lstStyle/>
          <a:p>
            <a:r>
              <a:rPr lang="en-US" sz="2200" dirty="0"/>
              <a:t>Problems must be actively investigated, actions determined and documented to count towards medical decision making</a:t>
            </a:r>
          </a:p>
          <a:p>
            <a:pPr lvl="1"/>
            <a:r>
              <a:rPr lang="en-US" sz="2200" dirty="0"/>
              <a:t>“Hypertension – no change” is inadequate (no notation of reviewing BPs; no evidence of any thought process or evaluation; limited treatment consideration)</a:t>
            </a:r>
          </a:p>
          <a:p>
            <a:pPr lvl="1"/>
            <a:r>
              <a:rPr lang="en-US" sz="2200" dirty="0"/>
              <a:t>Copied notes without any new material likely will not count towards MDM</a:t>
            </a:r>
          </a:p>
          <a:p>
            <a:r>
              <a:rPr lang="en-US" sz="2200" dirty="0"/>
              <a:t>MEAT – an acronym worth remembering!</a:t>
            </a:r>
          </a:p>
          <a:p>
            <a:pPr lvl="1"/>
            <a:r>
              <a:rPr lang="en-US" sz="2200" dirty="0"/>
              <a:t>Monitor</a:t>
            </a:r>
          </a:p>
          <a:p>
            <a:pPr lvl="1"/>
            <a:r>
              <a:rPr lang="en-US" sz="2200" dirty="0"/>
              <a:t>Evaluate</a:t>
            </a:r>
          </a:p>
          <a:p>
            <a:pPr lvl="1"/>
            <a:r>
              <a:rPr lang="en-US" sz="2200" dirty="0"/>
              <a:t>Assess/Address</a:t>
            </a:r>
          </a:p>
          <a:p>
            <a:pPr lvl="1"/>
            <a:r>
              <a:rPr lang="en-US" sz="2200" dirty="0"/>
              <a:t>Treat</a:t>
            </a:r>
          </a:p>
        </p:txBody>
      </p:sp>
    </p:spTree>
    <p:extLst>
      <p:ext uri="{BB962C8B-B14F-4D97-AF65-F5344CB8AC3E}">
        <p14:creationId xmlns:p14="http://schemas.microsoft.com/office/powerpoint/2010/main" val="175656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66151" y="377687"/>
            <a:ext cx="2943171" cy="775220"/>
          </a:xfrm>
        </p:spPr>
        <p:txBody>
          <a:bodyPr>
            <a:normAutofit/>
          </a:bodyPr>
          <a:lstStyle/>
          <a:p>
            <a:r>
              <a:rPr lang="en-US" altLang="en-US" sz="3200" dirty="0">
                <a:solidFill>
                  <a:schemeClr val="accent2"/>
                </a:solidFill>
                <a:latin typeface="Helvetica"/>
                <a:cs typeface="Helvetica"/>
              </a:rPr>
              <a:t>Time</a:t>
            </a:r>
          </a:p>
        </p:txBody>
      </p:sp>
      <p:sp>
        <p:nvSpPr>
          <p:cNvPr id="3" name="Content Placeholder 2">
            <a:extLst>
              <a:ext uri="{FF2B5EF4-FFF2-40B4-BE49-F238E27FC236}">
                <a16:creationId xmlns:a16="http://schemas.microsoft.com/office/drawing/2014/main" id="{1BFA4310-1BC8-3F25-AA22-EBD850809E17}"/>
              </a:ext>
            </a:extLst>
          </p:cNvPr>
          <p:cNvSpPr>
            <a:spLocks noGrp="1"/>
          </p:cNvSpPr>
          <p:nvPr>
            <p:ph idx="1"/>
          </p:nvPr>
        </p:nvSpPr>
        <p:spPr>
          <a:xfrm>
            <a:off x="2316080" y="1152907"/>
            <a:ext cx="8915400" cy="5327406"/>
          </a:xfrm>
        </p:spPr>
        <p:txBody>
          <a:bodyPr>
            <a:normAutofit fontScale="92500"/>
          </a:bodyPr>
          <a:lstStyle/>
          <a:p>
            <a:pPr lvl="0"/>
            <a:r>
              <a:rPr lang="en-US" sz="2400" dirty="0"/>
              <a:t>Total time on the date of the encounter, NOT “Typical time” </a:t>
            </a:r>
          </a:p>
          <a:p>
            <a:pPr lvl="0"/>
            <a:r>
              <a:rPr lang="en-US" sz="2400" dirty="0"/>
              <a:t>The indicated total time must be met or exceeded</a:t>
            </a:r>
          </a:p>
          <a:p>
            <a:pPr lvl="0"/>
            <a:r>
              <a:rPr lang="en-US" sz="2400" dirty="0"/>
              <a:t>Includes both face-to-face time </a:t>
            </a:r>
            <a:r>
              <a:rPr lang="en-US" sz="2400" i="1" dirty="0"/>
              <a:t>with the patient </a:t>
            </a:r>
            <a:r>
              <a:rPr lang="en-US" sz="2400" dirty="0"/>
              <a:t>and/or family/caregiver and non-face-to-face time (must include a face-to-face encounter) on a given date </a:t>
            </a:r>
          </a:p>
          <a:p>
            <a:pPr lvl="0"/>
            <a:r>
              <a:rPr lang="en-US" sz="2400" dirty="0"/>
              <a:t>Includes time regardless of location </a:t>
            </a:r>
          </a:p>
          <a:p>
            <a:pPr lvl="0"/>
            <a:r>
              <a:rPr lang="en-US" sz="2400" dirty="0"/>
              <a:t>Since only a single E&amp;M service may be reported per day, total time = cumulative time of all encounters that day</a:t>
            </a:r>
          </a:p>
          <a:p>
            <a:pPr lvl="0"/>
            <a:r>
              <a:rPr lang="en-US" sz="2400" dirty="0"/>
              <a:t>Do not count time spent on:</a:t>
            </a:r>
          </a:p>
          <a:p>
            <a:pPr lvl="1"/>
            <a:r>
              <a:rPr lang="en-US" sz="2200" dirty="0"/>
              <a:t>Travel</a:t>
            </a:r>
          </a:p>
          <a:p>
            <a:pPr lvl="1"/>
            <a:r>
              <a:rPr lang="en-US" sz="2200" dirty="0"/>
              <a:t>General teaching not limited to specific patient management</a:t>
            </a:r>
          </a:p>
          <a:p>
            <a:pPr lvl="1"/>
            <a:r>
              <a:rPr lang="en-US" sz="2200" dirty="0"/>
              <a:t>Other services that are reported separately</a:t>
            </a:r>
          </a:p>
          <a:p>
            <a:endParaRPr lang="en-US" dirty="0"/>
          </a:p>
        </p:txBody>
      </p:sp>
      <p:sp>
        <p:nvSpPr>
          <p:cNvPr id="6" name="Slide Number Placeholder 1"/>
          <p:cNvSpPr>
            <a:spLocks noGrp="1"/>
          </p:cNvSpPr>
          <p:nvPr>
            <p:ph type="sldNum" sz="quarter" idx="12"/>
          </p:nvPr>
        </p:nvSpPr>
        <p:spPr/>
        <p:txBody>
          <a:bodyPr/>
          <a:lstStyle/>
          <a:p>
            <a:fld id="{FC8704CF-FD03-4B66-92AE-AA638DBDC680}" type="slidenum">
              <a:rPr lang="en-US" sz="1400" b="1" smtClean="0">
                <a:solidFill>
                  <a:schemeClr val="tx1"/>
                </a:solidFill>
                <a:latin typeface="Helvetica"/>
                <a:cs typeface="Helvetica"/>
              </a:rPr>
              <a:pPr/>
              <a:t>12</a:t>
            </a:fld>
            <a:endParaRPr lang="en-US" sz="1400" b="1" dirty="0">
              <a:solidFill>
                <a:schemeClr val="tx1"/>
              </a:solidFill>
              <a:latin typeface="Helvetica"/>
              <a:cs typeface="Helvetica"/>
            </a:endParaRPr>
          </a:p>
        </p:txBody>
      </p:sp>
    </p:spTree>
    <p:custDataLst>
      <p:tags r:id="rId1"/>
    </p:custDataLst>
    <p:extLst>
      <p:ext uri="{BB962C8B-B14F-4D97-AF65-F5344CB8AC3E}">
        <p14:creationId xmlns:p14="http://schemas.microsoft.com/office/powerpoint/2010/main" val="255028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48678" y="457777"/>
            <a:ext cx="9221607" cy="745724"/>
          </a:xfrm>
        </p:spPr>
        <p:txBody>
          <a:bodyPr>
            <a:normAutofit/>
          </a:bodyPr>
          <a:lstStyle/>
          <a:p>
            <a:r>
              <a:rPr lang="en-US" altLang="en-US" sz="3200" dirty="0">
                <a:solidFill>
                  <a:schemeClr val="accent2"/>
                </a:solidFill>
                <a:latin typeface="Helvetica"/>
                <a:cs typeface="Helvetica"/>
              </a:rPr>
              <a:t>Medical Decision Making 2023 </a:t>
            </a:r>
          </a:p>
        </p:txBody>
      </p:sp>
      <p:graphicFrame>
        <p:nvGraphicFramePr>
          <p:cNvPr id="5" name="Object 4">
            <a:extLst>
              <a:ext uri="{FF2B5EF4-FFF2-40B4-BE49-F238E27FC236}">
                <a16:creationId xmlns:a16="http://schemas.microsoft.com/office/drawing/2014/main" id="{F1BE4B4C-6D24-92CF-CCBC-7CAF2351CF35}"/>
              </a:ext>
            </a:extLst>
          </p:cNvPr>
          <p:cNvGraphicFramePr>
            <a:graphicFrameLocks noChangeAspect="1"/>
          </p:cNvGraphicFramePr>
          <p:nvPr>
            <p:extLst>
              <p:ext uri="{D42A27DB-BD31-4B8C-83A1-F6EECF244321}">
                <p14:modId xmlns:p14="http://schemas.microsoft.com/office/powerpoint/2010/main" val="2785769585"/>
              </p:ext>
            </p:extLst>
          </p:nvPr>
        </p:nvGraphicFramePr>
        <p:xfrm>
          <a:off x="294628" y="1315442"/>
          <a:ext cx="11400026" cy="2529840"/>
        </p:xfrm>
        <a:graphic>
          <a:graphicData uri="http://schemas.openxmlformats.org/presentationml/2006/ole">
            <mc:AlternateContent xmlns:mc="http://schemas.openxmlformats.org/markup-compatibility/2006">
              <mc:Choice xmlns:v="urn:schemas-microsoft-com:vml" Requires="v">
                <p:oleObj name="Worksheet" r:id="rId4" imgW="6896174" imgH="1530438" progId="Excel.Sheet.12">
                  <p:embed/>
                </p:oleObj>
              </mc:Choice>
              <mc:Fallback>
                <p:oleObj name="Worksheet" r:id="rId4" imgW="6896174" imgH="1530438" progId="Excel.Sheet.12">
                  <p:embed/>
                  <p:pic>
                    <p:nvPicPr>
                      <p:cNvPr id="5" name="Object 4">
                        <a:extLst>
                          <a:ext uri="{FF2B5EF4-FFF2-40B4-BE49-F238E27FC236}">
                            <a16:creationId xmlns:a16="http://schemas.microsoft.com/office/drawing/2014/main" id="{F1BE4B4C-6D24-92CF-CCBC-7CAF2351CF35}"/>
                          </a:ext>
                        </a:extLst>
                      </p:cNvPr>
                      <p:cNvPicPr/>
                      <p:nvPr/>
                    </p:nvPicPr>
                    <p:blipFill>
                      <a:blip r:embed="rId5"/>
                      <a:stretch>
                        <a:fillRect/>
                      </a:stretch>
                    </p:blipFill>
                    <p:spPr>
                      <a:xfrm>
                        <a:off x="294628" y="1315442"/>
                        <a:ext cx="11400026" cy="252984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A61A773-B0A1-DD9F-4FDE-DBD1D0CF48E7}"/>
              </a:ext>
            </a:extLst>
          </p:cNvPr>
          <p:cNvSpPr>
            <a:spLocks noGrp="1"/>
          </p:cNvSpPr>
          <p:nvPr>
            <p:ph idx="1"/>
          </p:nvPr>
        </p:nvSpPr>
        <p:spPr>
          <a:xfrm>
            <a:off x="2098502" y="4077795"/>
            <a:ext cx="9311620" cy="2072639"/>
          </a:xfrm>
        </p:spPr>
        <p:txBody>
          <a:bodyPr>
            <a:normAutofit/>
          </a:bodyPr>
          <a:lstStyle/>
          <a:p>
            <a:r>
              <a:rPr lang="en-US" sz="2400" dirty="0"/>
              <a:t>Level of Medical Decision-Making is determined by the highest level in 2 of the three elements</a:t>
            </a:r>
          </a:p>
          <a:p>
            <a:r>
              <a:rPr lang="en-US" sz="2400" dirty="0"/>
              <a:t>The details and examples of Medical Decision-Making are described entirely in the 2023 CPT Manual </a:t>
            </a:r>
          </a:p>
        </p:txBody>
      </p:sp>
      <p:sp>
        <p:nvSpPr>
          <p:cNvPr id="8" name="TextBox 7">
            <a:extLst>
              <a:ext uri="{FF2B5EF4-FFF2-40B4-BE49-F238E27FC236}">
                <a16:creationId xmlns:a16="http://schemas.microsoft.com/office/drawing/2014/main" id="{32EC8B78-3028-A8A3-E35E-98DCB87FC042}"/>
              </a:ext>
            </a:extLst>
          </p:cNvPr>
          <p:cNvSpPr txBox="1"/>
          <p:nvPr/>
        </p:nvSpPr>
        <p:spPr>
          <a:xfrm>
            <a:off x="1973966" y="6487064"/>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2032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76400" y="416258"/>
            <a:ext cx="10515600" cy="745724"/>
          </a:xfrm>
        </p:spPr>
        <p:txBody>
          <a:bodyPr>
            <a:normAutofit/>
          </a:bodyPr>
          <a:lstStyle/>
          <a:p>
            <a:r>
              <a:rPr lang="en-US" altLang="en-US" sz="3200" dirty="0">
                <a:solidFill>
                  <a:schemeClr val="accent2"/>
                </a:solidFill>
                <a:latin typeface="Helvetica"/>
                <a:cs typeface="Helvetica"/>
              </a:rPr>
              <a:t>Why learn MDM when I can use time? </a:t>
            </a:r>
          </a:p>
        </p:txBody>
      </p:sp>
      <p:sp>
        <p:nvSpPr>
          <p:cNvPr id="6" name="Slide Number Placeholder 1"/>
          <p:cNvSpPr>
            <a:spLocks noGrp="1"/>
          </p:cNvSpPr>
          <p:nvPr>
            <p:ph type="sldNum" sz="quarter" idx="12"/>
          </p:nvPr>
        </p:nvSpPr>
        <p:spPr>
          <a:xfrm>
            <a:off x="8841507" y="6085402"/>
            <a:ext cx="2743200" cy="410066"/>
          </a:xfrm>
        </p:spPr>
        <p:txBody>
          <a:bodyPr/>
          <a:lstStyle/>
          <a:p>
            <a:fld id="{FC8704CF-FD03-4B66-92AE-AA638DBDC680}" type="slidenum">
              <a:rPr lang="en-US" sz="1400" b="1" smtClean="0">
                <a:solidFill>
                  <a:schemeClr val="tx1"/>
                </a:solidFill>
                <a:latin typeface="Helvetica"/>
                <a:cs typeface="Helvetica"/>
              </a:rPr>
              <a:pPr/>
              <a:t>14</a:t>
            </a:fld>
            <a:endParaRPr lang="en-US" sz="1400" b="1" dirty="0">
              <a:solidFill>
                <a:schemeClr val="tx1"/>
              </a:solidFill>
              <a:latin typeface="Helvetica"/>
              <a:cs typeface="Helvetica"/>
            </a:endParaRPr>
          </a:p>
        </p:txBody>
      </p:sp>
      <p:sp>
        <p:nvSpPr>
          <p:cNvPr id="7" name="TextBox 6">
            <a:extLst>
              <a:ext uri="{FF2B5EF4-FFF2-40B4-BE49-F238E27FC236}">
                <a16:creationId xmlns:a16="http://schemas.microsoft.com/office/drawing/2014/main" id="{F866B5CF-7A86-6CE7-B302-82FFD5C9F482}"/>
              </a:ext>
            </a:extLst>
          </p:cNvPr>
          <p:cNvSpPr txBox="1"/>
          <p:nvPr/>
        </p:nvSpPr>
        <p:spPr>
          <a:xfrm>
            <a:off x="1676400" y="5642829"/>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4379B36-8E37-4C90-5112-23B7CD96FCB5}"/>
              </a:ext>
            </a:extLst>
          </p:cNvPr>
          <p:cNvSpPr txBox="1"/>
          <p:nvPr/>
        </p:nvSpPr>
        <p:spPr>
          <a:xfrm>
            <a:off x="1792224" y="5206099"/>
            <a:ext cx="7423827" cy="369332"/>
          </a:xfrm>
          <a:prstGeom prst="rect">
            <a:avLst/>
          </a:prstGeom>
          <a:noFill/>
        </p:spPr>
        <p:txBody>
          <a:bodyPr wrap="none" rtlCol="0">
            <a:spAutoFit/>
          </a:bodyPr>
          <a:lstStyle/>
          <a:p>
            <a:r>
              <a:rPr lang="en-US" dirty="0"/>
              <a:t>*NOTE TIME CHANGES 2024: 99306: 50 minutes;   99308 20 minutes</a:t>
            </a:r>
          </a:p>
        </p:txBody>
      </p:sp>
      <p:grpSp>
        <p:nvGrpSpPr>
          <p:cNvPr id="3" name="Group 4">
            <a:extLst>
              <a:ext uri="{FF2B5EF4-FFF2-40B4-BE49-F238E27FC236}">
                <a16:creationId xmlns:a16="http://schemas.microsoft.com/office/drawing/2014/main" id="{A3FD33EF-963D-3CF8-7AE9-ADE731E8BAFE}"/>
              </a:ext>
            </a:extLst>
          </p:cNvPr>
          <p:cNvGrpSpPr>
            <a:grpSpLocks noChangeAspect="1"/>
          </p:cNvGrpSpPr>
          <p:nvPr/>
        </p:nvGrpSpPr>
        <p:grpSpPr bwMode="auto">
          <a:xfrm>
            <a:off x="514350" y="1354138"/>
            <a:ext cx="11380788" cy="3665537"/>
            <a:chOff x="324" y="853"/>
            <a:chExt cx="7169" cy="2309"/>
          </a:xfrm>
        </p:grpSpPr>
        <p:sp>
          <p:nvSpPr>
            <p:cNvPr id="4" name="AutoShape 3">
              <a:extLst>
                <a:ext uri="{FF2B5EF4-FFF2-40B4-BE49-F238E27FC236}">
                  <a16:creationId xmlns:a16="http://schemas.microsoft.com/office/drawing/2014/main" id="{5A877F46-F45C-198E-1778-870DA46BD290}"/>
                </a:ext>
              </a:extLst>
            </p:cNvPr>
            <p:cNvSpPr>
              <a:spLocks noChangeAspect="1" noChangeArrowheads="1" noTextEdit="1"/>
            </p:cNvSpPr>
            <p:nvPr/>
          </p:nvSpPr>
          <p:spPr bwMode="auto">
            <a:xfrm>
              <a:off x="324" y="853"/>
              <a:ext cx="7161" cy="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40AF7F45-EF9A-E3C5-81A1-2096392A44BE}"/>
                </a:ext>
              </a:extLst>
            </p:cNvPr>
            <p:cNvSpPr>
              <a:spLocks noChangeArrowheads="1"/>
            </p:cNvSpPr>
            <p:nvPr/>
          </p:nvSpPr>
          <p:spPr bwMode="auto">
            <a:xfrm>
              <a:off x="324" y="853"/>
              <a:ext cx="7161" cy="48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E9D67CDB-DC81-5575-3470-9AD039F3A528}"/>
                </a:ext>
              </a:extLst>
            </p:cNvPr>
            <p:cNvSpPr>
              <a:spLocks noChangeArrowheads="1"/>
            </p:cNvSpPr>
            <p:nvPr/>
          </p:nvSpPr>
          <p:spPr bwMode="auto">
            <a:xfrm>
              <a:off x="324" y="1332"/>
              <a:ext cx="7161" cy="261"/>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EB51EE09-FC73-48C2-D7A3-C639E713B990}"/>
                </a:ext>
              </a:extLst>
            </p:cNvPr>
            <p:cNvSpPr>
              <a:spLocks noChangeArrowheads="1"/>
            </p:cNvSpPr>
            <p:nvPr/>
          </p:nvSpPr>
          <p:spPr bwMode="auto">
            <a:xfrm>
              <a:off x="324" y="1837"/>
              <a:ext cx="7161" cy="270"/>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8">
              <a:extLst>
                <a:ext uri="{FF2B5EF4-FFF2-40B4-BE49-F238E27FC236}">
                  <a16:creationId xmlns:a16="http://schemas.microsoft.com/office/drawing/2014/main" id="{92A315C7-B670-0077-56A2-2525618F9A36}"/>
                </a:ext>
              </a:extLst>
            </p:cNvPr>
            <p:cNvSpPr>
              <a:spLocks noChangeArrowheads="1"/>
            </p:cNvSpPr>
            <p:nvPr/>
          </p:nvSpPr>
          <p:spPr bwMode="auto">
            <a:xfrm>
              <a:off x="324" y="2351"/>
              <a:ext cx="7161" cy="262"/>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C23FFB14-AD3F-01C8-5AA1-B6FEEF1166EC}"/>
                </a:ext>
              </a:extLst>
            </p:cNvPr>
            <p:cNvSpPr>
              <a:spLocks noChangeArrowheads="1"/>
            </p:cNvSpPr>
            <p:nvPr/>
          </p:nvSpPr>
          <p:spPr bwMode="auto">
            <a:xfrm>
              <a:off x="324" y="2857"/>
              <a:ext cx="7161" cy="261"/>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A726ACCB-75C5-FC7F-78C6-0D0847B1CA81}"/>
                </a:ext>
              </a:extLst>
            </p:cNvPr>
            <p:cNvSpPr>
              <a:spLocks noChangeArrowheads="1"/>
            </p:cNvSpPr>
            <p:nvPr/>
          </p:nvSpPr>
          <p:spPr bwMode="auto">
            <a:xfrm>
              <a:off x="445" y="984"/>
              <a:ext cx="9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HCPCS Code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16494167-6C62-452E-AE0C-A10285E82E20}"/>
                </a:ext>
              </a:extLst>
            </p:cNvPr>
            <p:cNvSpPr>
              <a:spLocks noChangeArrowheads="1"/>
            </p:cNvSpPr>
            <p:nvPr/>
          </p:nvSpPr>
          <p:spPr bwMode="auto">
            <a:xfrm>
              <a:off x="1926" y="984"/>
              <a:ext cx="1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Short Description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C68D3503-0E3A-A988-DE39-AB03FCCCDC2D}"/>
                </a:ext>
              </a:extLst>
            </p:cNvPr>
            <p:cNvSpPr>
              <a:spLocks noChangeArrowheads="1"/>
            </p:cNvSpPr>
            <p:nvPr/>
          </p:nvSpPr>
          <p:spPr bwMode="auto">
            <a:xfrm>
              <a:off x="3731" y="862"/>
              <a:ext cx="11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Total Time in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F8B0A6D9-BDEA-C46A-0476-E0DA09EB8525}"/>
                </a:ext>
              </a:extLst>
            </p:cNvPr>
            <p:cNvSpPr>
              <a:spLocks noChangeArrowheads="1"/>
            </p:cNvSpPr>
            <p:nvPr/>
          </p:nvSpPr>
          <p:spPr bwMode="auto">
            <a:xfrm>
              <a:off x="4046" y="1114"/>
              <a:ext cx="4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Min.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9F32C363-CE92-7B14-4BC7-5C175F48A0CD}"/>
                </a:ext>
              </a:extLst>
            </p:cNvPr>
            <p:cNvSpPr>
              <a:spLocks noChangeArrowheads="1"/>
            </p:cNvSpPr>
            <p:nvPr/>
          </p:nvSpPr>
          <p:spPr bwMode="auto">
            <a:xfrm>
              <a:off x="5025" y="862"/>
              <a:ext cx="1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Medical Decision-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5DA22239-F1F7-63F8-F83E-9CD0C04D3766}"/>
                </a:ext>
              </a:extLst>
            </p:cNvPr>
            <p:cNvSpPr>
              <a:spLocks noChangeArrowheads="1"/>
            </p:cNvSpPr>
            <p:nvPr/>
          </p:nvSpPr>
          <p:spPr bwMode="auto">
            <a:xfrm>
              <a:off x="5195" y="1114"/>
              <a:ext cx="11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Making Level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F0FBD52A-3846-6235-D191-D77160A7566A}"/>
                </a:ext>
              </a:extLst>
            </p:cNvPr>
            <p:cNvSpPr>
              <a:spLocks noChangeArrowheads="1"/>
            </p:cNvSpPr>
            <p:nvPr/>
          </p:nvSpPr>
          <p:spPr bwMode="auto">
            <a:xfrm>
              <a:off x="6862" y="862"/>
              <a:ext cx="5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Price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EDA5A7F2-5700-D16C-817D-0BB81E3D6D8C}"/>
                </a:ext>
              </a:extLst>
            </p:cNvPr>
            <p:cNvSpPr>
              <a:spLocks noChangeArrowheads="1"/>
            </p:cNvSpPr>
            <p:nvPr/>
          </p:nvSpPr>
          <p:spPr bwMode="auto">
            <a:xfrm>
              <a:off x="6805" y="1114"/>
              <a:ext cx="6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(2023)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726BB359-E169-FF16-F625-88C1229332CD}"/>
                </a:ext>
              </a:extLst>
            </p:cNvPr>
            <p:cNvSpPr>
              <a:spLocks noChangeArrowheads="1"/>
            </p:cNvSpPr>
            <p:nvPr/>
          </p:nvSpPr>
          <p:spPr bwMode="auto">
            <a:xfrm>
              <a:off x="680" y="1350"/>
              <a:ext cx="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99304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73251A6B-D803-EA87-BEC4-B8FD6FC3D328}"/>
                </a:ext>
              </a:extLst>
            </p:cNvPr>
            <p:cNvSpPr>
              <a:spLocks noChangeArrowheads="1"/>
            </p:cNvSpPr>
            <p:nvPr/>
          </p:nvSpPr>
          <p:spPr bwMode="auto">
            <a:xfrm>
              <a:off x="1505" y="1350"/>
              <a:ext cx="17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1st nf care sf/low mdm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0">
              <a:extLst>
                <a:ext uri="{FF2B5EF4-FFF2-40B4-BE49-F238E27FC236}">
                  <a16:creationId xmlns:a16="http://schemas.microsoft.com/office/drawing/2014/main" id="{99974892-459A-996F-6DE6-EC0B616C823E}"/>
                </a:ext>
              </a:extLst>
            </p:cNvPr>
            <p:cNvSpPr>
              <a:spLocks noChangeArrowheads="1"/>
            </p:cNvSpPr>
            <p:nvPr/>
          </p:nvSpPr>
          <p:spPr bwMode="auto">
            <a:xfrm>
              <a:off x="4127" y="1350"/>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1">
              <a:extLst>
                <a:ext uri="{FF2B5EF4-FFF2-40B4-BE49-F238E27FC236}">
                  <a16:creationId xmlns:a16="http://schemas.microsoft.com/office/drawing/2014/main" id="{50E9FFF7-46AF-8E4A-971D-5CCB4AAF09EB}"/>
                </a:ext>
              </a:extLst>
            </p:cNvPr>
            <p:cNvSpPr>
              <a:spLocks noChangeArrowheads="1"/>
            </p:cNvSpPr>
            <p:nvPr/>
          </p:nvSpPr>
          <p:spPr bwMode="auto">
            <a:xfrm>
              <a:off x="4823" y="1350"/>
              <a:ext cx="17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Straightforward or 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8CE6951A-3940-5734-2695-7143E5C01A09}"/>
                </a:ext>
              </a:extLst>
            </p:cNvPr>
            <p:cNvSpPr>
              <a:spLocks noChangeArrowheads="1"/>
            </p:cNvSpPr>
            <p:nvPr/>
          </p:nvSpPr>
          <p:spPr bwMode="auto">
            <a:xfrm>
              <a:off x="6902" y="1350"/>
              <a:ext cx="5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$80.65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7DD813F2-0833-3CBB-57C6-CEE920E7DAF9}"/>
                </a:ext>
              </a:extLst>
            </p:cNvPr>
            <p:cNvSpPr>
              <a:spLocks noChangeArrowheads="1"/>
            </p:cNvSpPr>
            <p:nvPr/>
          </p:nvSpPr>
          <p:spPr bwMode="auto">
            <a:xfrm>
              <a:off x="680" y="1602"/>
              <a:ext cx="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99305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9896517D-E2E1-CB63-3209-BD631CF6AD67}"/>
                </a:ext>
              </a:extLst>
            </p:cNvPr>
            <p:cNvSpPr>
              <a:spLocks noChangeArrowheads="1"/>
            </p:cNvSpPr>
            <p:nvPr/>
          </p:nvSpPr>
          <p:spPr bwMode="auto">
            <a:xfrm>
              <a:off x="1505" y="1602"/>
              <a:ext cx="20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1st nf care moderate mdm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5">
              <a:extLst>
                <a:ext uri="{FF2B5EF4-FFF2-40B4-BE49-F238E27FC236}">
                  <a16:creationId xmlns:a16="http://schemas.microsoft.com/office/drawing/2014/main" id="{8B111D1E-B1BA-23AC-A3DA-E94962C37B9F}"/>
                </a:ext>
              </a:extLst>
            </p:cNvPr>
            <p:cNvSpPr>
              <a:spLocks noChangeArrowheads="1"/>
            </p:cNvSpPr>
            <p:nvPr/>
          </p:nvSpPr>
          <p:spPr bwMode="auto">
            <a:xfrm>
              <a:off x="4127" y="1602"/>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34CA7D44-A299-0844-7B04-515FF2F04556}"/>
                </a:ext>
              </a:extLst>
            </p:cNvPr>
            <p:cNvSpPr>
              <a:spLocks noChangeArrowheads="1"/>
            </p:cNvSpPr>
            <p:nvPr/>
          </p:nvSpPr>
          <p:spPr bwMode="auto">
            <a:xfrm>
              <a:off x="5308" y="1602"/>
              <a:ext cx="8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Moderate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7">
              <a:extLst>
                <a:ext uri="{FF2B5EF4-FFF2-40B4-BE49-F238E27FC236}">
                  <a16:creationId xmlns:a16="http://schemas.microsoft.com/office/drawing/2014/main" id="{CE4BF469-61D8-F1F7-ABE9-A06D64097FF3}"/>
                </a:ext>
              </a:extLst>
            </p:cNvPr>
            <p:cNvSpPr>
              <a:spLocks noChangeArrowheads="1"/>
            </p:cNvSpPr>
            <p:nvPr/>
          </p:nvSpPr>
          <p:spPr bwMode="auto">
            <a:xfrm>
              <a:off x="6813" y="1602"/>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$133.52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B7720D7A-8989-8C65-570E-2CFE05B4485A}"/>
                </a:ext>
              </a:extLst>
            </p:cNvPr>
            <p:cNvSpPr>
              <a:spLocks noChangeArrowheads="1"/>
            </p:cNvSpPr>
            <p:nvPr/>
          </p:nvSpPr>
          <p:spPr bwMode="auto">
            <a:xfrm>
              <a:off x="680" y="1855"/>
              <a:ext cx="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99306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D650F8C7-982F-3884-2EED-C7FBA367A980}"/>
                </a:ext>
              </a:extLst>
            </p:cNvPr>
            <p:cNvSpPr>
              <a:spLocks noChangeArrowheads="1"/>
            </p:cNvSpPr>
            <p:nvPr/>
          </p:nvSpPr>
          <p:spPr bwMode="auto">
            <a:xfrm>
              <a:off x="1505" y="1855"/>
              <a:ext cx="16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1st nf care high mdm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144629B4-7AC6-2438-8249-295A12DFA862}"/>
                </a:ext>
              </a:extLst>
            </p:cNvPr>
            <p:cNvSpPr>
              <a:spLocks noChangeArrowheads="1"/>
            </p:cNvSpPr>
            <p:nvPr/>
          </p:nvSpPr>
          <p:spPr bwMode="auto">
            <a:xfrm>
              <a:off x="4127" y="1855"/>
              <a:ext cx="1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Calibri" panose="020F0502020204030204" pitchFamily="34" charset="0"/>
                </a:rPr>
                <a:t>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31">
              <a:extLst>
                <a:ext uri="{FF2B5EF4-FFF2-40B4-BE49-F238E27FC236}">
                  <a16:creationId xmlns:a16="http://schemas.microsoft.com/office/drawing/2014/main" id="{FFF1055B-0EE5-769F-FCD6-B64E1E4ED58D}"/>
                </a:ext>
              </a:extLst>
            </p:cNvPr>
            <p:cNvSpPr>
              <a:spLocks noChangeArrowheads="1"/>
            </p:cNvSpPr>
            <p:nvPr/>
          </p:nvSpPr>
          <p:spPr bwMode="auto">
            <a:xfrm>
              <a:off x="5511" y="1855"/>
              <a:ext cx="4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2">
              <a:extLst>
                <a:ext uri="{FF2B5EF4-FFF2-40B4-BE49-F238E27FC236}">
                  <a16:creationId xmlns:a16="http://schemas.microsoft.com/office/drawing/2014/main" id="{7DC043AE-8B61-55EB-FEFB-7C4F8E714B18}"/>
                </a:ext>
              </a:extLst>
            </p:cNvPr>
            <p:cNvSpPr>
              <a:spLocks noChangeArrowheads="1"/>
            </p:cNvSpPr>
            <p:nvPr/>
          </p:nvSpPr>
          <p:spPr bwMode="auto">
            <a:xfrm>
              <a:off x="6813" y="1855"/>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$182.31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3">
              <a:extLst>
                <a:ext uri="{FF2B5EF4-FFF2-40B4-BE49-F238E27FC236}">
                  <a16:creationId xmlns:a16="http://schemas.microsoft.com/office/drawing/2014/main" id="{7DE7A593-634C-64BF-C709-86B5483AA7BD}"/>
                </a:ext>
              </a:extLst>
            </p:cNvPr>
            <p:cNvSpPr>
              <a:spLocks noChangeArrowheads="1"/>
            </p:cNvSpPr>
            <p:nvPr/>
          </p:nvSpPr>
          <p:spPr bwMode="auto">
            <a:xfrm>
              <a:off x="680" y="2116"/>
              <a:ext cx="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99307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4">
              <a:extLst>
                <a:ext uri="{FF2B5EF4-FFF2-40B4-BE49-F238E27FC236}">
                  <a16:creationId xmlns:a16="http://schemas.microsoft.com/office/drawing/2014/main" id="{68CCD1C2-9BD3-27EB-2643-BF8BBBA759D4}"/>
                </a:ext>
              </a:extLst>
            </p:cNvPr>
            <p:cNvSpPr>
              <a:spLocks noChangeArrowheads="1"/>
            </p:cNvSpPr>
            <p:nvPr/>
          </p:nvSpPr>
          <p:spPr bwMode="auto">
            <a:xfrm>
              <a:off x="1505" y="2116"/>
              <a:ext cx="15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Sbsq nf care sf mdm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5">
              <a:extLst>
                <a:ext uri="{FF2B5EF4-FFF2-40B4-BE49-F238E27FC236}">
                  <a16:creationId xmlns:a16="http://schemas.microsoft.com/office/drawing/2014/main" id="{4D0C62DF-FC54-26E8-AB2D-56AB214C9B7E}"/>
                </a:ext>
              </a:extLst>
            </p:cNvPr>
            <p:cNvSpPr>
              <a:spLocks noChangeArrowheads="1"/>
            </p:cNvSpPr>
            <p:nvPr/>
          </p:nvSpPr>
          <p:spPr bwMode="auto">
            <a:xfrm>
              <a:off x="4127" y="2116"/>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6">
              <a:extLst>
                <a:ext uri="{FF2B5EF4-FFF2-40B4-BE49-F238E27FC236}">
                  <a16:creationId xmlns:a16="http://schemas.microsoft.com/office/drawing/2014/main" id="{1DF80EC0-86D5-5402-BFB7-9066F25C2EC2}"/>
                </a:ext>
              </a:extLst>
            </p:cNvPr>
            <p:cNvSpPr>
              <a:spLocks noChangeArrowheads="1"/>
            </p:cNvSpPr>
            <p:nvPr/>
          </p:nvSpPr>
          <p:spPr bwMode="auto">
            <a:xfrm>
              <a:off x="5098" y="2116"/>
              <a:ext cx="12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Straightforward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7">
              <a:extLst>
                <a:ext uri="{FF2B5EF4-FFF2-40B4-BE49-F238E27FC236}">
                  <a16:creationId xmlns:a16="http://schemas.microsoft.com/office/drawing/2014/main" id="{854B5955-2F6D-F16F-9F9B-79FC9139E86A}"/>
                </a:ext>
              </a:extLst>
            </p:cNvPr>
            <p:cNvSpPr>
              <a:spLocks noChangeArrowheads="1"/>
            </p:cNvSpPr>
            <p:nvPr/>
          </p:nvSpPr>
          <p:spPr bwMode="auto">
            <a:xfrm>
              <a:off x="6902" y="2116"/>
              <a:ext cx="5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$39.65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8">
              <a:extLst>
                <a:ext uri="{FF2B5EF4-FFF2-40B4-BE49-F238E27FC236}">
                  <a16:creationId xmlns:a16="http://schemas.microsoft.com/office/drawing/2014/main" id="{2E0BF1FD-E2A6-C807-D4BA-32A0E08A45E2}"/>
                </a:ext>
              </a:extLst>
            </p:cNvPr>
            <p:cNvSpPr>
              <a:spLocks noChangeArrowheads="1"/>
            </p:cNvSpPr>
            <p:nvPr/>
          </p:nvSpPr>
          <p:spPr bwMode="auto">
            <a:xfrm>
              <a:off x="680" y="2369"/>
              <a:ext cx="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99308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9">
              <a:extLst>
                <a:ext uri="{FF2B5EF4-FFF2-40B4-BE49-F238E27FC236}">
                  <a16:creationId xmlns:a16="http://schemas.microsoft.com/office/drawing/2014/main" id="{FFC0C2DB-E9E0-D328-DBF8-95DF3AB9064D}"/>
                </a:ext>
              </a:extLst>
            </p:cNvPr>
            <p:cNvSpPr>
              <a:spLocks noChangeArrowheads="1"/>
            </p:cNvSpPr>
            <p:nvPr/>
          </p:nvSpPr>
          <p:spPr bwMode="auto">
            <a:xfrm>
              <a:off x="1505" y="2369"/>
              <a:ext cx="17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Sbsq nf care low mdm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0">
              <a:extLst>
                <a:ext uri="{FF2B5EF4-FFF2-40B4-BE49-F238E27FC236}">
                  <a16:creationId xmlns:a16="http://schemas.microsoft.com/office/drawing/2014/main" id="{1C4210C2-912B-77DA-2632-E252BDB842F9}"/>
                </a:ext>
              </a:extLst>
            </p:cNvPr>
            <p:cNvSpPr>
              <a:spLocks noChangeArrowheads="1"/>
            </p:cNvSpPr>
            <p:nvPr/>
          </p:nvSpPr>
          <p:spPr bwMode="auto">
            <a:xfrm>
              <a:off x="4127" y="2369"/>
              <a:ext cx="1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Calibri" panose="020F0502020204030204" pitchFamily="34" charset="0"/>
                </a:rPr>
                <a:t>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41">
              <a:extLst>
                <a:ext uri="{FF2B5EF4-FFF2-40B4-BE49-F238E27FC236}">
                  <a16:creationId xmlns:a16="http://schemas.microsoft.com/office/drawing/2014/main" id="{7845EE6C-2D56-872F-08DA-217A887BE715}"/>
                </a:ext>
              </a:extLst>
            </p:cNvPr>
            <p:cNvSpPr>
              <a:spLocks noChangeArrowheads="1"/>
            </p:cNvSpPr>
            <p:nvPr/>
          </p:nvSpPr>
          <p:spPr bwMode="auto">
            <a:xfrm>
              <a:off x="5527" y="2369"/>
              <a:ext cx="3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2">
              <a:extLst>
                <a:ext uri="{FF2B5EF4-FFF2-40B4-BE49-F238E27FC236}">
                  <a16:creationId xmlns:a16="http://schemas.microsoft.com/office/drawing/2014/main" id="{D1CE98F0-5186-5A0C-0A1C-53CF2F3A54EC}"/>
                </a:ext>
              </a:extLst>
            </p:cNvPr>
            <p:cNvSpPr>
              <a:spLocks noChangeArrowheads="1"/>
            </p:cNvSpPr>
            <p:nvPr/>
          </p:nvSpPr>
          <p:spPr bwMode="auto">
            <a:xfrm>
              <a:off x="6902" y="2369"/>
              <a:ext cx="5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$74.55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3">
              <a:extLst>
                <a:ext uri="{FF2B5EF4-FFF2-40B4-BE49-F238E27FC236}">
                  <a16:creationId xmlns:a16="http://schemas.microsoft.com/office/drawing/2014/main" id="{372D479B-0474-730E-FD9F-4096DD6002F1}"/>
                </a:ext>
              </a:extLst>
            </p:cNvPr>
            <p:cNvSpPr>
              <a:spLocks noChangeArrowheads="1"/>
            </p:cNvSpPr>
            <p:nvPr/>
          </p:nvSpPr>
          <p:spPr bwMode="auto">
            <a:xfrm>
              <a:off x="680" y="2621"/>
              <a:ext cx="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99309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4">
              <a:extLst>
                <a:ext uri="{FF2B5EF4-FFF2-40B4-BE49-F238E27FC236}">
                  <a16:creationId xmlns:a16="http://schemas.microsoft.com/office/drawing/2014/main" id="{3FC26D66-0540-6A49-0361-AD5881288D5A}"/>
                </a:ext>
              </a:extLst>
            </p:cNvPr>
            <p:cNvSpPr>
              <a:spLocks noChangeArrowheads="1"/>
            </p:cNvSpPr>
            <p:nvPr/>
          </p:nvSpPr>
          <p:spPr bwMode="auto">
            <a:xfrm>
              <a:off x="1505" y="2621"/>
              <a:ext cx="21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Sbsq nf care moderate mdm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5">
              <a:extLst>
                <a:ext uri="{FF2B5EF4-FFF2-40B4-BE49-F238E27FC236}">
                  <a16:creationId xmlns:a16="http://schemas.microsoft.com/office/drawing/2014/main" id="{80064E0C-8082-5B31-7460-E641194497C1}"/>
                </a:ext>
              </a:extLst>
            </p:cNvPr>
            <p:cNvSpPr>
              <a:spLocks noChangeArrowheads="1"/>
            </p:cNvSpPr>
            <p:nvPr/>
          </p:nvSpPr>
          <p:spPr bwMode="auto">
            <a:xfrm>
              <a:off x="4127" y="2621"/>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6">
              <a:extLst>
                <a:ext uri="{FF2B5EF4-FFF2-40B4-BE49-F238E27FC236}">
                  <a16:creationId xmlns:a16="http://schemas.microsoft.com/office/drawing/2014/main" id="{A4EF79E2-07BD-5B43-D996-B2EEAB2C33B5}"/>
                </a:ext>
              </a:extLst>
            </p:cNvPr>
            <p:cNvSpPr>
              <a:spLocks noChangeArrowheads="1"/>
            </p:cNvSpPr>
            <p:nvPr/>
          </p:nvSpPr>
          <p:spPr bwMode="auto">
            <a:xfrm>
              <a:off x="5308" y="2621"/>
              <a:ext cx="8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Moderate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7">
              <a:extLst>
                <a:ext uri="{FF2B5EF4-FFF2-40B4-BE49-F238E27FC236}">
                  <a16:creationId xmlns:a16="http://schemas.microsoft.com/office/drawing/2014/main" id="{41504DFF-44B1-AC7E-C859-86135F66F4C6}"/>
                </a:ext>
              </a:extLst>
            </p:cNvPr>
            <p:cNvSpPr>
              <a:spLocks noChangeArrowheads="1"/>
            </p:cNvSpPr>
            <p:nvPr/>
          </p:nvSpPr>
          <p:spPr bwMode="auto">
            <a:xfrm>
              <a:off x="6813" y="2621"/>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$106.75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8">
              <a:extLst>
                <a:ext uri="{FF2B5EF4-FFF2-40B4-BE49-F238E27FC236}">
                  <a16:creationId xmlns:a16="http://schemas.microsoft.com/office/drawing/2014/main" id="{3022211C-2D8F-E711-0FFF-AACBE31CBA8B}"/>
                </a:ext>
              </a:extLst>
            </p:cNvPr>
            <p:cNvSpPr>
              <a:spLocks noChangeArrowheads="1"/>
            </p:cNvSpPr>
            <p:nvPr/>
          </p:nvSpPr>
          <p:spPr bwMode="auto">
            <a:xfrm>
              <a:off x="680" y="2874"/>
              <a:ext cx="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99310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9">
              <a:extLst>
                <a:ext uri="{FF2B5EF4-FFF2-40B4-BE49-F238E27FC236}">
                  <a16:creationId xmlns:a16="http://schemas.microsoft.com/office/drawing/2014/main" id="{B35B74D9-B673-390E-3234-DA27C4F7F6D5}"/>
                </a:ext>
              </a:extLst>
            </p:cNvPr>
            <p:cNvSpPr>
              <a:spLocks noChangeArrowheads="1"/>
            </p:cNvSpPr>
            <p:nvPr/>
          </p:nvSpPr>
          <p:spPr bwMode="auto">
            <a:xfrm>
              <a:off x="1505" y="2874"/>
              <a:ext cx="17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Sbsq nf care high mdm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0">
              <a:extLst>
                <a:ext uri="{FF2B5EF4-FFF2-40B4-BE49-F238E27FC236}">
                  <a16:creationId xmlns:a16="http://schemas.microsoft.com/office/drawing/2014/main" id="{9D00B928-E214-FCDB-B1F8-40D4EE70B934}"/>
                </a:ext>
              </a:extLst>
            </p:cNvPr>
            <p:cNvSpPr>
              <a:spLocks noChangeArrowheads="1"/>
            </p:cNvSpPr>
            <p:nvPr/>
          </p:nvSpPr>
          <p:spPr bwMode="auto">
            <a:xfrm>
              <a:off x="4127" y="2874"/>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1">
              <a:extLst>
                <a:ext uri="{FF2B5EF4-FFF2-40B4-BE49-F238E27FC236}">
                  <a16:creationId xmlns:a16="http://schemas.microsoft.com/office/drawing/2014/main" id="{72EE2B82-66EF-8A67-9F85-4801E0F4AA61}"/>
                </a:ext>
              </a:extLst>
            </p:cNvPr>
            <p:cNvSpPr>
              <a:spLocks noChangeArrowheads="1"/>
            </p:cNvSpPr>
            <p:nvPr/>
          </p:nvSpPr>
          <p:spPr bwMode="auto">
            <a:xfrm>
              <a:off x="5495" y="2874"/>
              <a:ext cx="4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High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2">
              <a:extLst>
                <a:ext uri="{FF2B5EF4-FFF2-40B4-BE49-F238E27FC236}">
                  <a16:creationId xmlns:a16="http://schemas.microsoft.com/office/drawing/2014/main" id="{663AAC16-526E-2C9F-BAE4-10E9038AAC87}"/>
                </a:ext>
              </a:extLst>
            </p:cNvPr>
            <p:cNvSpPr>
              <a:spLocks noChangeArrowheads="1"/>
            </p:cNvSpPr>
            <p:nvPr/>
          </p:nvSpPr>
          <p:spPr bwMode="auto">
            <a:xfrm>
              <a:off x="6813" y="2874"/>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$153.51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3">
              <a:extLst>
                <a:ext uri="{FF2B5EF4-FFF2-40B4-BE49-F238E27FC236}">
                  <a16:creationId xmlns:a16="http://schemas.microsoft.com/office/drawing/2014/main" id="{8A53E80E-CCFD-8847-51F7-CA6536AEF6E2}"/>
                </a:ext>
              </a:extLst>
            </p:cNvPr>
            <p:cNvSpPr>
              <a:spLocks noChangeArrowheads="1"/>
            </p:cNvSpPr>
            <p:nvPr/>
          </p:nvSpPr>
          <p:spPr bwMode="auto">
            <a:xfrm>
              <a:off x="324" y="853"/>
              <a:ext cx="8"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4">
              <a:extLst>
                <a:ext uri="{FF2B5EF4-FFF2-40B4-BE49-F238E27FC236}">
                  <a16:creationId xmlns:a16="http://schemas.microsoft.com/office/drawing/2014/main" id="{FCCF51A4-7E68-278F-A18F-99A67B95EA57}"/>
                </a:ext>
              </a:extLst>
            </p:cNvPr>
            <p:cNvSpPr>
              <a:spLocks noChangeArrowheads="1"/>
            </p:cNvSpPr>
            <p:nvPr/>
          </p:nvSpPr>
          <p:spPr bwMode="auto">
            <a:xfrm>
              <a:off x="1473" y="853"/>
              <a:ext cx="8"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5">
              <a:extLst>
                <a:ext uri="{FF2B5EF4-FFF2-40B4-BE49-F238E27FC236}">
                  <a16:creationId xmlns:a16="http://schemas.microsoft.com/office/drawing/2014/main" id="{0108F9D3-1431-91C1-F365-1AB00BD4F874}"/>
                </a:ext>
              </a:extLst>
            </p:cNvPr>
            <p:cNvSpPr>
              <a:spLocks noChangeArrowheads="1"/>
            </p:cNvSpPr>
            <p:nvPr/>
          </p:nvSpPr>
          <p:spPr bwMode="auto">
            <a:xfrm>
              <a:off x="3674" y="853"/>
              <a:ext cx="8"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6">
              <a:extLst>
                <a:ext uri="{FF2B5EF4-FFF2-40B4-BE49-F238E27FC236}">
                  <a16:creationId xmlns:a16="http://schemas.microsoft.com/office/drawing/2014/main" id="{DBC04C8C-3A1D-A9BD-F975-DAA1CC45521D}"/>
                </a:ext>
              </a:extLst>
            </p:cNvPr>
            <p:cNvSpPr>
              <a:spLocks noChangeArrowheads="1"/>
            </p:cNvSpPr>
            <p:nvPr/>
          </p:nvSpPr>
          <p:spPr bwMode="auto">
            <a:xfrm>
              <a:off x="4750" y="853"/>
              <a:ext cx="8"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7">
              <a:extLst>
                <a:ext uri="{FF2B5EF4-FFF2-40B4-BE49-F238E27FC236}">
                  <a16:creationId xmlns:a16="http://schemas.microsoft.com/office/drawing/2014/main" id="{C2007B2D-95FE-2459-A402-4D57E6D3F621}"/>
                </a:ext>
              </a:extLst>
            </p:cNvPr>
            <p:cNvSpPr>
              <a:spLocks noChangeArrowheads="1"/>
            </p:cNvSpPr>
            <p:nvPr/>
          </p:nvSpPr>
          <p:spPr bwMode="auto">
            <a:xfrm>
              <a:off x="6595" y="853"/>
              <a:ext cx="8"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Line 58">
              <a:extLst>
                <a:ext uri="{FF2B5EF4-FFF2-40B4-BE49-F238E27FC236}">
                  <a16:creationId xmlns:a16="http://schemas.microsoft.com/office/drawing/2014/main" id="{D5B5836C-268F-A122-590E-8BF718343D6A}"/>
                </a:ext>
              </a:extLst>
            </p:cNvPr>
            <p:cNvSpPr>
              <a:spLocks noChangeShapeType="1"/>
            </p:cNvSpPr>
            <p:nvPr/>
          </p:nvSpPr>
          <p:spPr bwMode="auto">
            <a:xfrm>
              <a:off x="332" y="853"/>
              <a:ext cx="71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59">
              <a:extLst>
                <a:ext uri="{FF2B5EF4-FFF2-40B4-BE49-F238E27FC236}">
                  <a16:creationId xmlns:a16="http://schemas.microsoft.com/office/drawing/2014/main" id="{0FF574E5-ABA6-6774-BDAD-57498EBDC5F1}"/>
                </a:ext>
              </a:extLst>
            </p:cNvPr>
            <p:cNvSpPr>
              <a:spLocks noChangeArrowheads="1"/>
            </p:cNvSpPr>
            <p:nvPr/>
          </p:nvSpPr>
          <p:spPr bwMode="auto">
            <a:xfrm>
              <a:off x="332" y="853"/>
              <a:ext cx="71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0">
              <a:extLst>
                <a:ext uri="{FF2B5EF4-FFF2-40B4-BE49-F238E27FC236}">
                  <a16:creationId xmlns:a16="http://schemas.microsoft.com/office/drawing/2014/main" id="{17F7EC72-B6FB-87A7-479B-1A12181016D5}"/>
                </a:ext>
              </a:extLst>
            </p:cNvPr>
            <p:cNvSpPr>
              <a:spLocks noChangeArrowheads="1"/>
            </p:cNvSpPr>
            <p:nvPr/>
          </p:nvSpPr>
          <p:spPr bwMode="auto">
            <a:xfrm>
              <a:off x="7477" y="853"/>
              <a:ext cx="8"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4" name="Line 61">
              <a:extLst>
                <a:ext uri="{FF2B5EF4-FFF2-40B4-BE49-F238E27FC236}">
                  <a16:creationId xmlns:a16="http://schemas.microsoft.com/office/drawing/2014/main" id="{FF85672B-8440-5DBD-A184-0816AC8EF1B3}"/>
                </a:ext>
              </a:extLst>
            </p:cNvPr>
            <p:cNvSpPr>
              <a:spLocks noChangeShapeType="1"/>
            </p:cNvSpPr>
            <p:nvPr/>
          </p:nvSpPr>
          <p:spPr bwMode="auto">
            <a:xfrm>
              <a:off x="332" y="1332"/>
              <a:ext cx="71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5" name="Rectangle 62">
              <a:extLst>
                <a:ext uri="{FF2B5EF4-FFF2-40B4-BE49-F238E27FC236}">
                  <a16:creationId xmlns:a16="http://schemas.microsoft.com/office/drawing/2014/main" id="{EE00485C-247D-F2C0-E1F9-EEA54A944336}"/>
                </a:ext>
              </a:extLst>
            </p:cNvPr>
            <p:cNvSpPr>
              <a:spLocks noChangeArrowheads="1"/>
            </p:cNvSpPr>
            <p:nvPr/>
          </p:nvSpPr>
          <p:spPr bwMode="auto">
            <a:xfrm>
              <a:off x="332" y="1332"/>
              <a:ext cx="71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7" name="Line 63">
              <a:extLst>
                <a:ext uri="{FF2B5EF4-FFF2-40B4-BE49-F238E27FC236}">
                  <a16:creationId xmlns:a16="http://schemas.microsoft.com/office/drawing/2014/main" id="{14979048-51E8-F76D-CA87-E3221C68F553}"/>
                </a:ext>
              </a:extLst>
            </p:cNvPr>
            <p:cNvSpPr>
              <a:spLocks noChangeShapeType="1"/>
            </p:cNvSpPr>
            <p:nvPr/>
          </p:nvSpPr>
          <p:spPr bwMode="auto">
            <a:xfrm>
              <a:off x="332" y="1585"/>
              <a:ext cx="71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8" name="Rectangle 64">
              <a:extLst>
                <a:ext uri="{FF2B5EF4-FFF2-40B4-BE49-F238E27FC236}">
                  <a16:creationId xmlns:a16="http://schemas.microsoft.com/office/drawing/2014/main" id="{6AEB6020-8FC5-F58D-733F-86DADD0A35C7}"/>
                </a:ext>
              </a:extLst>
            </p:cNvPr>
            <p:cNvSpPr>
              <a:spLocks noChangeArrowheads="1"/>
            </p:cNvSpPr>
            <p:nvPr/>
          </p:nvSpPr>
          <p:spPr bwMode="auto">
            <a:xfrm>
              <a:off x="332" y="1585"/>
              <a:ext cx="715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9" name="Line 65">
              <a:extLst>
                <a:ext uri="{FF2B5EF4-FFF2-40B4-BE49-F238E27FC236}">
                  <a16:creationId xmlns:a16="http://schemas.microsoft.com/office/drawing/2014/main" id="{2AF92F81-6B84-4352-53DF-A62772C56595}"/>
                </a:ext>
              </a:extLst>
            </p:cNvPr>
            <p:cNvSpPr>
              <a:spLocks noChangeShapeType="1"/>
            </p:cNvSpPr>
            <p:nvPr/>
          </p:nvSpPr>
          <p:spPr bwMode="auto">
            <a:xfrm>
              <a:off x="332" y="1837"/>
              <a:ext cx="71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0" name="Rectangle 66">
              <a:extLst>
                <a:ext uri="{FF2B5EF4-FFF2-40B4-BE49-F238E27FC236}">
                  <a16:creationId xmlns:a16="http://schemas.microsoft.com/office/drawing/2014/main" id="{97B86BE9-8B4A-7E1B-193C-4D36FB7A0A00}"/>
                </a:ext>
              </a:extLst>
            </p:cNvPr>
            <p:cNvSpPr>
              <a:spLocks noChangeArrowheads="1"/>
            </p:cNvSpPr>
            <p:nvPr/>
          </p:nvSpPr>
          <p:spPr bwMode="auto">
            <a:xfrm>
              <a:off x="332" y="1837"/>
              <a:ext cx="71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1" name="Line 67">
              <a:extLst>
                <a:ext uri="{FF2B5EF4-FFF2-40B4-BE49-F238E27FC236}">
                  <a16:creationId xmlns:a16="http://schemas.microsoft.com/office/drawing/2014/main" id="{FC5C8146-12BE-48D8-672D-665518A78400}"/>
                </a:ext>
              </a:extLst>
            </p:cNvPr>
            <p:cNvSpPr>
              <a:spLocks noChangeShapeType="1"/>
            </p:cNvSpPr>
            <p:nvPr/>
          </p:nvSpPr>
          <p:spPr bwMode="auto">
            <a:xfrm>
              <a:off x="324" y="853"/>
              <a:ext cx="0" cy="12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2" name="Rectangle 68">
              <a:extLst>
                <a:ext uri="{FF2B5EF4-FFF2-40B4-BE49-F238E27FC236}">
                  <a16:creationId xmlns:a16="http://schemas.microsoft.com/office/drawing/2014/main" id="{3119D595-3305-C801-B45E-67C2248D136D}"/>
                </a:ext>
              </a:extLst>
            </p:cNvPr>
            <p:cNvSpPr>
              <a:spLocks noChangeArrowheads="1"/>
            </p:cNvSpPr>
            <p:nvPr/>
          </p:nvSpPr>
          <p:spPr bwMode="auto">
            <a:xfrm>
              <a:off x="324" y="853"/>
              <a:ext cx="8" cy="12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3" name="Line 69">
              <a:extLst>
                <a:ext uri="{FF2B5EF4-FFF2-40B4-BE49-F238E27FC236}">
                  <a16:creationId xmlns:a16="http://schemas.microsoft.com/office/drawing/2014/main" id="{96476CCE-75FD-9353-7C57-5F689174868A}"/>
                </a:ext>
              </a:extLst>
            </p:cNvPr>
            <p:cNvSpPr>
              <a:spLocks noChangeShapeType="1"/>
            </p:cNvSpPr>
            <p:nvPr/>
          </p:nvSpPr>
          <p:spPr bwMode="auto">
            <a:xfrm>
              <a:off x="1473" y="862"/>
              <a:ext cx="0" cy="1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4" name="Rectangle 70">
              <a:extLst>
                <a:ext uri="{FF2B5EF4-FFF2-40B4-BE49-F238E27FC236}">
                  <a16:creationId xmlns:a16="http://schemas.microsoft.com/office/drawing/2014/main" id="{E5C5BEEE-19BA-CFC4-3C61-3D3161D96F13}"/>
                </a:ext>
              </a:extLst>
            </p:cNvPr>
            <p:cNvSpPr>
              <a:spLocks noChangeArrowheads="1"/>
            </p:cNvSpPr>
            <p:nvPr/>
          </p:nvSpPr>
          <p:spPr bwMode="auto">
            <a:xfrm>
              <a:off x="1473" y="862"/>
              <a:ext cx="8" cy="1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5" name="Line 71">
              <a:extLst>
                <a:ext uri="{FF2B5EF4-FFF2-40B4-BE49-F238E27FC236}">
                  <a16:creationId xmlns:a16="http://schemas.microsoft.com/office/drawing/2014/main" id="{2EE3CC34-F25E-C585-B61C-84E03713B668}"/>
                </a:ext>
              </a:extLst>
            </p:cNvPr>
            <p:cNvSpPr>
              <a:spLocks noChangeShapeType="1"/>
            </p:cNvSpPr>
            <p:nvPr/>
          </p:nvSpPr>
          <p:spPr bwMode="auto">
            <a:xfrm>
              <a:off x="3674" y="862"/>
              <a:ext cx="0" cy="1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6" name="Rectangle 72">
              <a:extLst>
                <a:ext uri="{FF2B5EF4-FFF2-40B4-BE49-F238E27FC236}">
                  <a16:creationId xmlns:a16="http://schemas.microsoft.com/office/drawing/2014/main" id="{422D7535-045B-A3A4-F512-FFBF82697D09}"/>
                </a:ext>
              </a:extLst>
            </p:cNvPr>
            <p:cNvSpPr>
              <a:spLocks noChangeArrowheads="1"/>
            </p:cNvSpPr>
            <p:nvPr/>
          </p:nvSpPr>
          <p:spPr bwMode="auto">
            <a:xfrm>
              <a:off x="3674" y="862"/>
              <a:ext cx="8" cy="1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7" name="Line 73">
              <a:extLst>
                <a:ext uri="{FF2B5EF4-FFF2-40B4-BE49-F238E27FC236}">
                  <a16:creationId xmlns:a16="http://schemas.microsoft.com/office/drawing/2014/main" id="{8E54334B-DB14-7BCC-D4C0-170FC7E7A6FD}"/>
                </a:ext>
              </a:extLst>
            </p:cNvPr>
            <p:cNvSpPr>
              <a:spLocks noChangeShapeType="1"/>
            </p:cNvSpPr>
            <p:nvPr/>
          </p:nvSpPr>
          <p:spPr bwMode="auto">
            <a:xfrm>
              <a:off x="4750" y="862"/>
              <a:ext cx="0" cy="1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8" name="Rectangle 74">
              <a:extLst>
                <a:ext uri="{FF2B5EF4-FFF2-40B4-BE49-F238E27FC236}">
                  <a16:creationId xmlns:a16="http://schemas.microsoft.com/office/drawing/2014/main" id="{DC5094F1-24F4-8C67-DD7D-91D5B22713C3}"/>
                </a:ext>
              </a:extLst>
            </p:cNvPr>
            <p:cNvSpPr>
              <a:spLocks noChangeArrowheads="1"/>
            </p:cNvSpPr>
            <p:nvPr/>
          </p:nvSpPr>
          <p:spPr bwMode="auto">
            <a:xfrm>
              <a:off x="4750" y="862"/>
              <a:ext cx="8" cy="1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9" name="Line 75">
              <a:extLst>
                <a:ext uri="{FF2B5EF4-FFF2-40B4-BE49-F238E27FC236}">
                  <a16:creationId xmlns:a16="http://schemas.microsoft.com/office/drawing/2014/main" id="{E589AB7A-1783-7864-1B9C-6E67A41479E3}"/>
                </a:ext>
              </a:extLst>
            </p:cNvPr>
            <p:cNvSpPr>
              <a:spLocks noChangeShapeType="1"/>
            </p:cNvSpPr>
            <p:nvPr/>
          </p:nvSpPr>
          <p:spPr bwMode="auto">
            <a:xfrm>
              <a:off x="6595" y="862"/>
              <a:ext cx="0" cy="1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0" name="Rectangle 76">
              <a:extLst>
                <a:ext uri="{FF2B5EF4-FFF2-40B4-BE49-F238E27FC236}">
                  <a16:creationId xmlns:a16="http://schemas.microsoft.com/office/drawing/2014/main" id="{D18D6D9F-F7AA-A40D-9C6F-14315BB9ADA7}"/>
                </a:ext>
              </a:extLst>
            </p:cNvPr>
            <p:cNvSpPr>
              <a:spLocks noChangeArrowheads="1"/>
            </p:cNvSpPr>
            <p:nvPr/>
          </p:nvSpPr>
          <p:spPr bwMode="auto">
            <a:xfrm>
              <a:off x="6595" y="862"/>
              <a:ext cx="8" cy="1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1" name="Rectangle 77">
              <a:extLst>
                <a:ext uri="{FF2B5EF4-FFF2-40B4-BE49-F238E27FC236}">
                  <a16:creationId xmlns:a16="http://schemas.microsoft.com/office/drawing/2014/main" id="{CCC4EA1E-F77C-CAFC-8CAF-6CEE7D97C5E4}"/>
                </a:ext>
              </a:extLst>
            </p:cNvPr>
            <p:cNvSpPr>
              <a:spLocks noChangeArrowheads="1"/>
            </p:cNvSpPr>
            <p:nvPr/>
          </p:nvSpPr>
          <p:spPr bwMode="auto">
            <a:xfrm>
              <a:off x="324" y="2090"/>
              <a:ext cx="7161"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2" name="Line 78">
              <a:extLst>
                <a:ext uri="{FF2B5EF4-FFF2-40B4-BE49-F238E27FC236}">
                  <a16:creationId xmlns:a16="http://schemas.microsoft.com/office/drawing/2014/main" id="{C5EC1E2A-845B-D8DE-E6CF-E923D49C393F}"/>
                </a:ext>
              </a:extLst>
            </p:cNvPr>
            <p:cNvSpPr>
              <a:spLocks noChangeShapeType="1"/>
            </p:cNvSpPr>
            <p:nvPr/>
          </p:nvSpPr>
          <p:spPr bwMode="auto">
            <a:xfrm>
              <a:off x="7477" y="862"/>
              <a:ext cx="0" cy="1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3" name="Rectangle 79">
              <a:extLst>
                <a:ext uri="{FF2B5EF4-FFF2-40B4-BE49-F238E27FC236}">
                  <a16:creationId xmlns:a16="http://schemas.microsoft.com/office/drawing/2014/main" id="{3AA769CC-0292-3802-5948-0C1C7FA95E00}"/>
                </a:ext>
              </a:extLst>
            </p:cNvPr>
            <p:cNvSpPr>
              <a:spLocks noChangeArrowheads="1"/>
            </p:cNvSpPr>
            <p:nvPr/>
          </p:nvSpPr>
          <p:spPr bwMode="auto">
            <a:xfrm>
              <a:off x="7477" y="862"/>
              <a:ext cx="8" cy="1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4" name="Line 80">
              <a:extLst>
                <a:ext uri="{FF2B5EF4-FFF2-40B4-BE49-F238E27FC236}">
                  <a16:creationId xmlns:a16="http://schemas.microsoft.com/office/drawing/2014/main" id="{86B0B8B4-8E22-5CD4-79CD-DDD89EC9A2B6}"/>
                </a:ext>
              </a:extLst>
            </p:cNvPr>
            <p:cNvSpPr>
              <a:spLocks noChangeShapeType="1"/>
            </p:cNvSpPr>
            <p:nvPr/>
          </p:nvSpPr>
          <p:spPr bwMode="auto">
            <a:xfrm>
              <a:off x="332" y="2351"/>
              <a:ext cx="71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5" name="Rectangle 81">
              <a:extLst>
                <a:ext uri="{FF2B5EF4-FFF2-40B4-BE49-F238E27FC236}">
                  <a16:creationId xmlns:a16="http://schemas.microsoft.com/office/drawing/2014/main" id="{499678DC-A365-2620-0CFF-854F7280C793}"/>
                </a:ext>
              </a:extLst>
            </p:cNvPr>
            <p:cNvSpPr>
              <a:spLocks noChangeArrowheads="1"/>
            </p:cNvSpPr>
            <p:nvPr/>
          </p:nvSpPr>
          <p:spPr bwMode="auto">
            <a:xfrm>
              <a:off x="332" y="2351"/>
              <a:ext cx="71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6" name="Line 82">
              <a:extLst>
                <a:ext uri="{FF2B5EF4-FFF2-40B4-BE49-F238E27FC236}">
                  <a16:creationId xmlns:a16="http://schemas.microsoft.com/office/drawing/2014/main" id="{B0386480-4C9D-B860-91D7-69686A31B8EE}"/>
                </a:ext>
              </a:extLst>
            </p:cNvPr>
            <p:cNvSpPr>
              <a:spLocks noChangeShapeType="1"/>
            </p:cNvSpPr>
            <p:nvPr/>
          </p:nvSpPr>
          <p:spPr bwMode="auto">
            <a:xfrm>
              <a:off x="332" y="2604"/>
              <a:ext cx="71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7" name="Rectangle 83">
              <a:extLst>
                <a:ext uri="{FF2B5EF4-FFF2-40B4-BE49-F238E27FC236}">
                  <a16:creationId xmlns:a16="http://schemas.microsoft.com/office/drawing/2014/main" id="{186016DD-7394-B116-1805-7B0A9424D661}"/>
                </a:ext>
              </a:extLst>
            </p:cNvPr>
            <p:cNvSpPr>
              <a:spLocks noChangeArrowheads="1"/>
            </p:cNvSpPr>
            <p:nvPr/>
          </p:nvSpPr>
          <p:spPr bwMode="auto">
            <a:xfrm>
              <a:off x="332" y="2604"/>
              <a:ext cx="71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8" name="Line 84">
              <a:extLst>
                <a:ext uri="{FF2B5EF4-FFF2-40B4-BE49-F238E27FC236}">
                  <a16:creationId xmlns:a16="http://schemas.microsoft.com/office/drawing/2014/main" id="{3885D677-011A-F31B-E543-AB7F85C68342}"/>
                </a:ext>
              </a:extLst>
            </p:cNvPr>
            <p:cNvSpPr>
              <a:spLocks noChangeShapeType="1"/>
            </p:cNvSpPr>
            <p:nvPr/>
          </p:nvSpPr>
          <p:spPr bwMode="auto">
            <a:xfrm>
              <a:off x="332" y="2857"/>
              <a:ext cx="71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9" name="Rectangle 85">
              <a:extLst>
                <a:ext uri="{FF2B5EF4-FFF2-40B4-BE49-F238E27FC236}">
                  <a16:creationId xmlns:a16="http://schemas.microsoft.com/office/drawing/2014/main" id="{34FBD611-676E-990F-9748-06725EDC3F7A}"/>
                </a:ext>
              </a:extLst>
            </p:cNvPr>
            <p:cNvSpPr>
              <a:spLocks noChangeArrowheads="1"/>
            </p:cNvSpPr>
            <p:nvPr/>
          </p:nvSpPr>
          <p:spPr bwMode="auto">
            <a:xfrm>
              <a:off x="332" y="2857"/>
              <a:ext cx="715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0" name="Line 86">
              <a:extLst>
                <a:ext uri="{FF2B5EF4-FFF2-40B4-BE49-F238E27FC236}">
                  <a16:creationId xmlns:a16="http://schemas.microsoft.com/office/drawing/2014/main" id="{90A8753A-8B10-8B2B-6EA0-3FE34F484259}"/>
                </a:ext>
              </a:extLst>
            </p:cNvPr>
            <p:cNvSpPr>
              <a:spLocks noChangeShapeType="1"/>
            </p:cNvSpPr>
            <p:nvPr/>
          </p:nvSpPr>
          <p:spPr bwMode="auto">
            <a:xfrm>
              <a:off x="324" y="2107"/>
              <a:ext cx="0" cy="10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1" name="Rectangle 87">
              <a:extLst>
                <a:ext uri="{FF2B5EF4-FFF2-40B4-BE49-F238E27FC236}">
                  <a16:creationId xmlns:a16="http://schemas.microsoft.com/office/drawing/2014/main" id="{57D76625-877B-2BAD-62AA-AC7E41E43979}"/>
                </a:ext>
              </a:extLst>
            </p:cNvPr>
            <p:cNvSpPr>
              <a:spLocks noChangeArrowheads="1"/>
            </p:cNvSpPr>
            <p:nvPr/>
          </p:nvSpPr>
          <p:spPr bwMode="auto">
            <a:xfrm>
              <a:off x="324" y="2107"/>
              <a:ext cx="8" cy="10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2" name="Line 88">
              <a:extLst>
                <a:ext uri="{FF2B5EF4-FFF2-40B4-BE49-F238E27FC236}">
                  <a16:creationId xmlns:a16="http://schemas.microsoft.com/office/drawing/2014/main" id="{C73F0E9D-2612-E6C3-CE6B-027F3D5DF25D}"/>
                </a:ext>
              </a:extLst>
            </p:cNvPr>
            <p:cNvSpPr>
              <a:spLocks noChangeShapeType="1"/>
            </p:cNvSpPr>
            <p:nvPr/>
          </p:nvSpPr>
          <p:spPr bwMode="auto">
            <a:xfrm>
              <a:off x="1473" y="2107"/>
              <a:ext cx="0" cy="10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3" name="Rectangle 89">
              <a:extLst>
                <a:ext uri="{FF2B5EF4-FFF2-40B4-BE49-F238E27FC236}">
                  <a16:creationId xmlns:a16="http://schemas.microsoft.com/office/drawing/2014/main" id="{4EC5B865-4B27-6B19-C7F7-A93D08F292BE}"/>
                </a:ext>
              </a:extLst>
            </p:cNvPr>
            <p:cNvSpPr>
              <a:spLocks noChangeArrowheads="1"/>
            </p:cNvSpPr>
            <p:nvPr/>
          </p:nvSpPr>
          <p:spPr bwMode="auto">
            <a:xfrm>
              <a:off x="1473" y="2107"/>
              <a:ext cx="8" cy="10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4" name="Line 90">
              <a:extLst>
                <a:ext uri="{FF2B5EF4-FFF2-40B4-BE49-F238E27FC236}">
                  <a16:creationId xmlns:a16="http://schemas.microsoft.com/office/drawing/2014/main" id="{497C26DE-7CC6-202C-D19B-C28B3CB684FC}"/>
                </a:ext>
              </a:extLst>
            </p:cNvPr>
            <p:cNvSpPr>
              <a:spLocks noChangeShapeType="1"/>
            </p:cNvSpPr>
            <p:nvPr/>
          </p:nvSpPr>
          <p:spPr bwMode="auto">
            <a:xfrm>
              <a:off x="3674" y="2107"/>
              <a:ext cx="0" cy="10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5" name="Rectangle 91">
              <a:extLst>
                <a:ext uri="{FF2B5EF4-FFF2-40B4-BE49-F238E27FC236}">
                  <a16:creationId xmlns:a16="http://schemas.microsoft.com/office/drawing/2014/main" id="{85EDE988-6E2B-7FFA-FD60-0C803F95329C}"/>
                </a:ext>
              </a:extLst>
            </p:cNvPr>
            <p:cNvSpPr>
              <a:spLocks noChangeArrowheads="1"/>
            </p:cNvSpPr>
            <p:nvPr/>
          </p:nvSpPr>
          <p:spPr bwMode="auto">
            <a:xfrm>
              <a:off x="3674" y="2107"/>
              <a:ext cx="8" cy="10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6" name="Line 92">
              <a:extLst>
                <a:ext uri="{FF2B5EF4-FFF2-40B4-BE49-F238E27FC236}">
                  <a16:creationId xmlns:a16="http://schemas.microsoft.com/office/drawing/2014/main" id="{11997984-5D79-FEFA-F264-2D24F05C7BF5}"/>
                </a:ext>
              </a:extLst>
            </p:cNvPr>
            <p:cNvSpPr>
              <a:spLocks noChangeShapeType="1"/>
            </p:cNvSpPr>
            <p:nvPr/>
          </p:nvSpPr>
          <p:spPr bwMode="auto">
            <a:xfrm>
              <a:off x="4750" y="2107"/>
              <a:ext cx="0" cy="10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7" name="Rectangle 93">
              <a:extLst>
                <a:ext uri="{FF2B5EF4-FFF2-40B4-BE49-F238E27FC236}">
                  <a16:creationId xmlns:a16="http://schemas.microsoft.com/office/drawing/2014/main" id="{3D254ABB-983B-4B67-3837-9E6D667C4505}"/>
                </a:ext>
              </a:extLst>
            </p:cNvPr>
            <p:cNvSpPr>
              <a:spLocks noChangeArrowheads="1"/>
            </p:cNvSpPr>
            <p:nvPr/>
          </p:nvSpPr>
          <p:spPr bwMode="auto">
            <a:xfrm>
              <a:off x="4750" y="2107"/>
              <a:ext cx="8" cy="10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8" name="Line 94">
              <a:extLst>
                <a:ext uri="{FF2B5EF4-FFF2-40B4-BE49-F238E27FC236}">
                  <a16:creationId xmlns:a16="http://schemas.microsoft.com/office/drawing/2014/main" id="{A0CEF0BD-3A02-FA9F-045D-C7B604705A31}"/>
                </a:ext>
              </a:extLst>
            </p:cNvPr>
            <p:cNvSpPr>
              <a:spLocks noChangeShapeType="1"/>
            </p:cNvSpPr>
            <p:nvPr/>
          </p:nvSpPr>
          <p:spPr bwMode="auto">
            <a:xfrm>
              <a:off x="6595" y="2107"/>
              <a:ext cx="0" cy="10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9" name="Rectangle 95">
              <a:extLst>
                <a:ext uri="{FF2B5EF4-FFF2-40B4-BE49-F238E27FC236}">
                  <a16:creationId xmlns:a16="http://schemas.microsoft.com/office/drawing/2014/main" id="{BB722098-379E-847F-F3C5-48D6CCE13660}"/>
                </a:ext>
              </a:extLst>
            </p:cNvPr>
            <p:cNvSpPr>
              <a:spLocks noChangeArrowheads="1"/>
            </p:cNvSpPr>
            <p:nvPr/>
          </p:nvSpPr>
          <p:spPr bwMode="auto">
            <a:xfrm>
              <a:off x="6595" y="2107"/>
              <a:ext cx="8" cy="10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0" name="Line 96">
              <a:extLst>
                <a:ext uri="{FF2B5EF4-FFF2-40B4-BE49-F238E27FC236}">
                  <a16:creationId xmlns:a16="http://schemas.microsoft.com/office/drawing/2014/main" id="{8D3FC974-0203-3EDE-9DC7-9F852530CBBB}"/>
                </a:ext>
              </a:extLst>
            </p:cNvPr>
            <p:cNvSpPr>
              <a:spLocks noChangeShapeType="1"/>
            </p:cNvSpPr>
            <p:nvPr/>
          </p:nvSpPr>
          <p:spPr bwMode="auto">
            <a:xfrm>
              <a:off x="332" y="3109"/>
              <a:ext cx="71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1" name="Rectangle 97">
              <a:extLst>
                <a:ext uri="{FF2B5EF4-FFF2-40B4-BE49-F238E27FC236}">
                  <a16:creationId xmlns:a16="http://schemas.microsoft.com/office/drawing/2014/main" id="{B353C5AC-2CB3-2AE4-1020-313022B5961E}"/>
                </a:ext>
              </a:extLst>
            </p:cNvPr>
            <p:cNvSpPr>
              <a:spLocks noChangeArrowheads="1"/>
            </p:cNvSpPr>
            <p:nvPr/>
          </p:nvSpPr>
          <p:spPr bwMode="auto">
            <a:xfrm>
              <a:off x="332" y="3109"/>
              <a:ext cx="71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2" name="Line 98">
              <a:extLst>
                <a:ext uri="{FF2B5EF4-FFF2-40B4-BE49-F238E27FC236}">
                  <a16:creationId xmlns:a16="http://schemas.microsoft.com/office/drawing/2014/main" id="{65A19055-B93F-0C9E-B5D1-BD09EF4B9665}"/>
                </a:ext>
              </a:extLst>
            </p:cNvPr>
            <p:cNvSpPr>
              <a:spLocks noChangeShapeType="1"/>
            </p:cNvSpPr>
            <p:nvPr/>
          </p:nvSpPr>
          <p:spPr bwMode="auto">
            <a:xfrm>
              <a:off x="7477" y="2107"/>
              <a:ext cx="0" cy="10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3" name="Rectangle 99">
              <a:extLst>
                <a:ext uri="{FF2B5EF4-FFF2-40B4-BE49-F238E27FC236}">
                  <a16:creationId xmlns:a16="http://schemas.microsoft.com/office/drawing/2014/main" id="{1423ED09-C124-ED04-D138-09442FAB937F}"/>
                </a:ext>
              </a:extLst>
            </p:cNvPr>
            <p:cNvSpPr>
              <a:spLocks noChangeArrowheads="1"/>
            </p:cNvSpPr>
            <p:nvPr/>
          </p:nvSpPr>
          <p:spPr bwMode="auto">
            <a:xfrm>
              <a:off x="7477" y="2107"/>
              <a:ext cx="8" cy="10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4" name="Line 100">
              <a:extLst>
                <a:ext uri="{FF2B5EF4-FFF2-40B4-BE49-F238E27FC236}">
                  <a16:creationId xmlns:a16="http://schemas.microsoft.com/office/drawing/2014/main" id="{552EC57B-CD95-19A5-C412-49EBC4F31B3C}"/>
                </a:ext>
              </a:extLst>
            </p:cNvPr>
            <p:cNvSpPr>
              <a:spLocks noChangeShapeType="1"/>
            </p:cNvSpPr>
            <p:nvPr/>
          </p:nvSpPr>
          <p:spPr bwMode="auto">
            <a:xfrm>
              <a:off x="324" y="31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5" name="Rectangle 101">
              <a:extLst>
                <a:ext uri="{FF2B5EF4-FFF2-40B4-BE49-F238E27FC236}">
                  <a16:creationId xmlns:a16="http://schemas.microsoft.com/office/drawing/2014/main" id="{498BFEC4-3B06-6BD9-ED8D-5285B71C9819}"/>
                </a:ext>
              </a:extLst>
            </p:cNvPr>
            <p:cNvSpPr>
              <a:spLocks noChangeArrowheads="1"/>
            </p:cNvSpPr>
            <p:nvPr/>
          </p:nvSpPr>
          <p:spPr bwMode="auto">
            <a:xfrm>
              <a:off x="324" y="3118"/>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6" name="Line 102">
              <a:extLst>
                <a:ext uri="{FF2B5EF4-FFF2-40B4-BE49-F238E27FC236}">
                  <a16:creationId xmlns:a16="http://schemas.microsoft.com/office/drawing/2014/main" id="{8B1AB7AB-E181-FF88-4E1A-5893F0850971}"/>
                </a:ext>
              </a:extLst>
            </p:cNvPr>
            <p:cNvSpPr>
              <a:spLocks noChangeShapeType="1"/>
            </p:cNvSpPr>
            <p:nvPr/>
          </p:nvSpPr>
          <p:spPr bwMode="auto">
            <a:xfrm>
              <a:off x="1473" y="31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7" name="Rectangle 103">
              <a:extLst>
                <a:ext uri="{FF2B5EF4-FFF2-40B4-BE49-F238E27FC236}">
                  <a16:creationId xmlns:a16="http://schemas.microsoft.com/office/drawing/2014/main" id="{E7512161-B890-E0A5-84A9-96E767CBEA56}"/>
                </a:ext>
              </a:extLst>
            </p:cNvPr>
            <p:cNvSpPr>
              <a:spLocks noChangeArrowheads="1"/>
            </p:cNvSpPr>
            <p:nvPr/>
          </p:nvSpPr>
          <p:spPr bwMode="auto">
            <a:xfrm>
              <a:off x="1473" y="3118"/>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8" name="Line 104">
              <a:extLst>
                <a:ext uri="{FF2B5EF4-FFF2-40B4-BE49-F238E27FC236}">
                  <a16:creationId xmlns:a16="http://schemas.microsoft.com/office/drawing/2014/main" id="{638C6930-CC53-62C0-2B01-D974FF487404}"/>
                </a:ext>
              </a:extLst>
            </p:cNvPr>
            <p:cNvSpPr>
              <a:spLocks noChangeShapeType="1"/>
            </p:cNvSpPr>
            <p:nvPr/>
          </p:nvSpPr>
          <p:spPr bwMode="auto">
            <a:xfrm>
              <a:off x="3674" y="31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9" name="Rectangle 105">
              <a:extLst>
                <a:ext uri="{FF2B5EF4-FFF2-40B4-BE49-F238E27FC236}">
                  <a16:creationId xmlns:a16="http://schemas.microsoft.com/office/drawing/2014/main" id="{185AE81C-B951-2DBC-A8DB-63FEAE6769A6}"/>
                </a:ext>
              </a:extLst>
            </p:cNvPr>
            <p:cNvSpPr>
              <a:spLocks noChangeArrowheads="1"/>
            </p:cNvSpPr>
            <p:nvPr/>
          </p:nvSpPr>
          <p:spPr bwMode="auto">
            <a:xfrm>
              <a:off x="3674" y="3118"/>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0" name="Line 106">
              <a:extLst>
                <a:ext uri="{FF2B5EF4-FFF2-40B4-BE49-F238E27FC236}">
                  <a16:creationId xmlns:a16="http://schemas.microsoft.com/office/drawing/2014/main" id="{FCB268E0-733D-B53E-3AA7-93DD341DD523}"/>
                </a:ext>
              </a:extLst>
            </p:cNvPr>
            <p:cNvSpPr>
              <a:spLocks noChangeShapeType="1"/>
            </p:cNvSpPr>
            <p:nvPr/>
          </p:nvSpPr>
          <p:spPr bwMode="auto">
            <a:xfrm>
              <a:off x="4750" y="31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1" name="Rectangle 107">
              <a:extLst>
                <a:ext uri="{FF2B5EF4-FFF2-40B4-BE49-F238E27FC236}">
                  <a16:creationId xmlns:a16="http://schemas.microsoft.com/office/drawing/2014/main" id="{EF30D3F5-3B70-C654-06CC-EEE6460820F4}"/>
                </a:ext>
              </a:extLst>
            </p:cNvPr>
            <p:cNvSpPr>
              <a:spLocks noChangeArrowheads="1"/>
            </p:cNvSpPr>
            <p:nvPr/>
          </p:nvSpPr>
          <p:spPr bwMode="auto">
            <a:xfrm>
              <a:off x="4750" y="3118"/>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2" name="Line 108">
              <a:extLst>
                <a:ext uri="{FF2B5EF4-FFF2-40B4-BE49-F238E27FC236}">
                  <a16:creationId xmlns:a16="http://schemas.microsoft.com/office/drawing/2014/main" id="{D795A612-FF83-A6EF-C11A-FFC4CBFD958A}"/>
                </a:ext>
              </a:extLst>
            </p:cNvPr>
            <p:cNvSpPr>
              <a:spLocks noChangeShapeType="1"/>
            </p:cNvSpPr>
            <p:nvPr/>
          </p:nvSpPr>
          <p:spPr bwMode="auto">
            <a:xfrm>
              <a:off x="6595" y="31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3" name="Rectangle 109">
              <a:extLst>
                <a:ext uri="{FF2B5EF4-FFF2-40B4-BE49-F238E27FC236}">
                  <a16:creationId xmlns:a16="http://schemas.microsoft.com/office/drawing/2014/main" id="{C40AF108-B075-F4B2-2470-AEF77D4DC03A}"/>
                </a:ext>
              </a:extLst>
            </p:cNvPr>
            <p:cNvSpPr>
              <a:spLocks noChangeArrowheads="1"/>
            </p:cNvSpPr>
            <p:nvPr/>
          </p:nvSpPr>
          <p:spPr bwMode="auto">
            <a:xfrm>
              <a:off x="6595" y="3118"/>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4" name="Line 110">
              <a:extLst>
                <a:ext uri="{FF2B5EF4-FFF2-40B4-BE49-F238E27FC236}">
                  <a16:creationId xmlns:a16="http://schemas.microsoft.com/office/drawing/2014/main" id="{FAD37A4D-3E4F-DFC2-2027-CE23FCC9248C}"/>
                </a:ext>
              </a:extLst>
            </p:cNvPr>
            <p:cNvSpPr>
              <a:spLocks noChangeShapeType="1"/>
            </p:cNvSpPr>
            <p:nvPr/>
          </p:nvSpPr>
          <p:spPr bwMode="auto">
            <a:xfrm>
              <a:off x="7477" y="311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5" name="Rectangle 111">
              <a:extLst>
                <a:ext uri="{FF2B5EF4-FFF2-40B4-BE49-F238E27FC236}">
                  <a16:creationId xmlns:a16="http://schemas.microsoft.com/office/drawing/2014/main" id="{2689B275-F7BB-EBE8-5362-EE9F6CA3B188}"/>
                </a:ext>
              </a:extLst>
            </p:cNvPr>
            <p:cNvSpPr>
              <a:spLocks noChangeArrowheads="1"/>
            </p:cNvSpPr>
            <p:nvPr/>
          </p:nvSpPr>
          <p:spPr bwMode="auto">
            <a:xfrm>
              <a:off x="7477" y="3118"/>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6" name="Line 112">
              <a:extLst>
                <a:ext uri="{FF2B5EF4-FFF2-40B4-BE49-F238E27FC236}">
                  <a16:creationId xmlns:a16="http://schemas.microsoft.com/office/drawing/2014/main" id="{D056D2D3-1C9D-1E32-B11E-26D41D82120C}"/>
                </a:ext>
              </a:extLst>
            </p:cNvPr>
            <p:cNvSpPr>
              <a:spLocks noChangeShapeType="1"/>
            </p:cNvSpPr>
            <p:nvPr/>
          </p:nvSpPr>
          <p:spPr bwMode="auto">
            <a:xfrm>
              <a:off x="7485" y="853"/>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7" name="Rectangle 113">
              <a:extLst>
                <a:ext uri="{FF2B5EF4-FFF2-40B4-BE49-F238E27FC236}">
                  <a16:creationId xmlns:a16="http://schemas.microsoft.com/office/drawing/2014/main" id="{27BE79F5-8A68-1D12-9FB2-DA2B152230DF}"/>
                </a:ext>
              </a:extLst>
            </p:cNvPr>
            <p:cNvSpPr>
              <a:spLocks noChangeArrowheads="1"/>
            </p:cNvSpPr>
            <p:nvPr/>
          </p:nvSpPr>
          <p:spPr bwMode="auto">
            <a:xfrm>
              <a:off x="7485" y="853"/>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8" name="Line 114">
              <a:extLst>
                <a:ext uri="{FF2B5EF4-FFF2-40B4-BE49-F238E27FC236}">
                  <a16:creationId xmlns:a16="http://schemas.microsoft.com/office/drawing/2014/main" id="{7715876F-268F-07CA-2641-35F3BCD4EA45}"/>
                </a:ext>
              </a:extLst>
            </p:cNvPr>
            <p:cNvSpPr>
              <a:spLocks noChangeShapeType="1"/>
            </p:cNvSpPr>
            <p:nvPr/>
          </p:nvSpPr>
          <p:spPr bwMode="auto">
            <a:xfrm>
              <a:off x="7485" y="133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9" name="Rectangle 115">
              <a:extLst>
                <a:ext uri="{FF2B5EF4-FFF2-40B4-BE49-F238E27FC236}">
                  <a16:creationId xmlns:a16="http://schemas.microsoft.com/office/drawing/2014/main" id="{C573544E-78B8-7C92-27F8-4F9B9913909E}"/>
                </a:ext>
              </a:extLst>
            </p:cNvPr>
            <p:cNvSpPr>
              <a:spLocks noChangeArrowheads="1"/>
            </p:cNvSpPr>
            <p:nvPr/>
          </p:nvSpPr>
          <p:spPr bwMode="auto">
            <a:xfrm>
              <a:off x="7485" y="1332"/>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0" name="Line 116">
              <a:extLst>
                <a:ext uri="{FF2B5EF4-FFF2-40B4-BE49-F238E27FC236}">
                  <a16:creationId xmlns:a16="http://schemas.microsoft.com/office/drawing/2014/main" id="{E369B730-B2A3-A287-A44C-F123F3DF5C46}"/>
                </a:ext>
              </a:extLst>
            </p:cNvPr>
            <p:cNvSpPr>
              <a:spLocks noChangeShapeType="1"/>
            </p:cNvSpPr>
            <p:nvPr/>
          </p:nvSpPr>
          <p:spPr bwMode="auto">
            <a:xfrm>
              <a:off x="7485" y="158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1" name="Rectangle 117">
              <a:extLst>
                <a:ext uri="{FF2B5EF4-FFF2-40B4-BE49-F238E27FC236}">
                  <a16:creationId xmlns:a16="http://schemas.microsoft.com/office/drawing/2014/main" id="{354FC4A9-238A-A908-6B19-596F20ACE02F}"/>
                </a:ext>
              </a:extLst>
            </p:cNvPr>
            <p:cNvSpPr>
              <a:spLocks noChangeArrowheads="1"/>
            </p:cNvSpPr>
            <p:nvPr/>
          </p:nvSpPr>
          <p:spPr bwMode="auto">
            <a:xfrm>
              <a:off x="7485" y="1585"/>
              <a:ext cx="8" cy="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2" name="Line 118">
              <a:extLst>
                <a:ext uri="{FF2B5EF4-FFF2-40B4-BE49-F238E27FC236}">
                  <a16:creationId xmlns:a16="http://schemas.microsoft.com/office/drawing/2014/main" id="{1F814BBF-4286-A933-44CA-7044595AAAC9}"/>
                </a:ext>
              </a:extLst>
            </p:cNvPr>
            <p:cNvSpPr>
              <a:spLocks noChangeShapeType="1"/>
            </p:cNvSpPr>
            <p:nvPr/>
          </p:nvSpPr>
          <p:spPr bwMode="auto">
            <a:xfrm>
              <a:off x="7485" y="1837"/>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3" name="Rectangle 119">
              <a:extLst>
                <a:ext uri="{FF2B5EF4-FFF2-40B4-BE49-F238E27FC236}">
                  <a16:creationId xmlns:a16="http://schemas.microsoft.com/office/drawing/2014/main" id="{05B01027-E535-FFEC-C02D-301229458424}"/>
                </a:ext>
              </a:extLst>
            </p:cNvPr>
            <p:cNvSpPr>
              <a:spLocks noChangeArrowheads="1"/>
            </p:cNvSpPr>
            <p:nvPr/>
          </p:nvSpPr>
          <p:spPr bwMode="auto">
            <a:xfrm>
              <a:off x="7485" y="1837"/>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4" name="Line 120">
              <a:extLst>
                <a:ext uri="{FF2B5EF4-FFF2-40B4-BE49-F238E27FC236}">
                  <a16:creationId xmlns:a16="http://schemas.microsoft.com/office/drawing/2014/main" id="{DAEA9CC1-8CEA-8E9A-1229-5C3493564DF5}"/>
                </a:ext>
              </a:extLst>
            </p:cNvPr>
            <p:cNvSpPr>
              <a:spLocks noChangeShapeType="1"/>
            </p:cNvSpPr>
            <p:nvPr/>
          </p:nvSpPr>
          <p:spPr bwMode="auto">
            <a:xfrm>
              <a:off x="7485" y="209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5" name="Rectangle 121">
              <a:extLst>
                <a:ext uri="{FF2B5EF4-FFF2-40B4-BE49-F238E27FC236}">
                  <a16:creationId xmlns:a16="http://schemas.microsoft.com/office/drawing/2014/main" id="{2A0C84F5-B7BF-F991-B283-D9A3D5E6ECBF}"/>
                </a:ext>
              </a:extLst>
            </p:cNvPr>
            <p:cNvSpPr>
              <a:spLocks noChangeArrowheads="1"/>
            </p:cNvSpPr>
            <p:nvPr/>
          </p:nvSpPr>
          <p:spPr bwMode="auto">
            <a:xfrm>
              <a:off x="7485" y="2099"/>
              <a:ext cx="8" cy="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6" name="Line 122">
              <a:extLst>
                <a:ext uri="{FF2B5EF4-FFF2-40B4-BE49-F238E27FC236}">
                  <a16:creationId xmlns:a16="http://schemas.microsoft.com/office/drawing/2014/main" id="{77E1D98F-7B7B-DFDA-8A5F-33EE7A6CEDA3}"/>
                </a:ext>
              </a:extLst>
            </p:cNvPr>
            <p:cNvSpPr>
              <a:spLocks noChangeShapeType="1"/>
            </p:cNvSpPr>
            <p:nvPr/>
          </p:nvSpPr>
          <p:spPr bwMode="auto">
            <a:xfrm>
              <a:off x="7485" y="2351"/>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7" name="Rectangle 123">
              <a:extLst>
                <a:ext uri="{FF2B5EF4-FFF2-40B4-BE49-F238E27FC236}">
                  <a16:creationId xmlns:a16="http://schemas.microsoft.com/office/drawing/2014/main" id="{DF90179B-9CB4-4FBF-4B62-C690EB4E78C1}"/>
                </a:ext>
              </a:extLst>
            </p:cNvPr>
            <p:cNvSpPr>
              <a:spLocks noChangeArrowheads="1"/>
            </p:cNvSpPr>
            <p:nvPr/>
          </p:nvSpPr>
          <p:spPr bwMode="auto">
            <a:xfrm>
              <a:off x="7485" y="2351"/>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8" name="Line 124">
              <a:extLst>
                <a:ext uri="{FF2B5EF4-FFF2-40B4-BE49-F238E27FC236}">
                  <a16:creationId xmlns:a16="http://schemas.microsoft.com/office/drawing/2014/main" id="{42D10F2C-F0DD-29A3-36A4-1E2B6CC2A788}"/>
                </a:ext>
              </a:extLst>
            </p:cNvPr>
            <p:cNvSpPr>
              <a:spLocks noChangeShapeType="1"/>
            </p:cNvSpPr>
            <p:nvPr/>
          </p:nvSpPr>
          <p:spPr bwMode="auto">
            <a:xfrm>
              <a:off x="7485" y="2604"/>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9" name="Rectangle 125">
              <a:extLst>
                <a:ext uri="{FF2B5EF4-FFF2-40B4-BE49-F238E27FC236}">
                  <a16:creationId xmlns:a16="http://schemas.microsoft.com/office/drawing/2014/main" id="{D89C3734-3998-7621-5362-A2A4AF2318B3}"/>
                </a:ext>
              </a:extLst>
            </p:cNvPr>
            <p:cNvSpPr>
              <a:spLocks noChangeArrowheads="1"/>
            </p:cNvSpPr>
            <p:nvPr/>
          </p:nvSpPr>
          <p:spPr bwMode="auto">
            <a:xfrm>
              <a:off x="7485" y="2604"/>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0" name="Line 126">
              <a:extLst>
                <a:ext uri="{FF2B5EF4-FFF2-40B4-BE49-F238E27FC236}">
                  <a16:creationId xmlns:a16="http://schemas.microsoft.com/office/drawing/2014/main" id="{EAFA5E90-6042-8EA4-1E18-32EADE9F17C7}"/>
                </a:ext>
              </a:extLst>
            </p:cNvPr>
            <p:cNvSpPr>
              <a:spLocks noChangeShapeType="1"/>
            </p:cNvSpPr>
            <p:nvPr/>
          </p:nvSpPr>
          <p:spPr bwMode="auto">
            <a:xfrm>
              <a:off x="7485" y="2857"/>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1" name="Rectangle 127">
              <a:extLst>
                <a:ext uri="{FF2B5EF4-FFF2-40B4-BE49-F238E27FC236}">
                  <a16:creationId xmlns:a16="http://schemas.microsoft.com/office/drawing/2014/main" id="{5BFAF0B8-72B8-5860-FE95-A13BF273A476}"/>
                </a:ext>
              </a:extLst>
            </p:cNvPr>
            <p:cNvSpPr>
              <a:spLocks noChangeArrowheads="1"/>
            </p:cNvSpPr>
            <p:nvPr/>
          </p:nvSpPr>
          <p:spPr bwMode="auto">
            <a:xfrm>
              <a:off x="7485" y="2857"/>
              <a:ext cx="8" cy="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2" name="Line 128">
              <a:extLst>
                <a:ext uri="{FF2B5EF4-FFF2-40B4-BE49-F238E27FC236}">
                  <a16:creationId xmlns:a16="http://schemas.microsoft.com/office/drawing/2014/main" id="{7EB7E46C-3FF1-D0A0-7491-894A94E232B8}"/>
                </a:ext>
              </a:extLst>
            </p:cNvPr>
            <p:cNvSpPr>
              <a:spLocks noChangeShapeType="1"/>
            </p:cNvSpPr>
            <p:nvPr/>
          </p:nvSpPr>
          <p:spPr bwMode="auto">
            <a:xfrm>
              <a:off x="7485" y="310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3" name="Rectangle 129">
              <a:extLst>
                <a:ext uri="{FF2B5EF4-FFF2-40B4-BE49-F238E27FC236}">
                  <a16:creationId xmlns:a16="http://schemas.microsoft.com/office/drawing/2014/main" id="{70EAFE34-4456-D745-BB6D-689FFE605A5C}"/>
                </a:ext>
              </a:extLst>
            </p:cNvPr>
            <p:cNvSpPr>
              <a:spLocks noChangeArrowheads="1"/>
            </p:cNvSpPr>
            <p:nvPr/>
          </p:nvSpPr>
          <p:spPr bwMode="auto">
            <a:xfrm>
              <a:off x="7485" y="3109"/>
              <a:ext cx="8" cy="9"/>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4" name="Rectangle 130">
              <a:extLst>
                <a:ext uri="{FF2B5EF4-FFF2-40B4-BE49-F238E27FC236}">
                  <a16:creationId xmlns:a16="http://schemas.microsoft.com/office/drawing/2014/main" id="{81A3D960-9FF1-07B5-C77A-2FB3A772C711}"/>
                </a:ext>
              </a:extLst>
            </p:cNvPr>
            <p:cNvSpPr>
              <a:spLocks noChangeArrowheads="1"/>
            </p:cNvSpPr>
            <p:nvPr/>
          </p:nvSpPr>
          <p:spPr bwMode="auto">
            <a:xfrm>
              <a:off x="7453" y="3083"/>
              <a:ext cx="24" cy="26"/>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5" name="Rectangle 131">
              <a:extLst>
                <a:ext uri="{FF2B5EF4-FFF2-40B4-BE49-F238E27FC236}">
                  <a16:creationId xmlns:a16="http://schemas.microsoft.com/office/drawing/2014/main" id="{345ED0E7-92F4-B783-C1DF-998D5F90463E}"/>
                </a:ext>
              </a:extLst>
            </p:cNvPr>
            <p:cNvSpPr>
              <a:spLocks noChangeArrowheads="1"/>
            </p:cNvSpPr>
            <p:nvPr/>
          </p:nvSpPr>
          <p:spPr bwMode="auto">
            <a:xfrm>
              <a:off x="7461" y="3092"/>
              <a:ext cx="16"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6" name="Rectangle 132">
              <a:extLst>
                <a:ext uri="{FF2B5EF4-FFF2-40B4-BE49-F238E27FC236}">
                  <a16:creationId xmlns:a16="http://schemas.microsoft.com/office/drawing/2014/main" id="{50469AF9-2F37-4675-04D4-CBBE4E3D1A99}"/>
                </a:ext>
              </a:extLst>
            </p:cNvPr>
            <p:cNvSpPr>
              <a:spLocks noChangeArrowheads="1"/>
            </p:cNvSpPr>
            <p:nvPr/>
          </p:nvSpPr>
          <p:spPr bwMode="auto">
            <a:xfrm>
              <a:off x="7461" y="3092"/>
              <a:ext cx="16"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7" name="Rectangle 133">
              <a:extLst>
                <a:ext uri="{FF2B5EF4-FFF2-40B4-BE49-F238E27FC236}">
                  <a16:creationId xmlns:a16="http://schemas.microsoft.com/office/drawing/2014/main" id="{DA3CDC45-6C29-3AD3-2EAB-59F938C59B9A}"/>
                </a:ext>
              </a:extLst>
            </p:cNvPr>
            <p:cNvSpPr>
              <a:spLocks noChangeArrowheads="1"/>
            </p:cNvSpPr>
            <p:nvPr/>
          </p:nvSpPr>
          <p:spPr bwMode="auto">
            <a:xfrm>
              <a:off x="7428" y="3083"/>
              <a:ext cx="25" cy="26"/>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8" name="Rectangle 134">
              <a:extLst>
                <a:ext uri="{FF2B5EF4-FFF2-40B4-BE49-F238E27FC236}">
                  <a16:creationId xmlns:a16="http://schemas.microsoft.com/office/drawing/2014/main" id="{FD59B023-3B90-D5E3-971F-9D48424EBC95}"/>
                </a:ext>
              </a:extLst>
            </p:cNvPr>
            <p:cNvSpPr>
              <a:spLocks noChangeArrowheads="1"/>
            </p:cNvSpPr>
            <p:nvPr/>
          </p:nvSpPr>
          <p:spPr bwMode="auto">
            <a:xfrm>
              <a:off x="7436" y="3092"/>
              <a:ext cx="17"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9" name="Rectangle 135">
              <a:extLst>
                <a:ext uri="{FF2B5EF4-FFF2-40B4-BE49-F238E27FC236}">
                  <a16:creationId xmlns:a16="http://schemas.microsoft.com/office/drawing/2014/main" id="{C9CCD54D-D688-223D-58DC-8BDACBE6723E}"/>
                </a:ext>
              </a:extLst>
            </p:cNvPr>
            <p:cNvSpPr>
              <a:spLocks noChangeArrowheads="1"/>
            </p:cNvSpPr>
            <p:nvPr/>
          </p:nvSpPr>
          <p:spPr bwMode="auto">
            <a:xfrm>
              <a:off x="7436" y="3092"/>
              <a:ext cx="17"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0" name="Rectangle 136">
              <a:extLst>
                <a:ext uri="{FF2B5EF4-FFF2-40B4-BE49-F238E27FC236}">
                  <a16:creationId xmlns:a16="http://schemas.microsoft.com/office/drawing/2014/main" id="{6097DA9E-4BC1-C2FE-A2EE-59D4EF686EA1}"/>
                </a:ext>
              </a:extLst>
            </p:cNvPr>
            <p:cNvSpPr>
              <a:spLocks noChangeArrowheads="1"/>
            </p:cNvSpPr>
            <p:nvPr/>
          </p:nvSpPr>
          <p:spPr bwMode="auto">
            <a:xfrm>
              <a:off x="7453" y="3057"/>
              <a:ext cx="24" cy="26"/>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1" name="Rectangle 137">
              <a:extLst>
                <a:ext uri="{FF2B5EF4-FFF2-40B4-BE49-F238E27FC236}">
                  <a16:creationId xmlns:a16="http://schemas.microsoft.com/office/drawing/2014/main" id="{32921B20-7054-ABFC-4754-8CC910F4559B}"/>
                </a:ext>
              </a:extLst>
            </p:cNvPr>
            <p:cNvSpPr>
              <a:spLocks noChangeArrowheads="1"/>
            </p:cNvSpPr>
            <p:nvPr/>
          </p:nvSpPr>
          <p:spPr bwMode="auto">
            <a:xfrm>
              <a:off x="7461" y="3066"/>
              <a:ext cx="16"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2" name="Rectangle 138">
              <a:extLst>
                <a:ext uri="{FF2B5EF4-FFF2-40B4-BE49-F238E27FC236}">
                  <a16:creationId xmlns:a16="http://schemas.microsoft.com/office/drawing/2014/main" id="{604E5535-2341-8EFF-C052-022F539F07D7}"/>
                </a:ext>
              </a:extLst>
            </p:cNvPr>
            <p:cNvSpPr>
              <a:spLocks noChangeArrowheads="1"/>
            </p:cNvSpPr>
            <p:nvPr/>
          </p:nvSpPr>
          <p:spPr bwMode="auto">
            <a:xfrm>
              <a:off x="7461" y="3066"/>
              <a:ext cx="16"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6688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9CE967-337B-5D79-57E5-CEA0D0B2114D}"/>
              </a:ext>
            </a:extLst>
          </p:cNvPr>
          <p:cNvSpPr txBox="1"/>
          <p:nvPr/>
        </p:nvSpPr>
        <p:spPr>
          <a:xfrm>
            <a:off x="3007007" y="6580622"/>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E5510286-D710-4CDA-0419-FA855A66DAF5}"/>
              </a:ext>
            </a:extLst>
          </p:cNvPr>
          <p:cNvPicPr>
            <a:picLocks noChangeAspect="1"/>
          </p:cNvPicPr>
          <p:nvPr/>
        </p:nvPicPr>
        <p:blipFill>
          <a:blip r:embed="rId4"/>
          <a:stretch>
            <a:fillRect/>
          </a:stretch>
        </p:blipFill>
        <p:spPr>
          <a:xfrm>
            <a:off x="1570318" y="412474"/>
            <a:ext cx="9892493" cy="6033052"/>
          </a:xfrm>
          <a:prstGeom prst="rect">
            <a:avLst/>
          </a:prstGeom>
        </p:spPr>
      </p:pic>
      <p:sp>
        <p:nvSpPr>
          <p:cNvPr id="2" name="Rectangle 1">
            <a:extLst>
              <a:ext uri="{FF2B5EF4-FFF2-40B4-BE49-F238E27FC236}">
                <a16:creationId xmlns:a16="http://schemas.microsoft.com/office/drawing/2014/main" id="{F9495E31-774B-F7D1-915F-40B55DD1C587}"/>
              </a:ext>
            </a:extLst>
          </p:cNvPr>
          <p:cNvSpPr/>
          <p:nvPr/>
        </p:nvSpPr>
        <p:spPr>
          <a:xfrm>
            <a:off x="4671576" y="4973188"/>
            <a:ext cx="3689975" cy="46808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85FC754-D22F-862A-10C8-0AA384424D1E}"/>
              </a:ext>
            </a:extLst>
          </p:cNvPr>
          <p:cNvSpPr txBox="1"/>
          <p:nvPr/>
        </p:nvSpPr>
        <p:spPr>
          <a:xfrm>
            <a:off x="8543202" y="4473596"/>
            <a:ext cx="2340429" cy="1200329"/>
          </a:xfrm>
          <a:prstGeom prst="rect">
            <a:avLst/>
          </a:prstGeom>
          <a:noFill/>
        </p:spPr>
        <p:txBody>
          <a:bodyPr wrap="square" rtlCol="0">
            <a:spAutoFit/>
          </a:bodyPr>
          <a:lstStyle/>
          <a:p>
            <a:r>
              <a:rPr lang="en-US" dirty="0">
                <a:solidFill>
                  <a:srgbClr val="FF0000"/>
                </a:solidFill>
              </a:rPr>
              <a:t>Could be family member, caregiver, CNA or other staff members </a:t>
            </a:r>
          </a:p>
        </p:txBody>
      </p:sp>
    </p:spTree>
    <p:custDataLst>
      <p:tags r:id="rId1"/>
    </p:custDataLst>
    <p:extLst>
      <p:ext uri="{BB962C8B-B14F-4D97-AF65-F5344CB8AC3E}">
        <p14:creationId xmlns:p14="http://schemas.microsoft.com/office/powerpoint/2010/main" val="191004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9F8459-4DDC-8182-FD09-394B75267F04}"/>
              </a:ext>
            </a:extLst>
          </p:cNvPr>
          <p:cNvPicPr>
            <a:picLocks noChangeAspect="1"/>
          </p:cNvPicPr>
          <p:nvPr/>
        </p:nvPicPr>
        <p:blipFill rotWithShape="1">
          <a:blip r:embed="rId3"/>
          <a:srcRect b="71661"/>
          <a:stretch/>
        </p:blipFill>
        <p:spPr>
          <a:xfrm>
            <a:off x="1218500" y="233679"/>
            <a:ext cx="9014082" cy="1557881"/>
          </a:xfrm>
          <a:prstGeom prst="rect">
            <a:avLst/>
          </a:prstGeom>
        </p:spPr>
      </p:pic>
      <p:sp>
        <p:nvSpPr>
          <p:cNvPr id="6" name="TextBox 5">
            <a:extLst>
              <a:ext uri="{FF2B5EF4-FFF2-40B4-BE49-F238E27FC236}">
                <a16:creationId xmlns:a16="http://schemas.microsoft.com/office/drawing/2014/main" id="{AE0504EB-D291-7E5D-B9C2-FA3357EBE82D}"/>
              </a:ext>
            </a:extLst>
          </p:cNvPr>
          <p:cNvSpPr txBox="1"/>
          <p:nvPr/>
        </p:nvSpPr>
        <p:spPr>
          <a:xfrm>
            <a:off x="1973966" y="6487064"/>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2022 AMA. All rights reserved.</a:t>
            </a:r>
            <a:endParaRPr lang="en-US" sz="1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B92DB33-52B0-D203-D31A-4CBE74556924}"/>
              </a:ext>
            </a:extLst>
          </p:cNvPr>
          <p:cNvPicPr>
            <a:picLocks noChangeAspect="1"/>
          </p:cNvPicPr>
          <p:nvPr/>
        </p:nvPicPr>
        <p:blipFill>
          <a:blip r:embed="rId4"/>
          <a:stretch>
            <a:fillRect/>
          </a:stretch>
        </p:blipFill>
        <p:spPr>
          <a:xfrm>
            <a:off x="1218500" y="1830109"/>
            <a:ext cx="8768781" cy="4656955"/>
          </a:xfrm>
          <a:prstGeom prst="rect">
            <a:avLst/>
          </a:prstGeom>
        </p:spPr>
      </p:pic>
      <p:sp>
        <p:nvSpPr>
          <p:cNvPr id="2" name="Rectangle: Rounded Corners 1">
            <a:extLst>
              <a:ext uri="{FF2B5EF4-FFF2-40B4-BE49-F238E27FC236}">
                <a16:creationId xmlns:a16="http://schemas.microsoft.com/office/drawing/2014/main" id="{E5C12ECE-7187-6FBA-5A8D-501648934F96}"/>
              </a:ext>
            </a:extLst>
          </p:cNvPr>
          <p:cNvSpPr/>
          <p:nvPr/>
        </p:nvSpPr>
        <p:spPr>
          <a:xfrm>
            <a:off x="7284720" y="2428240"/>
            <a:ext cx="2245360" cy="4165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4FE3E7D-F9CC-1262-4F1D-8C5EB24B0BD2}"/>
              </a:ext>
            </a:extLst>
          </p:cNvPr>
          <p:cNvSpPr/>
          <p:nvPr/>
        </p:nvSpPr>
        <p:spPr>
          <a:xfrm>
            <a:off x="8924960" y="2636520"/>
            <a:ext cx="3394641" cy="2308324"/>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What is Prescription Drug Management? </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498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B0D0-CD0F-1ED1-BFCB-3ED2DA45F6BD}"/>
              </a:ext>
            </a:extLst>
          </p:cNvPr>
          <p:cNvSpPr>
            <a:spLocks noGrp="1"/>
          </p:cNvSpPr>
          <p:nvPr>
            <p:ph type="title"/>
          </p:nvPr>
        </p:nvSpPr>
        <p:spPr>
          <a:xfrm>
            <a:off x="1975105" y="624110"/>
            <a:ext cx="9529508" cy="1280890"/>
          </a:xfrm>
        </p:spPr>
        <p:txBody>
          <a:bodyPr/>
          <a:lstStyle/>
          <a:p>
            <a:r>
              <a:rPr lang="en-US" dirty="0"/>
              <a:t>What is Prescription Drug Management?</a:t>
            </a:r>
          </a:p>
        </p:txBody>
      </p:sp>
      <p:sp>
        <p:nvSpPr>
          <p:cNvPr id="3" name="Content Placeholder 2">
            <a:extLst>
              <a:ext uri="{FF2B5EF4-FFF2-40B4-BE49-F238E27FC236}">
                <a16:creationId xmlns:a16="http://schemas.microsoft.com/office/drawing/2014/main" id="{38EF0FBF-02E1-C111-7A69-10F8F111D335}"/>
              </a:ext>
            </a:extLst>
          </p:cNvPr>
          <p:cNvSpPr>
            <a:spLocks noGrp="1"/>
          </p:cNvSpPr>
          <p:nvPr>
            <p:ph idx="1"/>
          </p:nvPr>
        </p:nvSpPr>
        <p:spPr/>
        <p:txBody>
          <a:bodyPr/>
          <a:lstStyle/>
          <a:p>
            <a:pPr marL="0" indent="0">
              <a:buNone/>
            </a:pPr>
            <a:r>
              <a:rPr lang="en-US" sz="2400" dirty="0"/>
              <a:t>A)  Initiating or increasing a prescription drug that may have significant adverse effects</a:t>
            </a:r>
          </a:p>
          <a:p>
            <a:pPr marL="0" indent="0">
              <a:buNone/>
            </a:pPr>
            <a:r>
              <a:rPr lang="en-US" sz="2400" dirty="0"/>
              <a:t>B)  Continuing a prescription medication; documenting the decision-making involved &amp; </a:t>
            </a:r>
            <a:r>
              <a:rPr lang="en-US" sz="2400"/>
              <a:t>risk if any</a:t>
            </a:r>
            <a:endParaRPr lang="en-US" sz="2400" dirty="0"/>
          </a:p>
          <a:p>
            <a:pPr marL="0" indent="0">
              <a:buNone/>
            </a:pPr>
            <a:r>
              <a:rPr lang="en-US" sz="2400" dirty="0"/>
              <a:t>C) Listing medications and writing to be continued</a:t>
            </a:r>
          </a:p>
          <a:p>
            <a:pPr marL="0" indent="0">
              <a:buNone/>
            </a:pPr>
            <a:r>
              <a:rPr lang="en-US" sz="2400" dirty="0"/>
              <a:t>D) A &amp; B</a:t>
            </a:r>
          </a:p>
          <a:p>
            <a:pPr marL="0" indent="0">
              <a:buNone/>
            </a:pPr>
            <a:r>
              <a:rPr lang="en-US" sz="2400" dirty="0"/>
              <a:t>E) A,B &amp; C</a:t>
            </a:r>
          </a:p>
          <a:p>
            <a:endParaRPr lang="en-US" dirty="0"/>
          </a:p>
        </p:txBody>
      </p:sp>
    </p:spTree>
    <p:extLst>
      <p:ext uri="{BB962C8B-B14F-4D97-AF65-F5344CB8AC3E}">
        <p14:creationId xmlns:p14="http://schemas.microsoft.com/office/powerpoint/2010/main" val="2623409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5BBAD0-3E8E-128D-5E80-C23A1E12C715}"/>
              </a:ext>
            </a:extLst>
          </p:cNvPr>
          <p:cNvPicPr>
            <a:picLocks noChangeAspect="1"/>
          </p:cNvPicPr>
          <p:nvPr/>
        </p:nvPicPr>
        <p:blipFill rotWithShape="1">
          <a:blip r:embed="rId4"/>
          <a:srcRect b="71661"/>
          <a:stretch/>
        </p:blipFill>
        <p:spPr>
          <a:xfrm>
            <a:off x="1802677" y="79549"/>
            <a:ext cx="8973489" cy="1454405"/>
          </a:xfrm>
          <a:prstGeom prst="rect">
            <a:avLst/>
          </a:prstGeom>
        </p:spPr>
      </p:pic>
      <p:pic>
        <p:nvPicPr>
          <p:cNvPr id="10" name="Picture 9">
            <a:extLst>
              <a:ext uri="{FF2B5EF4-FFF2-40B4-BE49-F238E27FC236}">
                <a16:creationId xmlns:a16="http://schemas.microsoft.com/office/drawing/2014/main" id="{C63165D2-E32D-0DC8-E62F-50F9C519C327}"/>
              </a:ext>
            </a:extLst>
          </p:cNvPr>
          <p:cNvPicPr>
            <a:picLocks noChangeAspect="1"/>
          </p:cNvPicPr>
          <p:nvPr/>
        </p:nvPicPr>
        <p:blipFill>
          <a:blip r:embed="rId5"/>
          <a:stretch>
            <a:fillRect/>
          </a:stretch>
        </p:blipFill>
        <p:spPr>
          <a:xfrm>
            <a:off x="1802676" y="1548331"/>
            <a:ext cx="8973490" cy="4822651"/>
          </a:xfrm>
          <a:prstGeom prst="rect">
            <a:avLst/>
          </a:prstGeom>
        </p:spPr>
      </p:pic>
      <p:sp>
        <p:nvSpPr>
          <p:cNvPr id="11" name="TextBox 10">
            <a:extLst>
              <a:ext uri="{FF2B5EF4-FFF2-40B4-BE49-F238E27FC236}">
                <a16:creationId xmlns:a16="http://schemas.microsoft.com/office/drawing/2014/main" id="{D7EC902E-507A-F587-BB3E-8D5B725846E9}"/>
              </a:ext>
            </a:extLst>
          </p:cNvPr>
          <p:cNvSpPr txBox="1"/>
          <p:nvPr/>
        </p:nvSpPr>
        <p:spPr>
          <a:xfrm>
            <a:off x="3007007" y="6580622"/>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5087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10747" y="378264"/>
            <a:ext cx="10515600" cy="745724"/>
          </a:xfrm>
        </p:spPr>
        <p:txBody>
          <a:bodyPr>
            <a:normAutofit/>
          </a:bodyPr>
          <a:lstStyle/>
          <a:p>
            <a:r>
              <a:rPr lang="en-US" altLang="en-US" sz="3200" dirty="0">
                <a:solidFill>
                  <a:schemeClr val="accent2"/>
                </a:solidFill>
                <a:latin typeface="Helvetica"/>
                <a:cs typeface="Helvetica"/>
              </a:rPr>
              <a:t>Additional HIGH MDM for Nursing Facility 2023 </a:t>
            </a:r>
          </a:p>
        </p:txBody>
      </p:sp>
      <p:sp>
        <p:nvSpPr>
          <p:cNvPr id="2" name="TextBox 1">
            <a:extLst>
              <a:ext uri="{FF2B5EF4-FFF2-40B4-BE49-F238E27FC236}">
                <a16:creationId xmlns:a16="http://schemas.microsoft.com/office/drawing/2014/main" id="{9461DB76-AA5C-31CA-068B-7DAA08D34698}"/>
              </a:ext>
            </a:extLst>
          </p:cNvPr>
          <p:cNvSpPr txBox="1"/>
          <p:nvPr/>
        </p:nvSpPr>
        <p:spPr>
          <a:xfrm>
            <a:off x="1669774" y="1610139"/>
            <a:ext cx="10097452" cy="4611670"/>
          </a:xfrm>
          <a:prstGeom prst="rect">
            <a:avLst/>
          </a:prstGeom>
        </p:spPr>
        <p:txBody>
          <a:bodyPr vert="horz" lIns="91440" tIns="45720" rIns="91440" bIns="45720" rtlCol="0" anchor="ctr">
            <a:noAutofit/>
          </a:bodyPr>
          <a:lstStyle/>
          <a:p>
            <a:pPr>
              <a:lnSpc>
                <a:spcPct val="90000"/>
              </a:lnSpc>
              <a:spcAft>
                <a:spcPts val="600"/>
              </a:spcAft>
            </a:pPr>
            <a:r>
              <a:rPr lang="en-US" sz="2200" dirty="0"/>
              <a:t>“When selecting a level of medical decision making (MDM) for nursing facility services, the number and complexity of problems addressed at the encounter is considered. For this determination, a </a:t>
            </a:r>
            <a:r>
              <a:rPr lang="en-US" sz="2200" b="1" dirty="0"/>
              <a:t>high-level MDM type specific to </a:t>
            </a:r>
            <a:r>
              <a:rPr lang="en-US" sz="2200" b="1" u="sng" dirty="0">
                <a:solidFill>
                  <a:srgbClr val="FF0000"/>
                </a:solidFill>
              </a:rPr>
              <a:t>initial nursing facility care</a:t>
            </a:r>
            <a:r>
              <a:rPr lang="en-US" sz="2200" u="sng" dirty="0">
                <a:solidFill>
                  <a:srgbClr val="FF0000"/>
                </a:solidFill>
              </a:rPr>
              <a:t> </a:t>
            </a:r>
            <a:r>
              <a:rPr lang="en-US" sz="2200" dirty="0"/>
              <a:t>by the </a:t>
            </a:r>
            <a:r>
              <a:rPr lang="en-US" sz="2200" b="1" i="1" dirty="0"/>
              <a:t>principal* </a:t>
            </a:r>
            <a:r>
              <a:rPr lang="en-US" sz="2200" dirty="0"/>
              <a:t>physician or other qualified health care professional is recognized. This type is:</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a:t>
            </a:r>
            <a:r>
              <a:rPr lang="en-US" sz="2200" b="1" dirty="0"/>
              <a:t>Multiple morbidities requiring intensive management</a:t>
            </a:r>
            <a:r>
              <a:rPr lang="en-US" sz="2200" dirty="0"/>
              <a:t>: A set of conditions, syndromes, or functional impairments that are likely to require frequent medication changes or other treatment changes and/or re-evaluations. The patient is at significant risk of worsening medical (including behavioral) status and risk for (re)admission to a hospital.</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“The definitions and requirements related to the amount and/or complexity of data to be reviewed and analyzed and the risk of complications and/or morbidity or mortality of patient management are unchanged.”</a:t>
            </a:r>
          </a:p>
          <a:p>
            <a:pPr>
              <a:lnSpc>
                <a:spcPct val="90000"/>
              </a:lnSpc>
              <a:spcAft>
                <a:spcPts val="600"/>
              </a:spcAft>
            </a:pPr>
            <a:endParaRPr lang="en-US" dirty="0">
              <a:solidFill>
                <a:srgbClr val="FF0000"/>
              </a:solidFill>
            </a:endParaRPr>
          </a:p>
        </p:txBody>
      </p:sp>
      <p:sp>
        <p:nvSpPr>
          <p:cNvPr id="7" name="TextBox 6">
            <a:extLst>
              <a:ext uri="{FF2B5EF4-FFF2-40B4-BE49-F238E27FC236}">
                <a16:creationId xmlns:a16="http://schemas.microsoft.com/office/drawing/2014/main" id="{C36A66E1-A9FF-17E7-1AE1-C779D33BB4B4}"/>
              </a:ext>
            </a:extLst>
          </p:cNvPr>
          <p:cNvSpPr txBox="1"/>
          <p:nvPr/>
        </p:nvSpPr>
        <p:spPr>
          <a:xfrm>
            <a:off x="2998445" y="6550223"/>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5829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9054-1E38-1996-6691-11973D5976E1}"/>
              </a:ext>
            </a:extLst>
          </p:cNvPr>
          <p:cNvSpPr>
            <a:spLocks noGrp="1"/>
          </p:cNvSpPr>
          <p:nvPr>
            <p:ph type="title"/>
          </p:nvPr>
        </p:nvSpPr>
        <p:spPr>
          <a:xfrm>
            <a:off x="2265737" y="531345"/>
            <a:ext cx="8911687" cy="800614"/>
          </a:xfrm>
        </p:spPr>
        <p:txBody>
          <a:bodyPr/>
          <a:lstStyle/>
          <a:p>
            <a:r>
              <a:rPr lang="en-US" dirty="0"/>
              <a:t>Learning Objectives</a:t>
            </a:r>
          </a:p>
        </p:txBody>
      </p:sp>
      <p:sp>
        <p:nvSpPr>
          <p:cNvPr id="3" name="Content Placeholder 2">
            <a:extLst>
              <a:ext uri="{FF2B5EF4-FFF2-40B4-BE49-F238E27FC236}">
                <a16:creationId xmlns:a16="http://schemas.microsoft.com/office/drawing/2014/main" id="{9C804194-F080-2DE1-3DAF-96F327B82C23}"/>
              </a:ext>
            </a:extLst>
          </p:cNvPr>
          <p:cNvSpPr>
            <a:spLocks noGrp="1"/>
          </p:cNvSpPr>
          <p:nvPr>
            <p:ph idx="1"/>
          </p:nvPr>
        </p:nvSpPr>
        <p:spPr>
          <a:xfrm>
            <a:off x="2265737" y="1765291"/>
            <a:ext cx="8915400" cy="3124200"/>
          </a:xfrm>
        </p:spPr>
        <p:txBody>
          <a:bodyPr>
            <a:noAutofit/>
          </a:bodyPr>
          <a:lstStyle/>
          <a:p>
            <a:r>
              <a:rPr lang="en-US" sz="2800" dirty="0"/>
              <a:t>Identify the best code for individual patients and circumstances using the new guidelines</a:t>
            </a:r>
          </a:p>
          <a:p>
            <a:r>
              <a:rPr lang="en-US" sz="2800" dirty="0"/>
              <a:t>Understand medical necessity </a:t>
            </a:r>
          </a:p>
          <a:p>
            <a:r>
              <a:rPr lang="en-US" sz="2800" dirty="0"/>
              <a:t>Compare advantages and disadvantages of medical decision making versus time-based billing</a:t>
            </a:r>
          </a:p>
        </p:txBody>
      </p:sp>
      <p:sp>
        <p:nvSpPr>
          <p:cNvPr id="4" name="TextBox 3">
            <a:extLst>
              <a:ext uri="{FF2B5EF4-FFF2-40B4-BE49-F238E27FC236}">
                <a16:creationId xmlns:a16="http://schemas.microsoft.com/office/drawing/2014/main" id="{009946F0-A174-B321-2DBE-1EA0AF4AB6DC}"/>
              </a:ext>
            </a:extLst>
          </p:cNvPr>
          <p:cNvSpPr txBox="1"/>
          <p:nvPr/>
        </p:nvSpPr>
        <p:spPr>
          <a:xfrm>
            <a:off x="2265737" y="5126326"/>
            <a:ext cx="9238870" cy="1200329"/>
          </a:xfrm>
          <a:prstGeom prst="rect">
            <a:avLst/>
          </a:prstGeom>
          <a:noFill/>
        </p:spPr>
        <p:txBody>
          <a:bodyPr wrap="square" rtlCol="0">
            <a:spAutoFit/>
          </a:bodyPr>
          <a:lstStyle/>
          <a:p>
            <a:r>
              <a:rPr lang="en-US" sz="3600" dirty="0"/>
              <a:t>Dr Crecelius has no conflicts of interest or disclosures </a:t>
            </a:r>
          </a:p>
        </p:txBody>
      </p:sp>
    </p:spTree>
    <p:extLst>
      <p:ext uri="{BB962C8B-B14F-4D97-AF65-F5344CB8AC3E}">
        <p14:creationId xmlns:p14="http://schemas.microsoft.com/office/powerpoint/2010/main" val="1288078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08842" y="338740"/>
            <a:ext cx="10515600" cy="745724"/>
          </a:xfrm>
        </p:spPr>
        <p:txBody>
          <a:bodyPr>
            <a:normAutofit/>
          </a:bodyPr>
          <a:lstStyle/>
          <a:p>
            <a:r>
              <a:rPr lang="en-US" altLang="en-US" sz="3200" dirty="0">
                <a:solidFill>
                  <a:schemeClr val="accent2"/>
                </a:solidFill>
                <a:latin typeface="Helvetica"/>
                <a:cs typeface="Helvetica"/>
              </a:rPr>
              <a:t>Example of New MDM and a NH Subsequent Visit #1 </a:t>
            </a:r>
          </a:p>
        </p:txBody>
      </p:sp>
      <p:sp>
        <p:nvSpPr>
          <p:cNvPr id="2" name="TextBox 1">
            <a:extLst>
              <a:ext uri="{FF2B5EF4-FFF2-40B4-BE49-F238E27FC236}">
                <a16:creationId xmlns:a16="http://schemas.microsoft.com/office/drawing/2014/main" id="{49529A74-6C11-4307-EBC3-C13AE73EE81F}"/>
              </a:ext>
            </a:extLst>
          </p:cNvPr>
          <p:cNvSpPr txBox="1"/>
          <p:nvPr/>
        </p:nvSpPr>
        <p:spPr>
          <a:xfrm>
            <a:off x="4287201" y="6077619"/>
            <a:ext cx="4493124" cy="523220"/>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6CB90321-B408-1923-03A6-2AF29713F39A}"/>
              </a:ext>
            </a:extLst>
          </p:cNvPr>
          <p:cNvSpPr>
            <a:spLocks noGrp="1"/>
          </p:cNvSpPr>
          <p:nvPr>
            <p:ph idx="1"/>
          </p:nvPr>
        </p:nvSpPr>
        <p:spPr>
          <a:xfrm>
            <a:off x="1431985" y="1299727"/>
            <a:ext cx="10203556" cy="4562628"/>
          </a:xfrm>
        </p:spPr>
        <p:txBody>
          <a:bodyPr>
            <a:normAutofit/>
          </a:bodyPr>
          <a:lstStyle/>
          <a:p>
            <a:r>
              <a:rPr lang="en-US" sz="2800" dirty="0"/>
              <a:t>CC:  CHF Exacerbation</a:t>
            </a:r>
          </a:p>
          <a:p>
            <a:r>
              <a:rPr lang="en-US" sz="2800" dirty="0"/>
              <a:t>HPI:  3 days worsening SOB, orthopnea, edema, sats low 90’s w/ O2@ 3liter  -f/s/c, productive cough, wheeze.</a:t>
            </a:r>
          </a:p>
          <a:p>
            <a:r>
              <a:rPr lang="en-US" sz="2800" dirty="0"/>
              <a:t>PE:  T98, BP 105/60, P 102, RR20. Bilateral bibasilar crackles,  6 cm JVD.  RRR S1S2+S3 no murmur; </a:t>
            </a:r>
            <a:r>
              <a:rPr lang="en-US" sz="2800" dirty="0" err="1"/>
              <a:t>abd</a:t>
            </a:r>
            <a:r>
              <a:rPr lang="en-US" sz="2800" dirty="0"/>
              <a:t>: benign  2+ edema to knees</a:t>
            </a:r>
          </a:p>
          <a:p>
            <a:r>
              <a:rPr lang="en-US" sz="2800" dirty="0"/>
              <a:t>AP:  CHF acute on chronic systolic  - ECHO, BMP.  Daily weights, VS </a:t>
            </a:r>
            <a:r>
              <a:rPr lang="en-US" sz="2800" dirty="0" err="1"/>
              <a:t>tid</a:t>
            </a:r>
            <a:r>
              <a:rPr lang="en-US" sz="2800" dirty="0"/>
              <a:t>.  Lasix 40.  02.  </a:t>
            </a:r>
          </a:p>
          <a:p>
            <a:pPr marL="0" indent="0">
              <a:buNone/>
            </a:pPr>
            <a:r>
              <a:rPr lang="en-US" sz="3200" i="1" dirty="0"/>
              <a:t>    </a:t>
            </a:r>
            <a:endParaRPr lang="en-US" i="1" dirty="0"/>
          </a:p>
        </p:txBody>
      </p:sp>
    </p:spTree>
    <p:custDataLst>
      <p:tags r:id="rId1"/>
    </p:custDataLst>
    <p:extLst>
      <p:ext uri="{BB962C8B-B14F-4D97-AF65-F5344CB8AC3E}">
        <p14:creationId xmlns:p14="http://schemas.microsoft.com/office/powerpoint/2010/main" val="162998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D318-918D-4A0D-BA7A-B853340171F2}"/>
              </a:ext>
            </a:extLst>
          </p:cNvPr>
          <p:cNvSpPr>
            <a:spLocks noGrp="1"/>
          </p:cNvSpPr>
          <p:nvPr>
            <p:ph type="title"/>
          </p:nvPr>
        </p:nvSpPr>
        <p:spPr/>
        <p:txBody>
          <a:bodyPr/>
          <a:lstStyle/>
          <a:p>
            <a:r>
              <a:rPr lang="en-US" dirty="0"/>
              <a:t>So what do you bill via MDM?</a:t>
            </a:r>
          </a:p>
        </p:txBody>
      </p:sp>
      <p:sp>
        <p:nvSpPr>
          <p:cNvPr id="3" name="Content Placeholder 2">
            <a:extLst>
              <a:ext uri="{FF2B5EF4-FFF2-40B4-BE49-F238E27FC236}">
                <a16:creationId xmlns:a16="http://schemas.microsoft.com/office/drawing/2014/main" id="{79394BB5-BE6A-3B11-C3B8-191317DB611E}"/>
              </a:ext>
            </a:extLst>
          </p:cNvPr>
          <p:cNvSpPr>
            <a:spLocks noGrp="1"/>
          </p:cNvSpPr>
          <p:nvPr>
            <p:ph idx="1"/>
          </p:nvPr>
        </p:nvSpPr>
        <p:spPr/>
        <p:txBody>
          <a:bodyPr>
            <a:normAutofit/>
          </a:bodyPr>
          <a:lstStyle/>
          <a:p>
            <a:pPr marL="0" indent="0">
              <a:buNone/>
            </a:pPr>
            <a:r>
              <a:rPr lang="en-US" sz="2400" dirty="0"/>
              <a:t>A)  99307</a:t>
            </a:r>
          </a:p>
          <a:p>
            <a:pPr marL="0" indent="0">
              <a:buNone/>
            </a:pPr>
            <a:r>
              <a:rPr lang="en-US" sz="2400" dirty="0"/>
              <a:t>B)  99308</a:t>
            </a:r>
          </a:p>
          <a:p>
            <a:pPr marL="0" indent="0">
              <a:buNone/>
            </a:pPr>
            <a:r>
              <a:rPr lang="en-US" sz="2400" dirty="0"/>
              <a:t>C)  99309</a:t>
            </a:r>
          </a:p>
          <a:p>
            <a:pPr marL="0" indent="0">
              <a:buNone/>
            </a:pPr>
            <a:r>
              <a:rPr lang="en-US" sz="2400" dirty="0"/>
              <a:t>D)  99310</a:t>
            </a:r>
          </a:p>
        </p:txBody>
      </p:sp>
    </p:spTree>
    <p:extLst>
      <p:ext uri="{BB962C8B-B14F-4D97-AF65-F5344CB8AC3E}">
        <p14:creationId xmlns:p14="http://schemas.microsoft.com/office/powerpoint/2010/main" val="3886587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09451" y="257161"/>
            <a:ext cx="10515600" cy="745724"/>
          </a:xfrm>
        </p:spPr>
        <p:txBody>
          <a:bodyPr>
            <a:normAutofit/>
          </a:bodyPr>
          <a:lstStyle/>
          <a:p>
            <a:r>
              <a:rPr lang="en-US" altLang="en-US" sz="3200" dirty="0">
                <a:solidFill>
                  <a:schemeClr val="accent2"/>
                </a:solidFill>
                <a:latin typeface="Helvetica"/>
                <a:cs typeface="Helvetica"/>
              </a:rPr>
              <a:t>Example of New MDM and a NH Subsequent Visit #1 </a:t>
            </a:r>
          </a:p>
        </p:txBody>
      </p:sp>
      <p:sp>
        <p:nvSpPr>
          <p:cNvPr id="2" name="TextBox 1">
            <a:extLst>
              <a:ext uri="{FF2B5EF4-FFF2-40B4-BE49-F238E27FC236}">
                <a16:creationId xmlns:a16="http://schemas.microsoft.com/office/drawing/2014/main" id="{49529A74-6C11-4307-EBC3-C13AE73EE81F}"/>
              </a:ext>
            </a:extLst>
          </p:cNvPr>
          <p:cNvSpPr txBox="1"/>
          <p:nvPr/>
        </p:nvSpPr>
        <p:spPr>
          <a:xfrm>
            <a:off x="4287201" y="6077619"/>
            <a:ext cx="4493124" cy="523220"/>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6CB90321-B408-1923-03A6-2AF29713F39A}"/>
              </a:ext>
            </a:extLst>
          </p:cNvPr>
          <p:cNvSpPr>
            <a:spLocks noGrp="1"/>
          </p:cNvSpPr>
          <p:nvPr>
            <p:ph idx="1"/>
          </p:nvPr>
        </p:nvSpPr>
        <p:spPr>
          <a:xfrm>
            <a:off x="1028587" y="1203501"/>
            <a:ext cx="10515600" cy="5003862"/>
          </a:xfrm>
        </p:spPr>
        <p:txBody>
          <a:bodyPr>
            <a:normAutofit fontScale="85000" lnSpcReduction="20000"/>
          </a:bodyPr>
          <a:lstStyle/>
          <a:p>
            <a:r>
              <a:rPr lang="en-US" sz="2800" dirty="0"/>
              <a:t>CC:  CHF Exacerbation</a:t>
            </a:r>
          </a:p>
          <a:p>
            <a:r>
              <a:rPr lang="en-US" sz="2800" dirty="0"/>
              <a:t>HPI:  3 days worsening SOB, orthopnea, edema, </a:t>
            </a:r>
            <a:r>
              <a:rPr lang="en-US" sz="2800" dirty="0" err="1"/>
              <a:t>sats</a:t>
            </a:r>
            <a:r>
              <a:rPr lang="en-US" sz="2800" dirty="0"/>
              <a:t> low 90’s w/ O2@ 3liter  -f/s/c, productive cough, wheeze.</a:t>
            </a:r>
          </a:p>
          <a:p>
            <a:r>
              <a:rPr lang="en-US" sz="2800" dirty="0"/>
              <a:t>PE:  T98, BP 105/60, P 102, RR20. Bilateral bibasilar crackles,  6 cm JVD.  RRR S1S2+S3 no murmur; </a:t>
            </a:r>
            <a:r>
              <a:rPr lang="en-US" sz="2800" dirty="0" err="1"/>
              <a:t>abd</a:t>
            </a:r>
            <a:r>
              <a:rPr lang="en-US" sz="2800" dirty="0"/>
              <a:t>: benign  2+ edema to knees</a:t>
            </a:r>
          </a:p>
          <a:p>
            <a:r>
              <a:rPr lang="en-US" sz="2800" dirty="0"/>
              <a:t>AP:  CHF acute on chronic systolic  - ECHO, BMP.  Daily weights, VS </a:t>
            </a:r>
            <a:r>
              <a:rPr lang="en-US" sz="2800" dirty="0" err="1"/>
              <a:t>tid</a:t>
            </a:r>
            <a:r>
              <a:rPr lang="en-US" sz="2800" dirty="0"/>
              <a:t>.  Lasix 40.  02</a:t>
            </a:r>
            <a:r>
              <a:rPr lang="en-US" dirty="0"/>
              <a:t>.  </a:t>
            </a:r>
          </a:p>
          <a:p>
            <a:pPr marL="0" indent="0">
              <a:buNone/>
            </a:pPr>
            <a:r>
              <a:rPr lang="en-US" sz="3200" i="1" dirty="0"/>
              <a:t>    </a:t>
            </a:r>
            <a:r>
              <a:rPr lang="en-US" sz="3300" i="1" dirty="0"/>
              <a:t>Number and complexity of problems: MODERATE 1 or more chronic illnesses with exacerbation or side effects of treatment</a:t>
            </a:r>
          </a:p>
          <a:p>
            <a:pPr marL="0" indent="0">
              <a:buNone/>
            </a:pPr>
            <a:r>
              <a:rPr lang="en-US" sz="3300" i="1" dirty="0"/>
              <a:t>   Data: LOW: 2 unique tests ordered</a:t>
            </a:r>
          </a:p>
          <a:p>
            <a:pPr marL="0" indent="0">
              <a:buNone/>
            </a:pPr>
            <a:r>
              <a:rPr lang="en-US" sz="3300" i="1" dirty="0"/>
              <a:t>   Risk: MODERATE:  Prescription drug management </a:t>
            </a:r>
          </a:p>
        </p:txBody>
      </p:sp>
    </p:spTree>
    <p:custDataLst>
      <p:tags r:id="rId1"/>
    </p:custDataLst>
    <p:extLst>
      <p:ext uri="{BB962C8B-B14F-4D97-AF65-F5344CB8AC3E}">
        <p14:creationId xmlns:p14="http://schemas.microsoft.com/office/powerpoint/2010/main" val="1408793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39268" y="261754"/>
            <a:ext cx="10515600" cy="745724"/>
          </a:xfrm>
        </p:spPr>
        <p:txBody>
          <a:bodyPr>
            <a:normAutofit/>
          </a:bodyPr>
          <a:lstStyle/>
          <a:p>
            <a:r>
              <a:rPr lang="en-US" altLang="en-US" sz="3200" dirty="0">
                <a:solidFill>
                  <a:schemeClr val="accent2"/>
                </a:solidFill>
                <a:latin typeface="Helvetica"/>
                <a:cs typeface="Helvetica"/>
              </a:rPr>
              <a:t>Example of New MDM and a NH Subsequent Visit #2 </a:t>
            </a:r>
          </a:p>
        </p:txBody>
      </p:sp>
      <p:sp>
        <p:nvSpPr>
          <p:cNvPr id="2" name="TextBox 1">
            <a:extLst>
              <a:ext uri="{FF2B5EF4-FFF2-40B4-BE49-F238E27FC236}">
                <a16:creationId xmlns:a16="http://schemas.microsoft.com/office/drawing/2014/main" id="{49529A74-6C11-4307-EBC3-C13AE73EE81F}"/>
              </a:ext>
            </a:extLst>
          </p:cNvPr>
          <p:cNvSpPr txBox="1"/>
          <p:nvPr/>
        </p:nvSpPr>
        <p:spPr>
          <a:xfrm>
            <a:off x="4287201" y="6077619"/>
            <a:ext cx="4493124" cy="523220"/>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6CB90321-B408-1923-03A6-2AF29713F39A}"/>
              </a:ext>
            </a:extLst>
          </p:cNvPr>
          <p:cNvSpPr>
            <a:spLocks noGrp="1"/>
          </p:cNvSpPr>
          <p:nvPr>
            <p:ph idx="1"/>
          </p:nvPr>
        </p:nvSpPr>
        <p:spPr>
          <a:xfrm>
            <a:off x="1068343" y="1258179"/>
            <a:ext cx="10515600" cy="5152561"/>
          </a:xfrm>
        </p:spPr>
        <p:txBody>
          <a:bodyPr>
            <a:normAutofit fontScale="47500" lnSpcReduction="20000"/>
          </a:bodyPr>
          <a:lstStyle/>
          <a:p>
            <a:r>
              <a:rPr lang="en-US" sz="4600" dirty="0"/>
              <a:t>CC:  CHF Exacerbation</a:t>
            </a:r>
          </a:p>
          <a:p>
            <a:r>
              <a:rPr lang="en-US" sz="4600" dirty="0"/>
              <a:t>HPI:  3 day worsening SOB, orthopnea, edema, </a:t>
            </a:r>
            <a:r>
              <a:rPr lang="en-US" sz="4600" i="1" dirty="0"/>
              <a:t>declining</a:t>
            </a:r>
            <a:r>
              <a:rPr lang="en-US" sz="4600" dirty="0"/>
              <a:t> </a:t>
            </a:r>
            <a:r>
              <a:rPr lang="en-US" sz="4600" dirty="0" err="1"/>
              <a:t>sats</a:t>
            </a:r>
            <a:r>
              <a:rPr lang="en-US" sz="4600" dirty="0"/>
              <a:t> w/ O2@ 3l </a:t>
            </a:r>
            <a:r>
              <a:rPr lang="en-US" sz="4600" i="1" dirty="0"/>
              <a:t>(prev. RA) last 24 hours</a:t>
            </a:r>
            <a:r>
              <a:rPr lang="en-US" sz="4600" dirty="0"/>
              <a:t>.  -f/s/c, prod cough, wheeze</a:t>
            </a:r>
            <a:r>
              <a:rPr lang="en-US" sz="4600" i="1" dirty="0"/>
              <a:t>.  Eating more salty snacks, now more anorexic</a:t>
            </a:r>
          </a:p>
          <a:p>
            <a:r>
              <a:rPr lang="en-US" sz="4600" dirty="0"/>
              <a:t>PE:  T98, BP 105/60, P 102, RR20, Sat 90% 3l. New bilat bibasilar crackles,  6 cm JVD.  RRR S1S2+S3 no M </a:t>
            </a:r>
            <a:r>
              <a:rPr lang="en-US" sz="4600" dirty="0" err="1"/>
              <a:t>abd</a:t>
            </a:r>
            <a:r>
              <a:rPr lang="en-US" sz="4600" dirty="0"/>
              <a:t>: benign  2+ edema </a:t>
            </a:r>
            <a:r>
              <a:rPr lang="en-US" sz="4600" i="1" dirty="0"/>
              <a:t>to knees, previously trace</a:t>
            </a:r>
          </a:p>
          <a:p>
            <a:r>
              <a:rPr lang="en-US" sz="4600" dirty="0"/>
              <a:t>AP:  CHF acute on chronic systolic  - </a:t>
            </a:r>
            <a:r>
              <a:rPr lang="en-US" sz="4600" i="1" dirty="0"/>
              <a:t>repeat</a:t>
            </a:r>
            <a:r>
              <a:rPr lang="en-US" sz="4600" dirty="0"/>
              <a:t> ECHO, </a:t>
            </a:r>
            <a:r>
              <a:rPr lang="en-US" sz="4600" i="1" dirty="0"/>
              <a:t>last 6 month old</a:t>
            </a:r>
            <a:r>
              <a:rPr lang="en-US" sz="4600" dirty="0"/>
              <a:t>. </a:t>
            </a:r>
            <a:r>
              <a:rPr lang="en-US" sz="4600" i="1" dirty="0"/>
              <a:t>Check</a:t>
            </a:r>
            <a:r>
              <a:rPr lang="en-US" sz="4600" dirty="0"/>
              <a:t> CXR, </a:t>
            </a:r>
            <a:r>
              <a:rPr lang="en-US" sz="4600" i="1" dirty="0"/>
              <a:t>r/o infiltrate, effusion</a:t>
            </a:r>
            <a:r>
              <a:rPr lang="en-US" sz="4600" dirty="0"/>
              <a:t>. Check BMP, last </a:t>
            </a:r>
            <a:r>
              <a:rPr lang="en-US" sz="4600" dirty="0" err="1"/>
              <a:t>Creat</a:t>
            </a:r>
            <a:r>
              <a:rPr lang="en-US" sz="4600" dirty="0"/>
              <a:t> 1.5 </a:t>
            </a:r>
            <a:r>
              <a:rPr lang="en-US" sz="4600" i="1" dirty="0"/>
              <a:t>three month ago, concern for history hypokalemia with poor intake and diuretic</a:t>
            </a:r>
            <a:r>
              <a:rPr lang="en-US" sz="4600" dirty="0"/>
              <a:t>.  Increase weights to daily </a:t>
            </a:r>
            <a:r>
              <a:rPr lang="en-US" sz="4600" i="1" dirty="0"/>
              <a:t>and </a:t>
            </a:r>
            <a:r>
              <a:rPr lang="en-US" sz="4600" dirty="0"/>
              <a:t>VS to </a:t>
            </a:r>
            <a:r>
              <a:rPr lang="en-US" sz="4600" dirty="0" err="1"/>
              <a:t>tid</a:t>
            </a:r>
            <a:r>
              <a:rPr lang="en-US" sz="4600" dirty="0"/>
              <a:t> </a:t>
            </a:r>
            <a:r>
              <a:rPr lang="en-US" sz="4600" i="1" dirty="0"/>
              <a:t>given current tenuous values -until seen in 4 days.</a:t>
            </a:r>
            <a:r>
              <a:rPr lang="en-US" sz="4600" dirty="0"/>
              <a:t>  </a:t>
            </a:r>
            <a:r>
              <a:rPr lang="en-US" sz="4600" i="1" dirty="0"/>
              <a:t>Double Lasix to 40 pending results</a:t>
            </a:r>
            <a:r>
              <a:rPr lang="en-US" sz="4600" dirty="0"/>
              <a:t>.  </a:t>
            </a:r>
            <a:r>
              <a:rPr lang="en-US" sz="4600" i="1" dirty="0"/>
              <a:t>Titrate 02, notify provider if needs &gt;5 liters or RR&gt;24.  Educate family /patient on low Na diet.  High risk of hospitalization if not improved next 24 hours, phone check with nurse tomorrow am.</a:t>
            </a:r>
          </a:p>
          <a:p>
            <a:pPr marL="0" indent="0">
              <a:buNone/>
            </a:pPr>
            <a:r>
              <a:rPr lang="en-US" sz="4600" dirty="0"/>
              <a:t>     </a:t>
            </a:r>
            <a:endParaRPr lang="en-US" sz="4600" i="1"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214685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F4A6-31A4-9458-4155-A9AB81794059}"/>
              </a:ext>
            </a:extLst>
          </p:cNvPr>
          <p:cNvSpPr>
            <a:spLocks noGrp="1"/>
          </p:cNvSpPr>
          <p:nvPr>
            <p:ph type="title"/>
          </p:nvPr>
        </p:nvSpPr>
        <p:spPr/>
        <p:txBody>
          <a:bodyPr/>
          <a:lstStyle/>
          <a:p>
            <a:r>
              <a:rPr lang="en-US" dirty="0"/>
              <a:t>So What Do You Bill Via MDM Now?</a:t>
            </a:r>
          </a:p>
        </p:txBody>
      </p:sp>
      <p:sp>
        <p:nvSpPr>
          <p:cNvPr id="3" name="Content Placeholder 2">
            <a:extLst>
              <a:ext uri="{FF2B5EF4-FFF2-40B4-BE49-F238E27FC236}">
                <a16:creationId xmlns:a16="http://schemas.microsoft.com/office/drawing/2014/main" id="{0B2B9AFC-8C8E-969C-2D43-2D27E4FD36B8}"/>
              </a:ext>
            </a:extLst>
          </p:cNvPr>
          <p:cNvSpPr>
            <a:spLocks noGrp="1"/>
          </p:cNvSpPr>
          <p:nvPr>
            <p:ph idx="1"/>
          </p:nvPr>
        </p:nvSpPr>
        <p:spPr/>
        <p:txBody>
          <a:bodyPr>
            <a:normAutofit/>
          </a:bodyPr>
          <a:lstStyle/>
          <a:p>
            <a:pPr marL="0" indent="0">
              <a:buNone/>
            </a:pPr>
            <a:r>
              <a:rPr lang="en-US" sz="2400" dirty="0"/>
              <a:t>A)  99307</a:t>
            </a:r>
          </a:p>
          <a:p>
            <a:pPr marL="0" indent="0">
              <a:buNone/>
            </a:pPr>
            <a:r>
              <a:rPr lang="en-US" sz="2400" dirty="0"/>
              <a:t>B)  99308</a:t>
            </a:r>
          </a:p>
          <a:p>
            <a:pPr marL="0" indent="0">
              <a:buNone/>
            </a:pPr>
            <a:r>
              <a:rPr lang="en-US" sz="2400" dirty="0"/>
              <a:t>C)  99309</a:t>
            </a:r>
          </a:p>
          <a:p>
            <a:pPr marL="0" indent="0">
              <a:buNone/>
            </a:pPr>
            <a:r>
              <a:rPr lang="en-US" sz="2400" dirty="0"/>
              <a:t>D)  99310</a:t>
            </a:r>
          </a:p>
        </p:txBody>
      </p:sp>
    </p:spTree>
    <p:extLst>
      <p:ext uri="{BB962C8B-B14F-4D97-AF65-F5344CB8AC3E}">
        <p14:creationId xmlns:p14="http://schemas.microsoft.com/office/powerpoint/2010/main" val="2174903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75963" y="265505"/>
            <a:ext cx="10515600" cy="745724"/>
          </a:xfrm>
        </p:spPr>
        <p:txBody>
          <a:bodyPr>
            <a:normAutofit/>
          </a:bodyPr>
          <a:lstStyle/>
          <a:p>
            <a:r>
              <a:rPr lang="en-US" altLang="en-US" sz="3200" dirty="0">
                <a:solidFill>
                  <a:schemeClr val="accent2"/>
                </a:solidFill>
                <a:latin typeface="Helvetica"/>
                <a:cs typeface="Helvetica"/>
              </a:rPr>
              <a:t>Example of New MDM and a NH Subsequent Visit #2 </a:t>
            </a:r>
          </a:p>
        </p:txBody>
      </p:sp>
      <p:sp>
        <p:nvSpPr>
          <p:cNvPr id="2" name="TextBox 1">
            <a:extLst>
              <a:ext uri="{FF2B5EF4-FFF2-40B4-BE49-F238E27FC236}">
                <a16:creationId xmlns:a16="http://schemas.microsoft.com/office/drawing/2014/main" id="{49529A74-6C11-4307-EBC3-C13AE73EE81F}"/>
              </a:ext>
            </a:extLst>
          </p:cNvPr>
          <p:cNvSpPr txBox="1"/>
          <p:nvPr/>
        </p:nvSpPr>
        <p:spPr>
          <a:xfrm>
            <a:off x="4287201" y="6077619"/>
            <a:ext cx="4493124" cy="523220"/>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6CB90321-B408-1923-03A6-2AF29713F39A}"/>
              </a:ext>
            </a:extLst>
          </p:cNvPr>
          <p:cNvSpPr>
            <a:spLocks noGrp="1"/>
          </p:cNvSpPr>
          <p:nvPr>
            <p:ph idx="1"/>
          </p:nvPr>
        </p:nvSpPr>
        <p:spPr>
          <a:xfrm>
            <a:off x="1147856" y="1156770"/>
            <a:ext cx="10515600" cy="4775308"/>
          </a:xfrm>
        </p:spPr>
        <p:txBody>
          <a:bodyPr>
            <a:normAutofit fontScale="40000" lnSpcReduction="20000"/>
          </a:bodyPr>
          <a:lstStyle/>
          <a:p>
            <a:r>
              <a:rPr lang="en-US" sz="4000" dirty="0"/>
              <a:t>CC:  CHF Exacerbation</a:t>
            </a:r>
          </a:p>
          <a:p>
            <a:r>
              <a:rPr lang="en-US" sz="4000" dirty="0"/>
              <a:t>HPI:  3 day worsening SOB, orthopnea, edema, declining </a:t>
            </a:r>
            <a:r>
              <a:rPr lang="en-US" sz="4000" dirty="0" err="1"/>
              <a:t>sats</a:t>
            </a:r>
            <a:r>
              <a:rPr lang="en-US" sz="4000" dirty="0"/>
              <a:t> w/ O2@ 3l (prev. RA) last 24 hours.  -f/s/c, prod cough, wheeze.  Eating more salty snacks, now more anorexic</a:t>
            </a:r>
          </a:p>
          <a:p>
            <a:r>
              <a:rPr lang="en-US" sz="4000" dirty="0"/>
              <a:t>PE:  T98, BP 105/60, P 102, RR20, Sat 90% 3l. New bilat bibasilar crackles,  6 cm JVD.  RRR S1S2+S3 no M </a:t>
            </a:r>
            <a:r>
              <a:rPr lang="en-US" sz="4000" dirty="0" err="1"/>
              <a:t>abd</a:t>
            </a:r>
            <a:r>
              <a:rPr lang="en-US" sz="4000" dirty="0"/>
              <a:t>: benign  2+ edema to knees, previously trace</a:t>
            </a:r>
          </a:p>
          <a:p>
            <a:r>
              <a:rPr lang="en-US" sz="4000" dirty="0"/>
              <a:t>AP:  CHF acute on chronic systolic  - repeat ECHO, last 2 year old. Check CXR, r/o infiltrate. Check BMP, last </a:t>
            </a:r>
            <a:r>
              <a:rPr lang="en-US" sz="4000" dirty="0" err="1"/>
              <a:t>Creat</a:t>
            </a:r>
            <a:r>
              <a:rPr lang="en-US" sz="4000" dirty="0"/>
              <a:t> 1.5 three month ago, concern for history hypokalemia with poor intake and diuretic.  Increase weights to daily and VS to </a:t>
            </a:r>
            <a:r>
              <a:rPr lang="en-US" sz="4000" dirty="0" err="1"/>
              <a:t>tid</a:t>
            </a:r>
            <a:r>
              <a:rPr lang="en-US" sz="4000" dirty="0"/>
              <a:t> given current tenuous values -until seen in 4 days.  Double Lasix to 40 pending results.  Titrate 02, notify provider if needs &gt;5 liters or RR&gt;24.  Educate family /patient on low Na diet.  High risk of hospitalization if not improved next 24 hours, phone check with nurse tomorrow am.</a:t>
            </a:r>
          </a:p>
          <a:p>
            <a:endParaRPr lang="en-US" dirty="0"/>
          </a:p>
          <a:p>
            <a:r>
              <a:rPr lang="en-US" sz="6000" dirty="0">
                <a:latin typeface="Helvetica" panose="020B0604020202020204" pitchFamily="34" charset="0"/>
                <a:ea typeface="Calibri" panose="020F0502020204030204" pitchFamily="34" charset="0"/>
              </a:rPr>
              <a:t>Number and complexity of problems: HIGH 1 or more chronic illnesses with severe exacerbation or side effects of treatment</a:t>
            </a:r>
            <a:endParaRPr lang="en-US" sz="6000" dirty="0">
              <a:latin typeface="Calibri" panose="020F0502020204030204" pitchFamily="34" charset="0"/>
              <a:ea typeface="Calibri" panose="020F0502020204030204" pitchFamily="34" charset="0"/>
            </a:endParaRPr>
          </a:p>
          <a:p>
            <a:r>
              <a:rPr lang="en-US" sz="6000" dirty="0">
                <a:latin typeface="Helvetica" panose="020B0604020202020204" pitchFamily="34" charset="0"/>
                <a:ea typeface="Calibri" panose="020F0502020204030204" pitchFamily="34" charset="0"/>
              </a:rPr>
              <a:t>Data: MODERATE: 3 unique tests ordered</a:t>
            </a:r>
            <a:endParaRPr lang="en-US" sz="6000" dirty="0">
              <a:latin typeface="Calibri" panose="020F0502020204030204" pitchFamily="34" charset="0"/>
              <a:ea typeface="Calibri" panose="020F0502020204030204" pitchFamily="34" charset="0"/>
            </a:endParaRPr>
          </a:p>
          <a:p>
            <a:r>
              <a:rPr lang="en-US" sz="6000" dirty="0">
                <a:latin typeface="Calibri" panose="020F0502020204030204" pitchFamily="34" charset="0"/>
                <a:ea typeface="Calibri" panose="020F0502020204030204" pitchFamily="34" charset="0"/>
                <a:cs typeface="Times New Roman" panose="02020603050405020304" pitchFamily="18" charset="0"/>
              </a:rPr>
              <a:t>Risk: HIGH:  Drug management requiring intensive monitoring for toxicity, impending decision to escalate care  </a:t>
            </a:r>
            <a:endParaRPr lang="en-US" sz="6000" dirty="0">
              <a:latin typeface="Calibri" panose="020F0502020204030204" pitchFamily="34" charset="0"/>
              <a:ea typeface="Calibri" panose="020F0502020204030204" pitchFamily="34" charset="0"/>
            </a:endParaRPr>
          </a:p>
          <a:p>
            <a:pPr marL="0" indent="0">
              <a:buNone/>
            </a:pPr>
            <a:endParaRPr lang="en-US" dirty="0"/>
          </a:p>
        </p:txBody>
      </p:sp>
    </p:spTree>
    <p:custDataLst>
      <p:tags r:id="rId1"/>
    </p:custDataLst>
    <p:extLst>
      <p:ext uri="{BB962C8B-B14F-4D97-AF65-F5344CB8AC3E}">
        <p14:creationId xmlns:p14="http://schemas.microsoft.com/office/powerpoint/2010/main" val="220094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69086" y="354343"/>
            <a:ext cx="10515600" cy="745724"/>
          </a:xfrm>
        </p:spPr>
        <p:txBody>
          <a:bodyPr>
            <a:normAutofit/>
          </a:bodyPr>
          <a:lstStyle/>
          <a:p>
            <a:r>
              <a:rPr lang="en-US" altLang="en-US" sz="3200" dirty="0">
                <a:solidFill>
                  <a:schemeClr val="accent2"/>
                </a:solidFill>
                <a:latin typeface="Helvetica"/>
                <a:cs typeface="Helvetica"/>
              </a:rPr>
              <a:t>Example of New MDM and Initial Visit </a:t>
            </a:r>
          </a:p>
        </p:txBody>
      </p:sp>
      <p:sp>
        <p:nvSpPr>
          <p:cNvPr id="2" name="TextBox 1">
            <a:extLst>
              <a:ext uri="{FF2B5EF4-FFF2-40B4-BE49-F238E27FC236}">
                <a16:creationId xmlns:a16="http://schemas.microsoft.com/office/drawing/2014/main" id="{49529A74-6C11-4307-EBC3-C13AE73EE81F}"/>
              </a:ext>
            </a:extLst>
          </p:cNvPr>
          <p:cNvSpPr txBox="1"/>
          <p:nvPr/>
        </p:nvSpPr>
        <p:spPr>
          <a:xfrm>
            <a:off x="4287201" y="6077619"/>
            <a:ext cx="4493124" cy="523220"/>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FAE0202-A4C6-864D-A702-244828CEB5DF}"/>
              </a:ext>
            </a:extLst>
          </p:cNvPr>
          <p:cNvSpPr>
            <a:spLocks noGrp="1"/>
          </p:cNvSpPr>
          <p:nvPr>
            <p:ph idx="1"/>
          </p:nvPr>
        </p:nvSpPr>
        <p:spPr>
          <a:xfrm>
            <a:off x="1339614" y="1283014"/>
            <a:ext cx="10388297" cy="4874118"/>
          </a:xfrm>
        </p:spPr>
        <p:txBody>
          <a:bodyPr>
            <a:normAutofit/>
          </a:bodyPr>
          <a:lstStyle/>
          <a:p>
            <a:r>
              <a:rPr lang="en-US" sz="2000" dirty="0"/>
              <a:t>CC: New admit admitted from XWZ Hospital with Acute on Chronic Syst CHF, Acute /Chronic Kidney Disease, T2 Diabetes poorly controlled, and COPD w/ exacerbation</a:t>
            </a:r>
          </a:p>
          <a:p>
            <a:r>
              <a:rPr lang="en-US" sz="2000" dirty="0"/>
              <a:t>HPI:  86 </a:t>
            </a:r>
            <a:r>
              <a:rPr lang="en-US" sz="2000" dirty="0" err="1"/>
              <a:t>yo</a:t>
            </a:r>
            <a:r>
              <a:rPr lang="en-US" sz="2000" dirty="0"/>
              <a:t> admitted 7 d ago with cough, green phlegm, wheezing, fever and SOB x 2 d, found have COPD exacerbation with acute CHF, worsening renal function, hyperglycemia. Steroids, IV ATB, diuresis, SSI and now off O2, respiratory </a:t>
            </a:r>
            <a:r>
              <a:rPr lang="en-US" sz="2000" dirty="0" err="1"/>
              <a:t>sx</a:t>
            </a:r>
            <a:r>
              <a:rPr lang="en-US" sz="2000" dirty="0"/>
              <a:t> resolved, CHF compensated, bs back to usual low 100’s, </a:t>
            </a:r>
            <a:r>
              <a:rPr lang="en-US" sz="2000" dirty="0" err="1"/>
              <a:t>Creat</a:t>
            </a:r>
            <a:r>
              <a:rPr lang="en-US" sz="2000" dirty="0"/>
              <a:t> back baseline.  3rd </a:t>
            </a:r>
            <a:r>
              <a:rPr lang="en-US" sz="2000" dirty="0" err="1"/>
              <a:t>hosp</a:t>
            </a:r>
            <a:r>
              <a:rPr lang="en-US" sz="2000" dirty="0"/>
              <a:t> admit 6 month. Feels weak, gait unsteady, still has mild DOE with any exertion</a:t>
            </a:r>
          </a:p>
          <a:p>
            <a:r>
              <a:rPr lang="en-US" sz="2000" dirty="0"/>
              <a:t>PMHx:  NKDA.  Rx: Lisinopril 10 </a:t>
            </a:r>
            <a:r>
              <a:rPr lang="en-US" sz="2000" dirty="0" err="1"/>
              <a:t>qd</a:t>
            </a:r>
            <a:r>
              <a:rPr lang="en-US" sz="2000" dirty="0"/>
              <a:t>, Lasix 40 </a:t>
            </a:r>
            <a:r>
              <a:rPr lang="en-US" sz="2000" dirty="0" err="1"/>
              <a:t>qd</a:t>
            </a:r>
            <a:r>
              <a:rPr lang="en-US" sz="2000" dirty="0"/>
              <a:t>, </a:t>
            </a:r>
            <a:r>
              <a:rPr lang="en-US" sz="2000" dirty="0" err="1"/>
              <a:t>Saxagliptin</a:t>
            </a:r>
            <a:r>
              <a:rPr lang="en-US" sz="2000" dirty="0"/>
              <a:t> 2.5 mg </a:t>
            </a:r>
            <a:r>
              <a:rPr lang="en-US" sz="2000" dirty="0" err="1"/>
              <a:t>qd</a:t>
            </a:r>
            <a:r>
              <a:rPr lang="en-US" sz="2000" dirty="0"/>
              <a:t>, </a:t>
            </a:r>
            <a:r>
              <a:rPr lang="en-US" sz="2000" dirty="0" err="1"/>
              <a:t>Trelegy</a:t>
            </a:r>
            <a:r>
              <a:rPr lang="en-US" sz="2000" dirty="0"/>
              <a:t> </a:t>
            </a:r>
            <a:r>
              <a:rPr lang="en-US" sz="2000" dirty="0" err="1"/>
              <a:t>qd</a:t>
            </a:r>
            <a:r>
              <a:rPr lang="en-US" sz="2000" dirty="0"/>
              <a:t>, albuterol 2p q4 </a:t>
            </a:r>
            <a:r>
              <a:rPr lang="en-US" sz="2000" dirty="0" err="1"/>
              <a:t>hr</a:t>
            </a:r>
            <a:r>
              <a:rPr lang="en-US" sz="2000" dirty="0"/>
              <a:t>  </a:t>
            </a:r>
            <a:r>
              <a:rPr lang="en-US" sz="2000" dirty="0" err="1"/>
              <a:t>PMedSurgHX</a:t>
            </a:r>
            <a:r>
              <a:rPr lang="en-US" sz="2000" dirty="0"/>
              <a:t>:  Chronic CHF (EF 25%), COPD, DM T2 with Chronic Kidney Disease stage 3a</a:t>
            </a:r>
          </a:p>
          <a:p>
            <a:r>
              <a:rPr lang="en-US" sz="2000" dirty="0"/>
              <a:t>F/S </a:t>
            </a:r>
            <a:r>
              <a:rPr lang="en-US" sz="2000" dirty="0" err="1"/>
              <a:t>Hx</a:t>
            </a:r>
            <a:r>
              <a:rPr lang="en-US" sz="2000" dirty="0"/>
              <a:t>: +DM, CAD.  Widow, former nurse, 2 child out town, lives by self, no ETOH, 40 pk-</a:t>
            </a:r>
            <a:r>
              <a:rPr lang="en-US" sz="2000" dirty="0" err="1"/>
              <a:t>yr</a:t>
            </a:r>
            <a:r>
              <a:rPr lang="en-US" sz="2000" dirty="0"/>
              <a:t> but quit 3 </a:t>
            </a:r>
            <a:r>
              <a:rPr lang="en-US" sz="2000" dirty="0" err="1"/>
              <a:t>yr</a:t>
            </a:r>
            <a:r>
              <a:rPr lang="en-US" sz="2000" dirty="0"/>
              <a:t> ago.  SDOH: finances, lack social support</a:t>
            </a:r>
          </a:p>
        </p:txBody>
      </p:sp>
    </p:spTree>
    <p:custDataLst>
      <p:tags r:id="rId1"/>
    </p:custDataLst>
    <p:extLst>
      <p:ext uri="{BB962C8B-B14F-4D97-AF65-F5344CB8AC3E}">
        <p14:creationId xmlns:p14="http://schemas.microsoft.com/office/powerpoint/2010/main" val="3361021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49567" y="222808"/>
            <a:ext cx="10515600" cy="745724"/>
          </a:xfrm>
        </p:spPr>
        <p:txBody>
          <a:bodyPr>
            <a:normAutofit/>
          </a:bodyPr>
          <a:lstStyle/>
          <a:p>
            <a:r>
              <a:rPr lang="en-US" altLang="en-US" sz="3200" dirty="0">
                <a:solidFill>
                  <a:schemeClr val="accent2"/>
                </a:solidFill>
                <a:latin typeface="Helvetica"/>
                <a:cs typeface="Helvetica"/>
              </a:rPr>
              <a:t>MDM—Initial Visit Continued </a:t>
            </a:r>
          </a:p>
        </p:txBody>
      </p:sp>
      <p:sp>
        <p:nvSpPr>
          <p:cNvPr id="2" name="TextBox 1">
            <a:extLst>
              <a:ext uri="{FF2B5EF4-FFF2-40B4-BE49-F238E27FC236}">
                <a16:creationId xmlns:a16="http://schemas.microsoft.com/office/drawing/2014/main" id="{49529A74-6C11-4307-EBC3-C13AE73EE81F}"/>
              </a:ext>
            </a:extLst>
          </p:cNvPr>
          <p:cNvSpPr txBox="1"/>
          <p:nvPr/>
        </p:nvSpPr>
        <p:spPr>
          <a:xfrm>
            <a:off x="4287201" y="6077619"/>
            <a:ext cx="4493124" cy="523220"/>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3" name="Content Placeholder 4">
            <a:extLst>
              <a:ext uri="{FF2B5EF4-FFF2-40B4-BE49-F238E27FC236}">
                <a16:creationId xmlns:a16="http://schemas.microsoft.com/office/drawing/2014/main" id="{627E9FCF-CB45-CD97-0F57-75E22583C20F}"/>
              </a:ext>
            </a:extLst>
          </p:cNvPr>
          <p:cNvSpPr>
            <a:spLocks noGrp="1"/>
          </p:cNvSpPr>
          <p:nvPr>
            <p:ph idx="1"/>
          </p:nvPr>
        </p:nvSpPr>
        <p:spPr>
          <a:xfrm>
            <a:off x="1545976" y="916375"/>
            <a:ext cx="9975574" cy="5213402"/>
          </a:xfrm>
        </p:spPr>
        <p:txBody>
          <a:bodyPr>
            <a:noAutofit/>
          </a:bodyPr>
          <a:lstStyle/>
          <a:p>
            <a:r>
              <a:rPr lang="en-US" sz="2000" dirty="0"/>
              <a:t>PE:  T98 BP 115/70 P72 RR16 O2Sat 93 RA   Skin no lesions, ENT-, Lungs mild decrease bs all fields, Cor RRR no S3, JVD, murmur, Abd benign, trace ankle edema, neuro NF</a:t>
            </a:r>
          </a:p>
          <a:p>
            <a:r>
              <a:rPr lang="en-US" sz="2000" dirty="0"/>
              <a:t>A/P  1) Syst. CHF compensated: no change </a:t>
            </a:r>
            <a:r>
              <a:rPr lang="en-US" sz="2000" dirty="0" err="1"/>
              <a:t>lasix</a:t>
            </a:r>
            <a:r>
              <a:rPr lang="en-US" sz="2000" dirty="0"/>
              <a:t>/lisinopril, BMP in 2 days ordered, monitor VS </a:t>
            </a:r>
            <a:r>
              <a:rPr lang="en-US" sz="2000" dirty="0" err="1"/>
              <a:t>esp</a:t>
            </a:r>
            <a:r>
              <a:rPr lang="en-US" sz="2000" dirty="0"/>
              <a:t> w/ therapy, I/O     </a:t>
            </a:r>
          </a:p>
          <a:p>
            <a:pPr marL="0" indent="0">
              <a:buNone/>
            </a:pPr>
            <a:r>
              <a:rPr lang="en-US" sz="2000" dirty="0"/>
              <a:t>            2) COPD: compensated with Rx.  Monitor sats QID, prn albuterol ordered</a:t>
            </a:r>
          </a:p>
          <a:p>
            <a:pPr marL="0" indent="0">
              <a:buNone/>
            </a:pPr>
            <a:r>
              <a:rPr lang="en-US" sz="2000" dirty="0"/>
              <a:t>            3) DM T2: bs good, no change Rx, decreased bs to bid, no SSI</a:t>
            </a:r>
          </a:p>
          <a:p>
            <a:pPr marL="0" indent="0">
              <a:buNone/>
            </a:pPr>
            <a:r>
              <a:rPr lang="en-US" sz="2000" dirty="0"/>
              <a:t>            4) Chronic Kidney Disease stage3a: diabetes related, last </a:t>
            </a:r>
            <a:r>
              <a:rPr lang="en-US" sz="2000" dirty="0" err="1"/>
              <a:t>Creat</a:t>
            </a:r>
            <a:r>
              <a:rPr lang="en-US" sz="2000" dirty="0"/>
              <a:t> @ baseline, monitor intake, ordered BMP</a:t>
            </a:r>
          </a:p>
          <a:p>
            <a:pPr marL="0" indent="0">
              <a:buNone/>
            </a:pPr>
            <a:r>
              <a:rPr lang="en-US" sz="2000" dirty="0"/>
              <a:t>            5) Debility: due recent illness, PT/OT, supplements</a:t>
            </a:r>
          </a:p>
          <a:p>
            <a:pPr marL="0" indent="0">
              <a:buNone/>
            </a:pPr>
            <a:r>
              <a:rPr lang="en-US" sz="2000" dirty="0"/>
              <a:t>            6) Code status: Goal of Care and Advance Directives reviewed – code status changed from full to limited</a:t>
            </a:r>
          </a:p>
        </p:txBody>
      </p:sp>
    </p:spTree>
    <p:custDataLst>
      <p:tags r:id="rId1"/>
    </p:custDataLst>
    <p:extLst>
      <p:ext uri="{BB962C8B-B14F-4D97-AF65-F5344CB8AC3E}">
        <p14:creationId xmlns:p14="http://schemas.microsoft.com/office/powerpoint/2010/main" val="3388430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3FC9-0CF3-2E26-6BD7-80C40AEF81D8}"/>
              </a:ext>
            </a:extLst>
          </p:cNvPr>
          <p:cNvSpPr>
            <a:spLocks noGrp="1"/>
          </p:cNvSpPr>
          <p:nvPr>
            <p:ph type="title"/>
          </p:nvPr>
        </p:nvSpPr>
        <p:spPr/>
        <p:txBody>
          <a:bodyPr/>
          <a:lstStyle/>
          <a:p>
            <a:r>
              <a:rPr lang="en-US" dirty="0"/>
              <a:t>So What Do You Bill via MDM</a:t>
            </a:r>
          </a:p>
        </p:txBody>
      </p:sp>
      <p:sp>
        <p:nvSpPr>
          <p:cNvPr id="3" name="Content Placeholder 2">
            <a:extLst>
              <a:ext uri="{FF2B5EF4-FFF2-40B4-BE49-F238E27FC236}">
                <a16:creationId xmlns:a16="http://schemas.microsoft.com/office/drawing/2014/main" id="{ECCA7245-23EF-48C2-0A7D-BE0D8CE914FC}"/>
              </a:ext>
            </a:extLst>
          </p:cNvPr>
          <p:cNvSpPr>
            <a:spLocks noGrp="1"/>
          </p:cNvSpPr>
          <p:nvPr>
            <p:ph idx="1"/>
          </p:nvPr>
        </p:nvSpPr>
        <p:spPr/>
        <p:txBody>
          <a:bodyPr>
            <a:normAutofit/>
          </a:bodyPr>
          <a:lstStyle/>
          <a:p>
            <a:pPr marL="0" indent="0">
              <a:buNone/>
            </a:pPr>
            <a:r>
              <a:rPr lang="en-US" sz="2400" dirty="0"/>
              <a:t>A)  99304</a:t>
            </a:r>
          </a:p>
          <a:p>
            <a:pPr marL="0" indent="0">
              <a:buNone/>
            </a:pPr>
            <a:r>
              <a:rPr lang="en-US" sz="2400" dirty="0"/>
              <a:t>B)  99305</a:t>
            </a:r>
          </a:p>
          <a:p>
            <a:pPr marL="0" indent="0">
              <a:buNone/>
            </a:pPr>
            <a:r>
              <a:rPr lang="en-US" sz="2400" dirty="0"/>
              <a:t>C)  99306</a:t>
            </a:r>
          </a:p>
        </p:txBody>
      </p:sp>
    </p:spTree>
    <p:extLst>
      <p:ext uri="{BB962C8B-B14F-4D97-AF65-F5344CB8AC3E}">
        <p14:creationId xmlns:p14="http://schemas.microsoft.com/office/powerpoint/2010/main" val="3235479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49567" y="222808"/>
            <a:ext cx="10515600" cy="745724"/>
          </a:xfrm>
        </p:spPr>
        <p:txBody>
          <a:bodyPr>
            <a:normAutofit/>
          </a:bodyPr>
          <a:lstStyle/>
          <a:p>
            <a:r>
              <a:rPr lang="en-US" altLang="en-US" sz="3200" dirty="0">
                <a:solidFill>
                  <a:schemeClr val="accent2"/>
                </a:solidFill>
                <a:latin typeface="Helvetica"/>
                <a:cs typeface="Helvetica"/>
              </a:rPr>
              <a:t>MDM—Initial Visit Continued </a:t>
            </a:r>
          </a:p>
        </p:txBody>
      </p:sp>
      <p:sp>
        <p:nvSpPr>
          <p:cNvPr id="2" name="TextBox 1">
            <a:extLst>
              <a:ext uri="{FF2B5EF4-FFF2-40B4-BE49-F238E27FC236}">
                <a16:creationId xmlns:a16="http://schemas.microsoft.com/office/drawing/2014/main" id="{49529A74-6C11-4307-EBC3-C13AE73EE81F}"/>
              </a:ext>
            </a:extLst>
          </p:cNvPr>
          <p:cNvSpPr txBox="1"/>
          <p:nvPr/>
        </p:nvSpPr>
        <p:spPr>
          <a:xfrm>
            <a:off x="4287201" y="6077619"/>
            <a:ext cx="4493124" cy="523220"/>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3" name="Content Placeholder 4">
            <a:extLst>
              <a:ext uri="{FF2B5EF4-FFF2-40B4-BE49-F238E27FC236}">
                <a16:creationId xmlns:a16="http://schemas.microsoft.com/office/drawing/2014/main" id="{627E9FCF-CB45-CD97-0F57-75E22583C20F}"/>
              </a:ext>
            </a:extLst>
          </p:cNvPr>
          <p:cNvSpPr>
            <a:spLocks noGrp="1"/>
          </p:cNvSpPr>
          <p:nvPr>
            <p:ph idx="1"/>
          </p:nvPr>
        </p:nvSpPr>
        <p:spPr>
          <a:xfrm>
            <a:off x="1769165" y="864217"/>
            <a:ext cx="9873267" cy="5213402"/>
          </a:xfrm>
        </p:spPr>
        <p:txBody>
          <a:bodyPr>
            <a:normAutofit fontScale="85000" lnSpcReduction="10000"/>
          </a:bodyPr>
          <a:lstStyle/>
          <a:p>
            <a:r>
              <a:rPr lang="en-US" sz="2000" dirty="0"/>
              <a:t>PE:  T98 BP 115/70 P72 RR16 O2Sat 93 RA   Skin no lesions, ENT-, Lungs mild decrease bs all fields, Cor RRR no S3, JVD, murmur, Abd benign, trace ankle edema, neuro NF</a:t>
            </a:r>
          </a:p>
          <a:p>
            <a:r>
              <a:rPr lang="en-US" sz="2000" dirty="0"/>
              <a:t>A/P  1) Syst. CHF compensated: no change </a:t>
            </a:r>
            <a:r>
              <a:rPr lang="en-US" sz="2000" dirty="0" err="1"/>
              <a:t>lasix</a:t>
            </a:r>
            <a:r>
              <a:rPr lang="en-US" sz="2000" dirty="0"/>
              <a:t>/lisinopril, BMP in 2 	      	      days ordered, monitor VS </a:t>
            </a:r>
            <a:r>
              <a:rPr lang="en-US" sz="2000" dirty="0" err="1"/>
              <a:t>esp</a:t>
            </a:r>
            <a:r>
              <a:rPr lang="en-US" sz="2000" dirty="0"/>
              <a:t> w/ therapy, I/O     </a:t>
            </a:r>
          </a:p>
          <a:p>
            <a:pPr marL="0" indent="0">
              <a:buNone/>
            </a:pPr>
            <a:r>
              <a:rPr lang="en-US" sz="2000" dirty="0"/>
              <a:t>            2) COPD: compensated with Rx.  Monitor </a:t>
            </a:r>
            <a:r>
              <a:rPr lang="en-US" sz="2000" dirty="0" err="1"/>
              <a:t>sats</a:t>
            </a:r>
            <a:r>
              <a:rPr lang="en-US" sz="2000" dirty="0"/>
              <a:t> QID, prn albuterol ordered</a:t>
            </a:r>
          </a:p>
          <a:p>
            <a:pPr marL="0" indent="0">
              <a:buNone/>
            </a:pPr>
            <a:r>
              <a:rPr lang="en-US" sz="2000" dirty="0"/>
              <a:t>            3) DM T2: bs good, no change Rx, decreased bs to bid, no SSI</a:t>
            </a:r>
          </a:p>
          <a:p>
            <a:pPr marL="0" indent="0">
              <a:buNone/>
            </a:pPr>
            <a:r>
              <a:rPr lang="en-US" sz="2000" dirty="0"/>
              <a:t>            4) Chronic Kidney Disease stage3a: diabetes related, last Create @ baseline, monitor intake, ordered BMP</a:t>
            </a:r>
          </a:p>
          <a:p>
            <a:pPr marL="0" indent="0">
              <a:buNone/>
            </a:pPr>
            <a:r>
              <a:rPr lang="en-US" sz="2000" dirty="0"/>
              <a:t>            5) Debility: due recent illness, PT/OT, supplements</a:t>
            </a:r>
          </a:p>
          <a:p>
            <a:pPr marL="0" indent="0">
              <a:buNone/>
            </a:pPr>
            <a:r>
              <a:rPr lang="en-US" sz="2000" dirty="0"/>
              <a:t>            6) Code status: Goal of Care and Advance Directives reviewed – code status changed from full to limited</a:t>
            </a:r>
          </a:p>
          <a:p>
            <a:r>
              <a:rPr lang="en-US" sz="2400" dirty="0">
                <a:latin typeface="Helvetica" panose="020B0604020202020204" pitchFamily="34" charset="0"/>
                <a:ea typeface="Calibri" panose="020F0502020204030204" pitchFamily="34" charset="0"/>
              </a:rPr>
              <a:t>Number and complexity of problems: HIGH – multiple comorbidities requiring intensive management</a:t>
            </a:r>
            <a:endParaRPr lang="en-US" sz="2400" dirty="0">
              <a:latin typeface="Calibri" panose="020F0502020204030204" pitchFamily="34" charset="0"/>
              <a:ea typeface="Calibri" panose="020F0502020204030204" pitchFamily="34" charset="0"/>
            </a:endParaRPr>
          </a:p>
          <a:p>
            <a:r>
              <a:rPr lang="en-US" sz="2400" dirty="0">
                <a:latin typeface="Helvetica" panose="020B0604020202020204" pitchFamily="34" charset="0"/>
                <a:ea typeface="Calibri" panose="020F0502020204030204" pitchFamily="34" charset="0"/>
              </a:rPr>
              <a:t>Data: MODERATE: 3 unique tests ordered</a:t>
            </a:r>
            <a:endParaRPr lang="en-US" sz="2400" dirty="0">
              <a:latin typeface="Calibri" panose="020F0502020204030204" pitchFamily="34" charset="0"/>
              <a:ea typeface="Calibri" panose="020F0502020204030204" pitchFamily="34" charset="0"/>
            </a:endParaRPr>
          </a:p>
          <a:p>
            <a:r>
              <a:rPr lang="en-US" sz="2400" dirty="0">
                <a:latin typeface="Helvetica" panose="020B0604020202020204" pitchFamily="34" charset="0"/>
                <a:ea typeface="Calibri" panose="020F0502020204030204" pitchFamily="34" charset="0"/>
                <a:cs typeface="Helvetica" panose="020B0604020202020204" pitchFamily="34" charset="0"/>
              </a:rPr>
              <a:t>Risk: HIGH:  Drug management requiring intensive monitoring for toxicity, impending decision to de-escalate care, code status change  </a:t>
            </a:r>
          </a:p>
          <a:p>
            <a:pPr marL="0" indent="0">
              <a:buNone/>
            </a:pPr>
            <a:endParaRPr lang="en-US" sz="2200" dirty="0"/>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8206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76400" y="152632"/>
            <a:ext cx="10515600" cy="745724"/>
          </a:xfrm>
        </p:spPr>
        <p:txBody>
          <a:bodyPr>
            <a:normAutofit/>
          </a:bodyPr>
          <a:lstStyle/>
          <a:p>
            <a:r>
              <a:rPr lang="en-US" altLang="en-US" sz="3200" dirty="0">
                <a:solidFill>
                  <a:schemeClr val="accent2"/>
                </a:solidFill>
                <a:latin typeface="Helvetica"/>
                <a:cs typeface="Helvetica"/>
              </a:rPr>
              <a:t>What </a:t>
            </a:r>
            <a:r>
              <a:rPr lang="en-US" altLang="en-US" sz="3200">
                <a:solidFill>
                  <a:schemeClr val="accent2"/>
                </a:solidFill>
                <a:latin typeface="Helvetica"/>
                <a:cs typeface="Helvetica"/>
              </a:rPr>
              <a:t>is Medical </a:t>
            </a:r>
            <a:r>
              <a:rPr lang="en-US" altLang="en-US" sz="3200" dirty="0">
                <a:solidFill>
                  <a:schemeClr val="accent2"/>
                </a:solidFill>
                <a:latin typeface="Helvetica"/>
                <a:cs typeface="Helvetica"/>
              </a:rPr>
              <a:t>N</a:t>
            </a:r>
            <a:r>
              <a:rPr lang="en-US" altLang="en-US" sz="3200">
                <a:solidFill>
                  <a:schemeClr val="accent2"/>
                </a:solidFill>
                <a:latin typeface="Helvetica"/>
                <a:cs typeface="Helvetica"/>
              </a:rPr>
              <a:t>ecessity</a:t>
            </a:r>
            <a:r>
              <a:rPr lang="en-US" altLang="en-US" sz="3200" dirty="0">
                <a:solidFill>
                  <a:schemeClr val="accent2"/>
                </a:solidFill>
                <a:latin typeface="Helvetica"/>
                <a:cs typeface="Helvetica"/>
              </a:rPr>
              <a:t>? </a:t>
            </a:r>
          </a:p>
        </p:txBody>
      </p:sp>
      <p:sp>
        <p:nvSpPr>
          <p:cNvPr id="2" name="TextBox 1">
            <a:extLst>
              <a:ext uri="{FF2B5EF4-FFF2-40B4-BE49-F238E27FC236}">
                <a16:creationId xmlns:a16="http://schemas.microsoft.com/office/drawing/2014/main" id="{018DEDFE-9DD3-ABE0-A387-F9E4DEA13CDA}"/>
              </a:ext>
            </a:extLst>
          </p:cNvPr>
          <p:cNvSpPr txBox="1"/>
          <p:nvPr/>
        </p:nvSpPr>
        <p:spPr>
          <a:xfrm>
            <a:off x="2117034" y="6397591"/>
            <a:ext cx="9322903"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7AD9BBA-EC80-E18A-7BC0-69866BF5EE9B}"/>
              </a:ext>
            </a:extLst>
          </p:cNvPr>
          <p:cNvSpPr>
            <a:spLocks noGrp="1"/>
          </p:cNvSpPr>
          <p:nvPr>
            <p:ph idx="1"/>
          </p:nvPr>
        </p:nvSpPr>
        <p:spPr>
          <a:xfrm>
            <a:off x="1400010" y="975353"/>
            <a:ext cx="10348042" cy="4301084"/>
          </a:xfrm>
        </p:spPr>
        <p:txBody>
          <a:bodyPr>
            <a:noAutofit/>
          </a:bodyPr>
          <a:lstStyle/>
          <a:p>
            <a:pPr>
              <a:buFont typeface="Wingdings" panose="05000000000000000000" pitchFamily="2" charset="2"/>
              <a:buChar char="§"/>
            </a:pPr>
            <a:r>
              <a:rPr lang="en-US" sz="2000" b="0" i="0" u="none" strike="noStrike" baseline="0" dirty="0">
                <a:solidFill>
                  <a:schemeClr val="accent1"/>
                </a:solidFill>
              </a:rPr>
              <a:t>E/M visits for the diagnosis or treatment of an illness or injury or to improve the functioning of a malformed body member are payable under the physician fee schedule under Medicare Part B</a:t>
            </a:r>
            <a:r>
              <a:rPr lang="en-US" sz="2000" b="0" i="0" u="none" strike="noStrike" baseline="30000" dirty="0">
                <a:solidFill>
                  <a:schemeClr val="accent1"/>
                </a:solidFill>
              </a:rPr>
              <a:t>1</a:t>
            </a:r>
            <a:endParaRPr lang="en-US" sz="2000" b="0" i="0" u="none" strike="noStrike" baseline="0" dirty="0">
              <a:solidFill>
                <a:schemeClr val="accent1"/>
              </a:solidFill>
            </a:endParaRPr>
          </a:p>
          <a:p>
            <a:pPr>
              <a:buFont typeface="Wingdings" panose="05000000000000000000" pitchFamily="2" charset="2"/>
              <a:buChar char="§"/>
            </a:pPr>
            <a:r>
              <a:rPr lang="en-US" sz="2000" dirty="0">
                <a:solidFill>
                  <a:schemeClr val="accent1"/>
                </a:solidFill>
              </a:rPr>
              <a:t>Services or supplies that: are proper and needed for the diagnosis or treatment of your medical condition, are provided for the diagnosis, direct care, and treatment of your medical condition, meet the standards of good medical practice in the local area, and aren't mainly for the convenience of you or your doctor</a:t>
            </a:r>
            <a:r>
              <a:rPr lang="en-US" sz="2000" baseline="30000" dirty="0">
                <a:solidFill>
                  <a:schemeClr val="accent1"/>
                </a:solidFill>
              </a:rPr>
              <a:t>2</a:t>
            </a:r>
            <a:r>
              <a:rPr lang="en-US" sz="2000" dirty="0">
                <a:solidFill>
                  <a:schemeClr val="accent1"/>
                </a:solidFill>
              </a:rPr>
              <a:t>  </a:t>
            </a:r>
          </a:p>
          <a:p>
            <a:pPr>
              <a:buFont typeface="Wingdings" panose="05000000000000000000" pitchFamily="2" charset="2"/>
              <a:buChar char="§"/>
            </a:pPr>
            <a:r>
              <a:rPr lang="en-US" sz="2000" dirty="0">
                <a:solidFill>
                  <a:schemeClr val="accent1"/>
                </a:solidFill>
              </a:rPr>
              <a:t>T</a:t>
            </a:r>
            <a:r>
              <a:rPr lang="en-US" sz="2000" b="0" i="0" u="none" strike="noStrike" baseline="0" dirty="0">
                <a:solidFill>
                  <a:schemeClr val="accent1"/>
                </a:solidFill>
              </a:rPr>
              <a:t>he overarching criterion for payment in addition to the individual requirements of a CPT code. It would not be medically necessary or appropriate to bill a higher level of evaluation and management service when a lower level of service is warranted. The volume of documentation should not be the primary influence upon which a specific level of service is billed. Documentation should support the level of service reported</a:t>
            </a:r>
            <a:endParaRPr lang="en-US" sz="2000" dirty="0">
              <a:solidFill>
                <a:schemeClr val="accent1"/>
              </a:solidFill>
            </a:endParaRPr>
          </a:p>
        </p:txBody>
      </p:sp>
      <p:sp>
        <p:nvSpPr>
          <p:cNvPr id="7" name="TextBox 6">
            <a:extLst>
              <a:ext uri="{FF2B5EF4-FFF2-40B4-BE49-F238E27FC236}">
                <a16:creationId xmlns:a16="http://schemas.microsoft.com/office/drawing/2014/main" id="{AF630B49-1189-CD23-70A5-4D391E98AD15}"/>
              </a:ext>
            </a:extLst>
          </p:cNvPr>
          <p:cNvSpPr txBox="1"/>
          <p:nvPr/>
        </p:nvSpPr>
        <p:spPr>
          <a:xfrm>
            <a:off x="1161471" y="5720482"/>
            <a:ext cx="10139314" cy="769441"/>
          </a:xfrm>
          <a:prstGeom prst="rect">
            <a:avLst/>
          </a:prstGeom>
          <a:noFill/>
        </p:spPr>
        <p:txBody>
          <a:bodyPr wrap="none" rtlCol="0">
            <a:spAutoFit/>
          </a:bodyPr>
          <a:lstStyle/>
          <a:p>
            <a:r>
              <a:rPr lang="en-US" sz="1400" baseline="30000" dirty="0">
                <a:solidFill>
                  <a:schemeClr val="accent1"/>
                </a:solidFill>
              </a:rPr>
              <a:t>1</a:t>
            </a:r>
            <a:r>
              <a:rPr lang="en-US" sz="1400" dirty="0">
                <a:solidFill>
                  <a:schemeClr val="accent1"/>
                </a:solidFill>
              </a:rPr>
              <a:t>Medicare Claims Processing Manual, Chapter 12, Physicians/Non-physician Practitioners</a:t>
            </a:r>
          </a:p>
          <a:p>
            <a:r>
              <a:rPr lang="en-US" sz="1400" baseline="30000" dirty="0">
                <a:solidFill>
                  <a:schemeClr val="accent1"/>
                </a:solidFill>
                <a:hlinkClick r:id="rId4">
                  <a:extLst>
                    <a:ext uri="{A12FA001-AC4F-418D-AE19-62706E023703}">
                      <ahyp:hlinkClr xmlns:ahyp="http://schemas.microsoft.com/office/drawing/2018/hyperlinkcolor" val="tx"/>
                    </a:ext>
                  </a:extLst>
                </a:hlinkClick>
              </a:rPr>
              <a:t>2</a:t>
            </a:r>
            <a:r>
              <a:rPr lang="en-US" sz="1400" dirty="0">
                <a:solidFill>
                  <a:schemeClr val="accent1"/>
                </a:solidFill>
                <a:hlinkClick r:id="rId4">
                  <a:extLst>
                    <a:ext uri="{A12FA001-AC4F-418D-AE19-62706E023703}">
                      <ahyp:hlinkClr xmlns:ahyp="http://schemas.microsoft.com/office/drawing/2018/hyperlinkcolor" val="tx"/>
                    </a:ext>
                  </a:extLst>
                </a:hlinkClick>
              </a:rPr>
              <a:t>www.cms.gov/apps/glossary/search.asp?Term=medically+necessary&amp;Language=English&amp;SubmitTermSrch=Search</a:t>
            </a:r>
            <a:endParaRPr lang="en-US" sz="1400" dirty="0">
              <a:solidFill>
                <a:schemeClr val="accent1"/>
              </a:solidFill>
            </a:endParaRPr>
          </a:p>
          <a:p>
            <a:endParaRPr lang="en-US" sz="1600" dirty="0"/>
          </a:p>
        </p:txBody>
      </p:sp>
    </p:spTree>
    <p:custDataLst>
      <p:tags r:id="rId1"/>
    </p:custDataLst>
    <p:extLst>
      <p:ext uri="{BB962C8B-B14F-4D97-AF65-F5344CB8AC3E}">
        <p14:creationId xmlns:p14="http://schemas.microsoft.com/office/powerpoint/2010/main" val="3639920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78416" y="257161"/>
            <a:ext cx="10515600" cy="745724"/>
          </a:xfrm>
        </p:spPr>
        <p:txBody>
          <a:bodyPr>
            <a:normAutofit fontScale="90000"/>
          </a:bodyPr>
          <a:lstStyle/>
          <a:p>
            <a:r>
              <a:rPr lang="en-US" altLang="en-US" sz="3200" dirty="0">
                <a:solidFill>
                  <a:schemeClr val="accent2"/>
                </a:solidFill>
                <a:latin typeface="Helvetica"/>
                <a:cs typeface="Helvetica"/>
              </a:rPr>
              <a:t>What do I bill when I assume the care of a patient from another provider? </a:t>
            </a:r>
          </a:p>
        </p:txBody>
      </p:sp>
      <p:sp>
        <p:nvSpPr>
          <p:cNvPr id="2" name="TextBox 1">
            <a:extLst>
              <a:ext uri="{FF2B5EF4-FFF2-40B4-BE49-F238E27FC236}">
                <a16:creationId xmlns:a16="http://schemas.microsoft.com/office/drawing/2014/main" id="{49529A74-6C11-4307-EBC3-C13AE73EE81F}"/>
              </a:ext>
            </a:extLst>
          </p:cNvPr>
          <p:cNvSpPr txBox="1"/>
          <p:nvPr/>
        </p:nvSpPr>
        <p:spPr>
          <a:xfrm>
            <a:off x="4287201" y="6077619"/>
            <a:ext cx="4493124" cy="523220"/>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4579567-5C70-0C54-F9F4-D53839F5516C}"/>
              </a:ext>
            </a:extLst>
          </p:cNvPr>
          <p:cNvSpPr>
            <a:spLocks noGrp="1"/>
          </p:cNvSpPr>
          <p:nvPr>
            <p:ph idx="1"/>
          </p:nvPr>
        </p:nvSpPr>
        <p:spPr>
          <a:xfrm>
            <a:off x="982068" y="1406086"/>
            <a:ext cx="10515600" cy="4599432"/>
          </a:xfrm>
        </p:spPr>
        <p:txBody>
          <a:bodyPr>
            <a:normAutofit/>
          </a:bodyPr>
          <a:lstStyle/>
          <a:p>
            <a:r>
              <a:rPr lang="en-US" sz="2000" dirty="0">
                <a:solidFill>
                  <a:schemeClr val="tx1"/>
                </a:solidFill>
              </a:rPr>
              <a:t>Bill an Initial Nursing Facility Care code if assuming care from non-related provider (different practice)</a:t>
            </a:r>
          </a:p>
          <a:p>
            <a:r>
              <a:rPr lang="en-US" sz="2000" dirty="0">
                <a:solidFill>
                  <a:schemeClr val="tx1"/>
                </a:solidFill>
              </a:rPr>
              <a:t>Clarified in the 2023 CPT manual</a:t>
            </a:r>
          </a:p>
          <a:p>
            <a:pPr lvl="1"/>
            <a:r>
              <a:rPr lang="en-US" sz="2000" dirty="0">
                <a:solidFill>
                  <a:schemeClr val="tx1"/>
                </a:solidFill>
              </a:rPr>
              <a:t>“Initial nursing facility care codes 99304, 99305, 99306 may be used once per admission, </a:t>
            </a:r>
            <a:r>
              <a:rPr lang="en-US" sz="2000" b="1" dirty="0">
                <a:solidFill>
                  <a:schemeClr val="tx1"/>
                </a:solidFill>
              </a:rPr>
              <a:t>per physician </a:t>
            </a:r>
            <a:r>
              <a:rPr lang="en-US" sz="2000" dirty="0">
                <a:solidFill>
                  <a:schemeClr val="tx1"/>
                </a:solidFill>
              </a:rPr>
              <a:t>or other qualified health care professional, regardless of length of stay”.</a:t>
            </a:r>
          </a:p>
          <a:p>
            <a:pPr lvl="1"/>
            <a:r>
              <a:rPr lang="en-US" sz="2000" dirty="0">
                <a:solidFill>
                  <a:schemeClr val="tx1"/>
                </a:solidFill>
              </a:rPr>
              <a:t>“An initial service may be reported when the patient has not received any face-to-face professional services from the physician or other qualified health care professional or another physician or other qualified health care professional of the exact same specialty and subspecialty who belongs to the same group practice </a:t>
            </a:r>
            <a:r>
              <a:rPr lang="en-US" sz="2000" i="1" dirty="0">
                <a:solidFill>
                  <a:schemeClr val="tx1"/>
                </a:solidFill>
              </a:rPr>
              <a:t>during the stay</a:t>
            </a:r>
            <a:r>
              <a:rPr lang="en-US" sz="2000" dirty="0">
                <a:solidFill>
                  <a:schemeClr val="tx1"/>
                </a:solidFill>
              </a:rPr>
              <a:t>”. </a:t>
            </a:r>
          </a:p>
          <a:p>
            <a:pPr lvl="1"/>
            <a:r>
              <a:rPr lang="en-US" sz="2000" dirty="0">
                <a:solidFill>
                  <a:schemeClr val="tx1"/>
                </a:solidFill>
              </a:rPr>
              <a:t>“An initial service may also be reported if the patient is a new patient as defined in the Evaluation and Management Guidelines”.</a:t>
            </a:r>
          </a:p>
        </p:txBody>
      </p:sp>
    </p:spTree>
    <p:custDataLst>
      <p:tags r:id="rId1"/>
    </p:custDataLst>
    <p:extLst>
      <p:ext uri="{BB962C8B-B14F-4D97-AF65-F5344CB8AC3E}">
        <p14:creationId xmlns:p14="http://schemas.microsoft.com/office/powerpoint/2010/main" val="396394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97758D-009D-35C0-4902-C55D7C63BA15}"/>
              </a:ext>
            </a:extLst>
          </p:cNvPr>
          <p:cNvSpPr/>
          <p:nvPr/>
        </p:nvSpPr>
        <p:spPr>
          <a:xfrm>
            <a:off x="7742640" y="1303993"/>
            <a:ext cx="4211410"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rPr>
              <a:t>Questions?</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p:txBody>
      </p:sp>
      <p:sp>
        <p:nvSpPr>
          <p:cNvPr id="12" name="TextBox 11">
            <a:extLst>
              <a:ext uri="{FF2B5EF4-FFF2-40B4-BE49-F238E27FC236}">
                <a16:creationId xmlns:a16="http://schemas.microsoft.com/office/drawing/2014/main" id="{370EB3B8-146D-E6D1-4D01-6094F2242766}"/>
              </a:ext>
            </a:extLst>
          </p:cNvPr>
          <p:cNvSpPr txBox="1"/>
          <p:nvPr/>
        </p:nvSpPr>
        <p:spPr>
          <a:xfrm>
            <a:off x="7688581" y="2953296"/>
            <a:ext cx="4649566" cy="1323439"/>
          </a:xfrm>
          <a:prstGeom prst="rect">
            <a:avLst/>
          </a:prstGeom>
          <a:noFill/>
        </p:spPr>
        <p:txBody>
          <a:bodyPr wrap="square">
            <a:spAutoFit/>
          </a:bodyPr>
          <a:lstStyle/>
          <a:p>
            <a:r>
              <a:rPr lang="en-US" sz="1600" dirty="0">
                <a:solidFill>
                  <a:schemeClr val="accent1"/>
                </a:solidFill>
              </a:rPr>
              <a:t>Charles A. </a:t>
            </a:r>
            <a:r>
              <a:rPr lang="en-US" sz="1600" dirty="0" err="1">
                <a:solidFill>
                  <a:schemeClr val="accent1"/>
                </a:solidFill>
              </a:rPr>
              <a:t>Crecelius</a:t>
            </a:r>
            <a:r>
              <a:rPr lang="en-US" sz="1600" dirty="0">
                <a:solidFill>
                  <a:schemeClr val="accent1"/>
                </a:solidFill>
              </a:rPr>
              <a:t>, MD, PhD, FACP, CMD</a:t>
            </a:r>
          </a:p>
          <a:p>
            <a:r>
              <a:rPr lang="en-US" sz="1600" dirty="0">
                <a:solidFill>
                  <a:schemeClr val="accent1"/>
                </a:solidFill>
              </a:rPr>
              <a:t>Medical Director, Delmar Gardens</a:t>
            </a:r>
          </a:p>
          <a:p>
            <a:r>
              <a:rPr lang="en-US" sz="1600" dirty="0">
                <a:solidFill>
                  <a:schemeClr val="accent1"/>
                </a:solidFill>
              </a:rPr>
              <a:t>St. Louis, MO</a:t>
            </a:r>
          </a:p>
          <a:p>
            <a:r>
              <a:rPr lang="en-US" sz="1600" dirty="0">
                <a:solidFill>
                  <a:schemeClr val="accent1"/>
                </a:solidFill>
              </a:rPr>
              <a:t>c_crecelius@msn.com</a:t>
            </a:r>
          </a:p>
          <a:p>
            <a:endParaRPr lang="en-US" sz="1600" dirty="0">
              <a:solidFill>
                <a:schemeClr val="accent1"/>
              </a:solidFill>
            </a:endParaRPr>
          </a:p>
        </p:txBody>
      </p:sp>
      <p:pic>
        <p:nvPicPr>
          <p:cNvPr id="10" name="Picture 9">
            <a:extLst>
              <a:ext uri="{FF2B5EF4-FFF2-40B4-BE49-F238E27FC236}">
                <a16:creationId xmlns:a16="http://schemas.microsoft.com/office/drawing/2014/main" id="{8726BD61-F239-C21B-00DB-EA0124063B5E}"/>
              </a:ext>
            </a:extLst>
          </p:cNvPr>
          <p:cNvPicPr>
            <a:picLocks noChangeAspect="1"/>
          </p:cNvPicPr>
          <p:nvPr/>
        </p:nvPicPr>
        <p:blipFill>
          <a:blip r:embed="rId4"/>
          <a:stretch>
            <a:fillRect/>
          </a:stretch>
        </p:blipFill>
        <p:spPr>
          <a:xfrm>
            <a:off x="2678478" y="538991"/>
            <a:ext cx="4649566" cy="5995493"/>
          </a:xfrm>
          <a:prstGeom prst="rect">
            <a:avLst/>
          </a:prstGeom>
        </p:spPr>
      </p:pic>
    </p:spTree>
    <p:custDataLst>
      <p:tags r:id="rId1"/>
    </p:custDataLst>
    <p:extLst>
      <p:ext uri="{BB962C8B-B14F-4D97-AF65-F5344CB8AC3E}">
        <p14:creationId xmlns:p14="http://schemas.microsoft.com/office/powerpoint/2010/main" val="1438224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D2869ADB-BF60-2C4B-9870-8D1D1CBA1CAC}"/>
              </a:ext>
            </a:extLst>
          </p:cNvPr>
          <p:cNvSpPr>
            <a:spLocks noGrp="1"/>
          </p:cNvSpPr>
          <p:nvPr>
            <p:ph type="title"/>
          </p:nvPr>
        </p:nvSpPr>
        <p:spPr>
          <a:xfrm>
            <a:off x="1255692" y="901789"/>
            <a:ext cx="7293947" cy="1411643"/>
          </a:xfrm>
        </p:spPr>
        <p:txBody>
          <a:bodyPr>
            <a:normAutofit/>
          </a:bodyPr>
          <a:lstStyle/>
          <a:p>
            <a:pPr algn="l"/>
            <a:r>
              <a:rPr lang="en-US" sz="3200" b="1" spc="-150" dirty="0">
                <a:solidFill>
                  <a:schemeClr val="accent1"/>
                </a:solidFill>
                <a:latin typeface="Helvetica" pitchFamily="2" charset="0"/>
              </a:rPr>
              <a:t>APPENDIX    </a:t>
            </a:r>
            <a:br>
              <a:rPr lang="en-US" sz="3200" b="1" spc="-150" dirty="0">
                <a:solidFill>
                  <a:schemeClr val="accent1"/>
                </a:solidFill>
                <a:latin typeface="Helvetica" pitchFamily="2" charset="0"/>
              </a:rPr>
            </a:br>
            <a:r>
              <a:rPr lang="en-US" sz="3200" b="1" spc="-150" dirty="0">
                <a:solidFill>
                  <a:schemeClr val="accent1"/>
                </a:solidFill>
                <a:latin typeface="Helvetica" pitchFamily="2" charset="0"/>
              </a:rPr>
              <a:t>   Where do I find all this stuff? </a:t>
            </a:r>
          </a:p>
        </p:txBody>
      </p:sp>
      <p:pic>
        <p:nvPicPr>
          <p:cNvPr id="2" name="Picture 1">
            <a:extLst>
              <a:ext uri="{FF2B5EF4-FFF2-40B4-BE49-F238E27FC236}">
                <a16:creationId xmlns:a16="http://schemas.microsoft.com/office/drawing/2014/main" id="{7664DF93-943E-145C-E945-E4471CB00A9C}"/>
              </a:ext>
            </a:extLst>
          </p:cNvPr>
          <p:cNvPicPr>
            <a:picLocks noChangeAspect="1"/>
          </p:cNvPicPr>
          <p:nvPr/>
        </p:nvPicPr>
        <p:blipFill>
          <a:blip r:embed="rId2"/>
          <a:stretch>
            <a:fillRect/>
          </a:stretch>
        </p:blipFill>
        <p:spPr>
          <a:xfrm>
            <a:off x="4614552" y="2755281"/>
            <a:ext cx="2761727" cy="2554445"/>
          </a:xfrm>
          <a:prstGeom prst="rect">
            <a:avLst/>
          </a:prstGeom>
        </p:spPr>
      </p:pic>
    </p:spTree>
    <p:extLst>
      <p:ext uri="{BB962C8B-B14F-4D97-AF65-F5344CB8AC3E}">
        <p14:creationId xmlns:p14="http://schemas.microsoft.com/office/powerpoint/2010/main" val="4171017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45080" y="272769"/>
            <a:ext cx="10515600" cy="745724"/>
          </a:xfrm>
        </p:spPr>
        <p:txBody>
          <a:bodyPr>
            <a:normAutofit/>
          </a:bodyPr>
          <a:lstStyle/>
          <a:p>
            <a:r>
              <a:rPr lang="en-US" altLang="en-US" sz="3200" dirty="0">
                <a:solidFill>
                  <a:schemeClr val="accent2"/>
                </a:solidFill>
                <a:latin typeface="Helvetica"/>
                <a:cs typeface="Helvetica"/>
              </a:rPr>
              <a:t>Prolonged Services: </a:t>
            </a:r>
          </a:p>
        </p:txBody>
      </p:sp>
      <p:sp>
        <p:nvSpPr>
          <p:cNvPr id="2" name="Content Placeholder 2">
            <a:extLst>
              <a:ext uri="{FF2B5EF4-FFF2-40B4-BE49-F238E27FC236}">
                <a16:creationId xmlns:a16="http://schemas.microsoft.com/office/drawing/2014/main" id="{77E5FB36-C127-4C17-0D56-DEAC5432EE40}"/>
              </a:ext>
            </a:extLst>
          </p:cNvPr>
          <p:cNvSpPr>
            <a:spLocks noGrp="1"/>
          </p:cNvSpPr>
          <p:nvPr>
            <p:ph idx="1"/>
          </p:nvPr>
        </p:nvSpPr>
        <p:spPr>
          <a:xfrm>
            <a:off x="1120012" y="1219684"/>
            <a:ext cx="10647918" cy="4845050"/>
          </a:xfrm>
        </p:spPr>
        <p:txBody>
          <a:bodyPr>
            <a:noAutofit/>
          </a:bodyPr>
          <a:lstStyle/>
          <a:p>
            <a:pPr>
              <a:buFont typeface="Wingdings" panose="05000000000000000000" pitchFamily="2" charset="2"/>
              <a:buChar char="§"/>
            </a:pPr>
            <a:r>
              <a:rPr lang="en-US" sz="2400" dirty="0"/>
              <a:t>CMS rejected all CPT Prolonged Service codes in 2023 including non- face to face mainly on basis of base code service times</a:t>
            </a:r>
          </a:p>
          <a:p>
            <a:pPr>
              <a:buFont typeface="Wingdings" panose="05000000000000000000" pitchFamily="2" charset="2"/>
              <a:buChar char="§"/>
            </a:pPr>
            <a:r>
              <a:rPr lang="en-US" sz="2400" dirty="0" err="1"/>
              <a:t>Three</a:t>
            </a:r>
            <a:r>
              <a:rPr lang="en-US" sz="2400" dirty="0" err="1">
                <a:latin typeface="+mn-lt"/>
              </a:rPr>
              <a:t>“G</a:t>
            </a:r>
            <a:r>
              <a:rPr lang="en-US" sz="2400" dirty="0">
                <a:latin typeface="+mn-lt"/>
              </a:rPr>
              <a:t>” codes for prolonged services now in place</a:t>
            </a:r>
          </a:p>
          <a:p>
            <a:pPr lvl="1">
              <a:buFont typeface="Wingdings" panose="05000000000000000000" pitchFamily="2" charset="2"/>
              <a:buChar char="§"/>
            </a:pPr>
            <a:r>
              <a:rPr lang="en-US" sz="2400" dirty="0">
                <a:latin typeface="+mn-lt"/>
              </a:rPr>
              <a:t>G0316 Prolonged Hospital or Observation Services</a:t>
            </a:r>
          </a:p>
          <a:p>
            <a:pPr lvl="1">
              <a:buFont typeface="Wingdings" panose="05000000000000000000" pitchFamily="2" charset="2"/>
              <a:buChar char="§"/>
            </a:pPr>
            <a:r>
              <a:rPr lang="en-US" sz="2400" dirty="0">
                <a:latin typeface="+mn-lt"/>
              </a:rPr>
              <a:t>G0317 Prolonged Nursing Home Services </a:t>
            </a:r>
          </a:p>
          <a:p>
            <a:pPr lvl="1">
              <a:buFont typeface="Wingdings" panose="05000000000000000000" pitchFamily="2" charset="2"/>
              <a:buChar char="§"/>
            </a:pPr>
            <a:r>
              <a:rPr lang="en-US" sz="2400" dirty="0">
                <a:latin typeface="+mn-lt"/>
              </a:rPr>
              <a:t>G0318 Prolonged Home or Residence Services</a:t>
            </a:r>
          </a:p>
          <a:p>
            <a:pPr>
              <a:buFont typeface="Wingdings" panose="05000000000000000000" pitchFamily="2" charset="2"/>
              <a:buChar char="§"/>
            </a:pPr>
            <a:r>
              <a:rPr lang="en-US" sz="2400" dirty="0">
                <a:latin typeface="+mn-lt"/>
              </a:rPr>
              <a:t>Clarified the time horizon for nursing home prolonged service codes</a:t>
            </a:r>
          </a:p>
          <a:p>
            <a:pPr marL="0" indent="0">
              <a:buNone/>
            </a:pPr>
            <a:endParaRPr lang="en-US" sz="2200" dirty="0"/>
          </a:p>
        </p:txBody>
      </p:sp>
      <p:sp>
        <p:nvSpPr>
          <p:cNvPr id="7" name="TextBox 6">
            <a:extLst>
              <a:ext uri="{FF2B5EF4-FFF2-40B4-BE49-F238E27FC236}">
                <a16:creationId xmlns:a16="http://schemas.microsoft.com/office/drawing/2014/main" id="{6197EB4D-87F6-1FC8-57F8-96A0C0A60768}"/>
              </a:ext>
            </a:extLst>
          </p:cNvPr>
          <p:cNvSpPr txBox="1"/>
          <p:nvPr/>
        </p:nvSpPr>
        <p:spPr>
          <a:xfrm>
            <a:off x="4287201" y="6077619"/>
            <a:ext cx="4493124" cy="523220"/>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769CC58-0B05-68B6-38D3-00690C14E1FB}"/>
              </a:ext>
            </a:extLst>
          </p:cNvPr>
          <p:cNvSpPr txBox="1"/>
          <p:nvPr/>
        </p:nvSpPr>
        <p:spPr>
          <a:xfrm>
            <a:off x="3186407" y="5682517"/>
            <a:ext cx="9996194" cy="369332"/>
          </a:xfrm>
          <a:prstGeom prst="rect">
            <a:avLst/>
          </a:prstGeom>
          <a:noFill/>
        </p:spPr>
        <p:txBody>
          <a:bodyPr wrap="square">
            <a:spAutoFit/>
          </a:bodyPr>
          <a:lstStyle/>
          <a:p>
            <a:r>
              <a:rPr lang="en-US" dirty="0">
                <a:hlinkClick r:id="rId4"/>
              </a:rPr>
              <a:t>https://www.govinfo.gov/content/pkg/FR-2022-11-18/pdf/2022-23873.pdf</a:t>
            </a:r>
            <a:endParaRPr lang="en-US" dirty="0"/>
          </a:p>
        </p:txBody>
      </p:sp>
    </p:spTree>
    <p:custDataLst>
      <p:tags r:id="rId1"/>
    </p:custDataLst>
    <p:extLst>
      <p:ext uri="{BB962C8B-B14F-4D97-AF65-F5344CB8AC3E}">
        <p14:creationId xmlns:p14="http://schemas.microsoft.com/office/powerpoint/2010/main" val="1551358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87746" y="407519"/>
            <a:ext cx="2248149" cy="745724"/>
          </a:xfrm>
        </p:spPr>
        <p:txBody>
          <a:bodyPr>
            <a:normAutofit/>
          </a:bodyPr>
          <a:lstStyle/>
          <a:p>
            <a:r>
              <a:rPr lang="en-US" altLang="en-US" sz="3200" dirty="0">
                <a:solidFill>
                  <a:schemeClr val="accent2"/>
                </a:solidFill>
                <a:latin typeface="Helvetica"/>
                <a:cs typeface="Helvetica"/>
              </a:rPr>
              <a:t>G0317</a:t>
            </a:r>
          </a:p>
        </p:txBody>
      </p:sp>
      <p:sp>
        <p:nvSpPr>
          <p:cNvPr id="2" name="TextBox 1">
            <a:extLst>
              <a:ext uri="{FF2B5EF4-FFF2-40B4-BE49-F238E27FC236}">
                <a16:creationId xmlns:a16="http://schemas.microsoft.com/office/drawing/2014/main" id="{A57A8F81-ECA1-8107-3D28-8B0225E9575B}"/>
              </a:ext>
            </a:extLst>
          </p:cNvPr>
          <p:cNvSpPr txBox="1"/>
          <p:nvPr/>
        </p:nvSpPr>
        <p:spPr>
          <a:xfrm>
            <a:off x="1818861" y="6296592"/>
            <a:ext cx="9193695"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383090B8-B486-B966-B938-0D2BDFDBBE35}"/>
              </a:ext>
            </a:extLst>
          </p:cNvPr>
          <p:cNvSpPr>
            <a:spLocks noGrp="1"/>
          </p:cNvSpPr>
          <p:nvPr>
            <p:ph idx="1"/>
          </p:nvPr>
        </p:nvSpPr>
        <p:spPr>
          <a:xfrm>
            <a:off x="1066798" y="1153243"/>
            <a:ext cx="10515600" cy="4251960"/>
          </a:xfrm>
        </p:spPr>
        <p:txBody>
          <a:bodyPr>
            <a:noAutofit/>
          </a:bodyPr>
          <a:lstStyle/>
          <a:p>
            <a:pPr>
              <a:buFont typeface="Wingdings" panose="05000000000000000000" pitchFamily="2" charset="2"/>
              <a:buChar char="§"/>
            </a:pPr>
            <a:r>
              <a:rPr lang="en-US" sz="2400" b="1" i="1" u="none" strike="noStrike" baseline="0" dirty="0">
                <a:solidFill>
                  <a:schemeClr val="accent1"/>
                </a:solidFill>
                <a:latin typeface="+mn-lt"/>
              </a:rPr>
              <a:t>G0317</a:t>
            </a:r>
            <a:r>
              <a:rPr lang="en-US" sz="2400" b="0" i="1" u="none" strike="noStrike" baseline="0" dirty="0">
                <a:solidFill>
                  <a:schemeClr val="accent1"/>
                </a:solidFill>
                <a:latin typeface="+mn-lt"/>
              </a:rPr>
              <a:t> Prolonged </a:t>
            </a:r>
            <a:r>
              <a:rPr lang="en-US" sz="2400" b="1" i="1" u="none" strike="noStrike" baseline="0" dirty="0">
                <a:solidFill>
                  <a:schemeClr val="accent1"/>
                </a:solidFill>
                <a:latin typeface="+mn-lt"/>
              </a:rPr>
              <a:t>nursing facility </a:t>
            </a:r>
            <a:r>
              <a:rPr lang="en-US" sz="2400" b="0" i="1" u="none" strike="noStrike" baseline="0" dirty="0">
                <a:solidFill>
                  <a:schemeClr val="accent1"/>
                </a:solidFill>
                <a:latin typeface="+mn-lt"/>
              </a:rPr>
              <a:t>evaluation and management service(s) beyond the total time for the primary service (when the primary service has been selected using time on the date of the primary service); </a:t>
            </a:r>
          </a:p>
          <a:p>
            <a:pPr>
              <a:buFont typeface="Wingdings" panose="05000000000000000000" pitchFamily="2" charset="2"/>
              <a:buChar char="§"/>
            </a:pPr>
            <a:r>
              <a:rPr lang="en-US" sz="2400" b="0" i="1" u="none" strike="noStrike" baseline="0" dirty="0">
                <a:solidFill>
                  <a:schemeClr val="accent1"/>
                </a:solidFill>
                <a:latin typeface="+mn-lt"/>
              </a:rPr>
              <a:t>each additional 15 minutes by the physician or qualified healthcare professional, with or without direct patient contact </a:t>
            </a:r>
          </a:p>
          <a:p>
            <a:pPr lvl="1">
              <a:buFont typeface="Wingdings" panose="05000000000000000000" pitchFamily="2" charset="2"/>
              <a:buChar char="§"/>
            </a:pPr>
            <a:r>
              <a:rPr lang="en-US" sz="2400" b="0" i="1" u="none" strike="noStrike" baseline="0" dirty="0">
                <a:solidFill>
                  <a:schemeClr val="accent1"/>
                </a:solidFill>
                <a:latin typeface="+mn-lt"/>
              </a:rPr>
              <a:t>(list separately in addition to CPT codes 99306, 99310 for nursing facility evaluation and management services). </a:t>
            </a:r>
          </a:p>
          <a:p>
            <a:pPr lvl="1">
              <a:buFont typeface="Wingdings" panose="05000000000000000000" pitchFamily="2" charset="2"/>
              <a:buChar char="§"/>
            </a:pPr>
            <a:r>
              <a:rPr lang="en-US" sz="2400" b="0" i="1" u="none" strike="noStrike" baseline="0" dirty="0">
                <a:solidFill>
                  <a:schemeClr val="accent1"/>
                </a:solidFill>
                <a:latin typeface="+mn-lt"/>
              </a:rPr>
              <a:t>(Do not report G0317 on the same date of service as other prolonged services for evaluation and management 99358, 99359, 99418). </a:t>
            </a:r>
          </a:p>
          <a:p>
            <a:pPr lvl="1">
              <a:buFont typeface="Wingdings" panose="05000000000000000000" pitchFamily="2" charset="2"/>
              <a:buChar char="§"/>
            </a:pPr>
            <a:r>
              <a:rPr lang="en-US" sz="2400" b="0" i="1" u="none" strike="noStrike" baseline="0" dirty="0">
                <a:solidFill>
                  <a:schemeClr val="accent1"/>
                </a:solidFill>
                <a:latin typeface="+mn-lt"/>
              </a:rPr>
              <a:t>(Do not report G0317 for any time unit less than 15 minutes) </a:t>
            </a:r>
            <a:endParaRPr lang="en-US" sz="2400" dirty="0">
              <a:solidFill>
                <a:schemeClr val="accent1"/>
              </a:solidFill>
              <a:latin typeface="+mn-lt"/>
            </a:endParaRPr>
          </a:p>
        </p:txBody>
      </p:sp>
    </p:spTree>
    <p:custDataLst>
      <p:tags r:id="rId1"/>
    </p:custDataLst>
    <p:extLst>
      <p:ext uri="{BB962C8B-B14F-4D97-AF65-F5344CB8AC3E}">
        <p14:creationId xmlns:p14="http://schemas.microsoft.com/office/powerpoint/2010/main" val="1606612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14929" y="162313"/>
            <a:ext cx="10515600" cy="745724"/>
          </a:xfrm>
        </p:spPr>
        <p:txBody>
          <a:bodyPr>
            <a:normAutofit/>
          </a:bodyPr>
          <a:lstStyle/>
          <a:p>
            <a:r>
              <a:rPr lang="en-US" altLang="en-US" sz="3200" dirty="0">
                <a:solidFill>
                  <a:schemeClr val="accent2"/>
                </a:solidFill>
                <a:latin typeface="Helvetica"/>
                <a:cs typeface="Helvetica"/>
              </a:rPr>
              <a:t>CMS’ Logic for Prolonged Service Changes</a:t>
            </a:r>
          </a:p>
        </p:txBody>
      </p:sp>
      <p:sp>
        <p:nvSpPr>
          <p:cNvPr id="2" name="TextBox 1">
            <a:extLst>
              <a:ext uri="{FF2B5EF4-FFF2-40B4-BE49-F238E27FC236}">
                <a16:creationId xmlns:a16="http://schemas.microsoft.com/office/drawing/2014/main" id="{CC3701D1-6CB9-A17F-AA88-D9FAED7904DE}"/>
              </a:ext>
            </a:extLst>
          </p:cNvPr>
          <p:cNvSpPr txBox="1"/>
          <p:nvPr/>
        </p:nvSpPr>
        <p:spPr>
          <a:xfrm>
            <a:off x="1948069" y="6387910"/>
            <a:ext cx="9392478"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FF5EB67F-8523-3E4A-B7C3-568A5DED01CA}"/>
              </a:ext>
            </a:extLst>
          </p:cNvPr>
          <p:cNvSpPr>
            <a:spLocks noGrp="1"/>
          </p:cNvSpPr>
          <p:nvPr>
            <p:ph idx="1"/>
          </p:nvPr>
        </p:nvSpPr>
        <p:spPr>
          <a:xfrm>
            <a:off x="1275963" y="790226"/>
            <a:ext cx="10515600" cy="4845050"/>
          </a:xfrm>
        </p:spPr>
        <p:txBody>
          <a:bodyPr>
            <a:noAutofit/>
          </a:bodyPr>
          <a:lstStyle/>
          <a:p>
            <a:pPr>
              <a:buFont typeface="Wingdings" panose="05000000000000000000" pitchFamily="2" charset="2"/>
              <a:buChar char="§"/>
            </a:pPr>
            <a:r>
              <a:rPr lang="en-US" sz="2000" b="0" i="0" u="none" strike="noStrike" baseline="0" dirty="0">
                <a:solidFill>
                  <a:schemeClr val="accent1"/>
                </a:solidFill>
                <a:latin typeface="+mn-lt"/>
              </a:rPr>
              <a:t>All code set families (</a:t>
            </a:r>
            <a:r>
              <a:rPr lang="en-US" sz="2000" b="0" i="0" u="none" strike="noStrike" baseline="0" dirty="0" err="1">
                <a:solidFill>
                  <a:schemeClr val="accent1"/>
                </a:solidFill>
                <a:latin typeface="+mn-lt"/>
              </a:rPr>
              <a:t>e.g</a:t>
            </a:r>
            <a:r>
              <a:rPr lang="en-US" sz="2000" b="0" i="0" u="none" strike="noStrike" baseline="0" dirty="0">
                <a:solidFill>
                  <a:schemeClr val="accent1"/>
                </a:solidFill>
                <a:latin typeface="+mn-lt"/>
              </a:rPr>
              <a:t> office, NH) include pre-, intra- and post-service times.</a:t>
            </a:r>
          </a:p>
          <a:p>
            <a:pPr>
              <a:buFont typeface="Wingdings" panose="05000000000000000000" pitchFamily="2" charset="2"/>
              <a:buChar char="§"/>
            </a:pPr>
            <a:r>
              <a:rPr lang="en-US" sz="2000" dirty="0">
                <a:solidFill>
                  <a:schemeClr val="accent1"/>
                </a:solidFill>
              </a:rPr>
              <a:t>Previously only intra-service time was considered for prolonged service codes.</a:t>
            </a:r>
          </a:p>
          <a:p>
            <a:pPr>
              <a:buFont typeface="Wingdings" panose="05000000000000000000" pitchFamily="2" charset="2"/>
              <a:buChar char="§"/>
            </a:pPr>
            <a:r>
              <a:rPr lang="en-US" sz="2000" dirty="0">
                <a:solidFill>
                  <a:schemeClr val="accent1"/>
                </a:solidFill>
              </a:rPr>
              <a:t>N</a:t>
            </a:r>
            <a:r>
              <a:rPr lang="en-US" sz="2000" b="0" i="0" u="none" strike="noStrike" baseline="0" dirty="0">
                <a:solidFill>
                  <a:schemeClr val="accent1"/>
                </a:solidFill>
                <a:latin typeface="+mn-lt"/>
              </a:rPr>
              <a:t>ursing </a:t>
            </a:r>
            <a:r>
              <a:rPr lang="en-US" sz="2000" dirty="0">
                <a:solidFill>
                  <a:schemeClr val="accent1"/>
                </a:solidFill>
              </a:rPr>
              <a:t>F</a:t>
            </a:r>
            <a:r>
              <a:rPr lang="en-US" sz="2000" b="0" i="0" u="none" strike="noStrike" baseline="0" dirty="0">
                <a:solidFill>
                  <a:schemeClr val="accent1"/>
                </a:solidFill>
                <a:latin typeface="+mn-lt"/>
              </a:rPr>
              <a:t>acility codes </a:t>
            </a:r>
            <a:r>
              <a:rPr lang="en-US" sz="2000" dirty="0">
                <a:solidFill>
                  <a:schemeClr val="accent1"/>
                </a:solidFill>
              </a:rPr>
              <a:t>include pre- (</a:t>
            </a:r>
            <a:r>
              <a:rPr lang="en-US" sz="2000" b="0" i="0" u="none" strike="noStrike" baseline="0" dirty="0">
                <a:solidFill>
                  <a:schemeClr val="accent1"/>
                </a:solidFill>
                <a:latin typeface="+mn-lt"/>
              </a:rPr>
              <a:t>the day </a:t>
            </a:r>
            <a:r>
              <a:rPr lang="en-US" sz="2000" dirty="0">
                <a:solidFill>
                  <a:schemeClr val="accent1"/>
                </a:solidFill>
              </a:rPr>
              <a:t>before), intra-service (the day of)</a:t>
            </a:r>
            <a:r>
              <a:rPr lang="en-US" sz="2000" b="0" i="0" u="none" strike="noStrike" baseline="0" dirty="0">
                <a:solidFill>
                  <a:schemeClr val="accent1"/>
                </a:solidFill>
                <a:latin typeface="+mn-lt"/>
              </a:rPr>
              <a:t> and post-service (3 days </a:t>
            </a:r>
            <a:r>
              <a:rPr lang="en-US" sz="2000" dirty="0">
                <a:solidFill>
                  <a:schemeClr val="accent1"/>
                </a:solidFill>
              </a:rPr>
              <a:t>after</a:t>
            </a:r>
            <a:r>
              <a:rPr lang="en-US" sz="2000" b="0" i="0" u="none" strike="noStrike" baseline="0" dirty="0">
                <a:solidFill>
                  <a:schemeClr val="accent1"/>
                </a:solidFill>
                <a:latin typeface="+mn-lt"/>
              </a:rPr>
              <a:t> the date of service) times</a:t>
            </a:r>
          </a:p>
          <a:p>
            <a:pPr>
              <a:buFont typeface="Wingdings" panose="05000000000000000000" pitchFamily="2" charset="2"/>
              <a:buChar char="§"/>
            </a:pPr>
            <a:r>
              <a:rPr lang="en-US" sz="2000" dirty="0">
                <a:solidFill>
                  <a:schemeClr val="accent1"/>
                </a:solidFill>
                <a:latin typeface="+mn-lt"/>
              </a:rPr>
              <a:t>CMS concluded that reporting 99358-99359 on any of those days would essentially be duplicative reporting as these codes only include intra-service time</a:t>
            </a:r>
          </a:p>
          <a:p>
            <a:pPr>
              <a:buFont typeface="Wingdings" panose="05000000000000000000" pitchFamily="2" charset="2"/>
              <a:buChar char="§"/>
            </a:pPr>
            <a:r>
              <a:rPr lang="en-US" sz="2000" b="0" i="0" u="none" strike="noStrike" baseline="0" dirty="0">
                <a:solidFill>
                  <a:schemeClr val="accent1"/>
                </a:solidFill>
                <a:latin typeface="+mn-lt"/>
              </a:rPr>
              <a:t>Thus, </a:t>
            </a:r>
            <a:r>
              <a:rPr lang="en-US" sz="2000" dirty="0">
                <a:solidFill>
                  <a:schemeClr val="accent1"/>
                </a:solidFill>
              </a:rPr>
              <a:t>CMS </a:t>
            </a:r>
            <a:r>
              <a:rPr lang="en-US" sz="2000" b="0" i="0" u="none" strike="noStrike" baseline="0" dirty="0">
                <a:solidFill>
                  <a:schemeClr val="accent1"/>
                </a:solidFill>
                <a:latin typeface="+mn-lt"/>
              </a:rPr>
              <a:t>converted other CPT prolonged service codes to “I” status*:</a:t>
            </a:r>
          </a:p>
          <a:p>
            <a:pPr lvl="1">
              <a:buFont typeface="Wingdings" panose="05000000000000000000" pitchFamily="2" charset="2"/>
              <a:buChar char="§"/>
            </a:pPr>
            <a:r>
              <a:rPr lang="en-US" sz="2000" dirty="0">
                <a:solidFill>
                  <a:schemeClr val="accent1"/>
                </a:solidFill>
                <a:latin typeface="+mn-lt"/>
              </a:rPr>
              <a:t>99358-99359 Prolonged </a:t>
            </a:r>
            <a:r>
              <a:rPr lang="en-US" sz="2000" dirty="0">
                <a:solidFill>
                  <a:schemeClr val="accent1"/>
                </a:solidFill>
              </a:rPr>
              <a:t>E/M</a:t>
            </a:r>
            <a:r>
              <a:rPr lang="en-US" sz="2000" dirty="0">
                <a:solidFill>
                  <a:schemeClr val="accent1"/>
                </a:solidFill>
                <a:latin typeface="+mn-lt"/>
              </a:rPr>
              <a:t> service before and/or after direct patient care</a:t>
            </a:r>
          </a:p>
          <a:p>
            <a:pPr lvl="1">
              <a:buFont typeface="Wingdings" panose="05000000000000000000" pitchFamily="2" charset="2"/>
              <a:buChar char="§"/>
            </a:pPr>
            <a:r>
              <a:rPr lang="en-US" sz="2000" dirty="0">
                <a:solidFill>
                  <a:schemeClr val="accent1"/>
                </a:solidFill>
                <a:latin typeface="+mn-lt"/>
              </a:rPr>
              <a:t>99418 Prolonged inpatient or observation </a:t>
            </a:r>
            <a:r>
              <a:rPr lang="en-US" sz="2000" dirty="0">
                <a:solidFill>
                  <a:schemeClr val="accent1"/>
                </a:solidFill>
              </a:rPr>
              <a:t>E/M</a:t>
            </a:r>
            <a:r>
              <a:rPr lang="en-US" sz="2000" dirty="0">
                <a:solidFill>
                  <a:schemeClr val="accent1"/>
                </a:solidFill>
                <a:latin typeface="+mn-lt"/>
              </a:rPr>
              <a:t> service(s) time with or without direct patient contact </a:t>
            </a:r>
          </a:p>
          <a:p>
            <a:pPr>
              <a:buFont typeface="Wingdings" panose="05000000000000000000" pitchFamily="2" charset="2"/>
              <a:buChar char="§"/>
            </a:pPr>
            <a:r>
              <a:rPr lang="en-US" sz="2000" dirty="0">
                <a:solidFill>
                  <a:schemeClr val="accent1"/>
                </a:solidFill>
                <a:latin typeface="+mn-lt"/>
              </a:rPr>
              <a:t>In addition, taking into consideration surveyed pre-service and post-service time embedded in the reimbursement, threshold times for reporting were revised  (previously only </a:t>
            </a:r>
            <a:r>
              <a:rPr lang="en-US" sz="2000" dirty="0" err="1">
                <a:solidFill>
                  <a:schemeClr val="accent1"/>
                </a:solidFill>
                <a:latin typeface="+mn-lt"/>
              </a:rPr>
              <a:t>intraservice</a:t>
            </a:r>
            <a:r>
              <a:rPr lang="en-US" sz="2000" dirty="0">
                <a:solidFill>
                  <a:schemeClr val="accent1"/>
                </a:solidFill>
                <a:latin typeface="+mn-lt"/>
              </a:rPr>
              <a:t> time was considered</a:t>
            </a:r>
            <a:endParaRPr lang="en-US" sz="2000" dirty="0">
              <a:solidFill>
                <a:srgbClr val="000000"/>
              </a:solidFill>
            </a:endParaRPr>
          </a:p>
          <a:p>
            <a:pPr marL="0" indent="0">
              <a:buNone/>
            </a:pPr>
            <a:r>
              <a:rPr lang="en-US" sz="2000" dirty="0">
                <a:solidFill>
                  <a:srgbClr val="0070C0"/>
                </a:solidFill>
              </a:rPr>
              <a:t>*I=“ineligible” or “no longer recognized by CMS” </a:t>
            </a:r>
            <a:endParaRPr lang="en-US" sz="2400" dirty="0">
              <a:solidFill>
                <a:srgbClr val="0070C0"/>
              </a:solidFill>
            </a:endParaRPr>
          </a:p>
        </p:txBody>
      </p:sp>
    </p:spTree>
    <p:custDataLst>
      <p:tags r:id="rId1"/>
    </p:custDataLst>
    <p:extLst>
      <p:ext uri="{BB962C8B-B14F-4D97-AF65-F5344CB8AC3E}">
        <p14:creationId xmlns:p14="http://schemas.microsoft.com/office/powerpoint/2010/main" val="2331655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48466" y="267309"/>
            <a:ext cx="10515600" cy="745724"/>
          </a:xfrm>
        </p:spPr>
        <p:txBody>
          <a:bodyPr>
            <a:normAutofit fontScale="90000"/>
          </a:bodyPr>
          <a:lstStyle/>
          <a:p>
            <a:r>
              <a:rPr lang="en-US" altLang="en-US" sz="3200" dirty="0">
                <a:solidFill>
                  <a:schemeClr val="accent2"/>
                </a:solidFill>
                <a:latin typeface="Helvetica"/>
                <a:cs typeface="Helvetica"/>
              </a:rPr>
              <a:t>Time Thresholds for NSF/NF Prolonged Services</a:t>
            </a:r>
            <a:br>
              <a:rPr lang="en-US" altLang="en-US" sz="2000" dirty="0">
                <a:solidFill>
                  <a:schemeClr val="accent2"/>
                </a:solidFill>
                <a:latin typeface="Helvetica"/>
                <a:cs typeface="Helvetica"/>
              </a:rPr>
            </a:br>
            <a:br>
              <a:rPr lang="en-US" altLang="en-US" sz="2000" dirty="0">
                <a:solidFill>
                  <a:schemeClr val="accent3">
                    <a:lumMod val="75000"/>
                  </a:schemeClr>
                </a:solidFill>
                <a:latin typeface="Helvetica"/>
                <a:cs typeface="Helvetica"/>
              </a:rPr>
            </a:br>
            <a:r>
              <a:rPr lang="en-US" altLang="en-US" sz="2000" b="1" dirty="0">
                <a:solidFill>
                  <a:schemeClr val="accent3">
                    <a:lumMod val="75000"/>
                  </a:schemeClr>
                </a:solidFill>
                <a:latin typeface="+mn-lt"/>
                <a:cs typeface="Helvetica"/>
              </a:rPr>
              <a:t>Nursing home pre &amp; post times=35 min initial, 25 min subsequent</a:t>
            </a:r>
            <a:br>
              <a:rPr lang="en-US" altLang="en-US" sz="2000" b="1" dirty="0">
                <a:solidFill>
                  <a:schemeClr val="accent3">
                    <a:lumMod val="75000"/>
                  </a:schemeClr>
                </a:solidFill>
                <a:latin typeface="+mn-lt"/>
                <a:cs typeface="Helvetica"/>
              </a:rPr>
            </a:br>
            <a:r>
              <a:rPr lang="en-US" altLang="en-US" sz="2000" b="1" dirty="0">
                <a:solidFill>
                  <a:schemeClr val="accent3">
                    <a:lumMod val="75000"/>
                  </a:schemeClr>
                </a:solidFill>
                <a:latin typeface="+mn-lt"/>
                <a:cs typeface="Helvetica"/>
              </a:rPr>
              <a:t>Home/Residence pre &amp; post times=50 min new, 35 min subsequent </a:t>
            </a:r>
            <a:endParaRPr lang="en-US" altLang="en-US" sz="2000" b="1" dirty="0">
              <a:solidFill>
                <a:schemeClr val="accent3">
                  <a:lumMod val="75000"/>
                </a:schemeClr>
              </a:solidFill>
              <a:latin typeface="Helvetica"/>
              <a:cs typeface="Helvetica"/>
            </a:endParaRPr>
          </a:p>
        </p:txBody>
      </p:sp>
      <p:sp>
        <p:nvSpPr>
          <p:cNvPr id="2" name="TextBox 1">
            <a:extLst>
              <a:ext uri="{FF2B5EF4-FFF2-40B4-BE49-F238E27FC236}">
                <a16:creationId xmlns:a16="http://schemas.microsoft.com/office/drawing/2014/main" id="{018DEDFE-9DD3-ABE0-A387-F9E4DEA13CDA}"/>
              </a:ext>
            </a:extLst>
          </p:cNvPr>
          <p:cNvSpPr txBox="1"/>
          <p:nvPr/>
        </p:nvSpPr>
        <p:spPr>
          <a:xfrm>
            <a:off x="1749285" y="6282914"/>
            <a:ext cx="9223513"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C7BF454-E759-E0D3-E7B7-6B3F12A48ED6}"/>
              </a:ext>
            </a:extLst>
          </p:cNvPr>
          <p:cNvSpPr txBox="1"/>
          <p:nvPr/>
        </p:nvSpPr>
        <p:spPr>
          <a:xfrm>
            <a:off x="1237800" y="4466337"/>
            <a:ext cx="10954200" cy="1323439"/>
          </a:xfrm>
          <a:prstGeom prst="rect">
            <a:avLst/>
          </a:prstGeom>
          <a:noFill/>
        </p:spPr>
        <p:txBody>
          <a:bodyPr wrap="square">
            <a:spAutoFit/>
          </a:bodyPr>
          <a:lstStyle/>
          <a:p>
            <a:r>
              <a:rPr lang="en-US" sz="2000" b="0" i="0" u="none" strike="noStrike" baseline="0" dirty="0">
                <a:solidFill>
                  <a:srgbClr val="000000"/>
                </a:solidFill>
              </a:rPr>
              <a:t>* Time must be used to select visit level. Prolonged service time can be reported when furnished on any date within the primary visit’s surveyed timeframe and includes time with or without direct patient contact by the physician or NPP. Consistent with CPT’s approach, we do not assign a frequency limitation. </a:t>
            </a:r>
            <a:endParaRPr lang="en-US" sz="2000" dirty="0"/>
          </a:p>
        </p:txBody>
      </p:sp>
      <p:sp>
        <p:nvSpPr>
          <p:cNvPr id="8" name="TextBox 7">
            <a:extLst>
              <a:ext uri="{FF2B5EF4-FFF2-40B4-BE49-F238E27FC236}">
                <a16:creationId xmlns:a16="http://schemas.microsoft.com/office/drawing/2014/main" id="{F47FBCC7-6208-6F88-5534-DCA9D8CED5EF}"/>
              </a:ext>
            </a:extLst>
          </p:cNvPr>
          <p:cNvSpPr txBox="1"/>
          <p:nvPr/>
        </p:nvSpPr>
        <p:spPr>
          <a:xfrm>
            <a:off x="1968880" y="5867068"/>
            <a:ext cx="9478537" cy="646331"/>
          </a:xfrm>
          <a:prstGeom prst="rect">
            <a:avLst/>
          </a:prstGeom>
          <a:noFill/>
        </p:spPr>
        <p:txBody>
          <a:bodyPr wrap="square">
            <a:spAutoFit/>
          </a:bodyPr>
          <a:lstStyle/>
          <a:p>
            <a:r>
              <a:rPr lang="en-US" dirty="0">
                <a:hlinkClick r:id="rId4"/>
              </a:rPr>
              <a:t>https://www.govinfo.gov/content/pkg/FR-2022-11-18/pdf/2022-23873.pdf</a:t>
            </a:r>
            <a:endParaRPr lang="en-US" dirty="0"/>
          </a:p>
          <a:p>
            <a:endParaRPr lang="en-US" dirty="0"/>
          </a:p>
        </p:txBody>
      </p:sp>
      <p:grpSp>
        <p:nvGrpSpPr>
          <p:cNvPr id="4" name="Group 4">
            <a:extLst>
              <a:ext uri="{FF2B5EF4-FFF2-40B4-BE49-F238E27FC236}">
                <a16:creationId xmlns:a16="http://schemas.microsoft.com/office/drawing/2014/main" id="{6201B768-41F5-7378-6E03-F14DF22A5CF2}"/>
              </a:ext>
            </a:extLst>
          </p:cNvPr>
          <p:cNvGrpSpPr>
            <a:grpSpLocks noChangeAspect="1"/>
          </p:cNvGrpSpPr>
          <p:nvPr/>
        </p:nvGrpSpPr>
        <p:grpSpPr bwMode="auto">
          <a:xfrm>
            <a:off x="604838" y="1612900"/>
            <a:ext cx="11542713" cy="2822576"/>
            <a:chOff x="381" y="1016"/>
            <a:chExt cx="7271" cy="1778"/>
          </a:xfrm>
        </p:grpSpPr>
        <p:sp>
          <p:nvSpPr>
            <p:cNvPr id="5" name="AutoShape 3">
              <a:extLst>
                <a:ext uri="{FF2B5EF4-FFF2-40B4-BE49-F238E27FC236}">
                  <a16:creationId xmlns:a16="http://schemas.microsoft.com/office/drawing/2014/main" id="{2E0FBD24-8F30-A14D-1416-A563EFD73759}"/>
                </a:ext>
              </a:extLst>
            </p:cNvPr>
            <p:cNvSpPr>
              <a:spLocks noChangeAspect="1" noChangeArrowheads="1" noTextEdit="1"/>
            </p:cNvSpPr>
            <p:nvPr/>
          </p:nvSpPr>
          <p:spPr bwMode="auto">
            <a:xfrm>
              <a:off x="381" y="1016"/>
              <a:ext cx="7130" cy="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E39FA882-BB79-DDA4-C689-9EAED83851F7}"/>
                </a:ext>
              </a:extLst>
            </p:cNvPr>
            <p:cNvSpPr>
              <a:spLocks noChangeArrowheads="1"/>
            </p:cNvSpPr>
            <p:nvPr/>
          </p:nvSpPr>
          <p:spPr bwMode="auto">
            <a:xfrm>
              <a:off x="381" y="1016"/>
              <a:ext cx="7130" cy="589"/>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0DD929F2-09E5-E808-5076-C10BFF1E3127}"/>
                </a:ext>
              </a:extLst>
            </p:cNvPr>
            <p:cNvSpPr>
              <a:spLocks noChangeArrowheads="1"/>
            </p:cNvSpPr>
            <p:nvPr/>
          </p:nvSpPr>
          <p:spPr bwMode="auto">
            <a:xfrm>
              <a:off x="381" y="1599"/>
              <a:ext cx="7130" cy="172"/>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288A04B0-9599-8093-C64A-A6CC81387F21}"/>
                </a:ext>
              </a:extLst>
            </p:cNvPr>
            <p:cNvSpPr>
              <a:spLocks noChangeArrowheads="1"/>
            </p:cNvSpPr>
            <p:nvPr/>
          </p:nvSpPr>
          <p:spPr bwMode="auto">
            <a:xfrm>
              <a:off x="381" y="1931"/>
              <a:ext cx="7130" cy="171"/>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3DD1092C-3F30-2413-4A83-1F40653A1F95}"/>
                </a:ext>
              </a:extLst>
            </p:cNvPr>
            <p:cNvSpPr>
              <a:spLocks noChangeArrowheads="1"/>
            </p:cNvSpPr>
            <p:nvPr/>
          </p:nvSpPr>
          <p:spPr bwMode="auto">
            <a:xfrm>
              <a:off x="381" y="2428"/>
              <a:ext cx="7130" cy="337"/>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678BE985-A0C0-A13C-7C54-40DC1E43B6BA}"/>
                </a:ext>
              </a:extLst>
            </p:cNvPr>
            <p:cNvSpPr>
              <a:spLocks noChangeArrowheads="1"/>
            </p:cNvSpPr>
            <p:nvPr/>
          </p:nvSpPr>
          <p:spPr bwMode="auto">
            <a:xfrm>
              <a:off x="657" y="1222"/>
              <a:ext cx="13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Primary E/M Service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ECFF2E94-BA94-B1FB-8CC7-FDB8DD021CB8}"/>
                </a:ext>
              </a:extLst>
            </p:cNvPr>
            <p:cNvSpPr>
              <a:spLocks noChangeArrowheads="1"/>
            </p:cNvSpPr>
            <p:nvPr/>
          </p:nvSpPr>
          <p:spPr bwMode="auto">
            <a:xfrm>
              <a:off x="2186" y="1125"/>
              <a:ext cx="73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Prolonged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68E725FC-4125-0733-286F-DE50D8774709}"/>
                </a:ext>
              </a:extLst>
            </p:cNvPr>
            <p:cNvSpPr>
              <a:spLocks noChangeArrowheads="1"/>
            </p:cNvSpPr>
            <p:nvPr/>
          </p:nvSpPr>
          <p:spPr bwMode="auto">
            <a:xfrm>
              <a:off x="2300" y="1319"/>
              <a:ext cx="45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Code*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CF2A6BE4-BB49-DD1C-5162-6D390F97B48B}"/>
                </a:ext>
              </a:extLst>
            </p:cNvPr>
            <p:cNvSpPr>
              <a:spLocks noChangeArrowheads="1"/>
            </p:cNvSpPr>
            <p:nvPr/>
          </p:nvSpPr>
          <p:spPr bwMode="auto">
            <a:xfrm>
              <a:off x="2976" y="1027"/>
              <a:ext cx="108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Service Time (as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A965934B-48A9-33D4-E1B8-2569349A2674}"/>
                </a:ext>
              </a:extLst>
            </p:cNvPr>
            <p:cNvSpPr>
              <a:spLocks noChangeArrowheads="1"/>
            </p:cNvSpPr>
            <p:nvPr/>
          </p:nvSpPr>
          <p:spPr bwMode="auto">
            <a:xfrm>
              <a:off x="3186" y="1222"/>
              <a:ext cx="63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per code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C02C87DE-D581-39AD-EEB7-DB761BD06924}"/>
                </a:ext>
              </a:extLst>
            </p:cNvPr>
            <p:cNvSpPr>
              <a:spLocks noChangeArrowheads="1"/>
            </p:cNvSpPr>
            <p:nvPr/>
          </p:nvSpPr>
          <p:spPr bwMode="auto">
            <a:xfrm>
              <a:off x="3127" y="1416"/>
              <a:ext cx="73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descriptor)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B3647D75-D6DC-2569-83B4-77F7E865C538}"/>
                </a:ext>
              </a:extLst>
            </p:cNvPr>
            <p:cNvSpPr>
              <a:spLocks noChangeArrowheads="1"/>
            </p:cNvSpPr>
            <p:nvPr/>
          </p:nvSpPr>
          <p:spPr bwMode="auto">
            <a:xfrm>
              <a:off x="4116" y="1027"/>
              <a:ext cx="104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Time Threshold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1EBBE811-7E98-7877-18DB-797DDB2EEBF6}"/>
                </a:ext>
              </a:extLst>
            </p:cNvPr>
            <p:cNvSpPr>
              <a:spLocks noChangeArrowheads="1"/>
            </p:cNvSpPr>
            <p:nvPr/>
          </p:nvSpPr>
          <p:spPr bwMode="auto">
            <a:xfrm>
              <a:off x="4289" y="1222"/>
              <a:ext cx="687"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to Report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5704B4E8-917D-677A-A9ED-23C3730EEF20}"/>
                </a:ext>
              </a:extLst>
            </p:cNvPr>
            <p:cNvSpPr>
              <a:spLocks noChangeArrowheads="1"/>
            </p:cNvSpPr>
            <p:nvPr/>
          </p:nvSpPr>
          <p:spPr bwMode="auto">
            <a:xfrm>
              <a:off x="4268" y="1416"/>
              <a:ext cx="697"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Prolonged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680B0AD8-6E1D-13B6-CBF0-BE8262E2505B}"/>
                </a:ext>
              </a:extLst>
            </p:cNvPr>
            <p:cNvSpPr>
              <a:spLocks noChangeArrowheads="1"/>
            </p:cNvSpPr>
            <p:nvPr/>
          </p:nvSpPr>
          <p:spPr bwMode="auto">
            <a:xfrm>
              <a:off x="5165" y="1125"/>
              <a:ext cx="2487"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Count Physician/NPP time spent within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B3D5138A-F3FE-7DCE-7DAE-E9CD8C79836D}"/>
                </a:ext>
              </a:extLst>
            </p:cNvPr>
            <p:cNvSpPr>
              <a:spLocks noChangeArrowheads="1"/>
            </p:cNvSpPr>
            <p:nvPr/>
          </p:nvSpPr>
          <p:spPr bwMode="auto">
            <a:xfrm>
              <a:off x="5203" y="1319"/>
              <a:ext cx="241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this time period (surveyed timeframe)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0">
              <a:extLst>
                <a:ext uri="{FF2B5EF4-FFF2-40B4-BE49-F238E27FC236}">
                  <a16:creationId xmlns:a16="http://schemas.microsoft.com/office/drawing/2014/main" id="{A46027EC-2FED-0E6A-1465-5B7CFECAB4DF}"/>
                </a:ext>
              </a:extLst>
            </p:cNvPr>
            <p:cNvSpPr>
              <a:spLocks noChangeArrowheads="1"/>
            </p:cNvSpPr>
            <p:nvPr/>
          </p:nvSpPr>
          <p:spPr bwMode="auto">
            <a:xfrm>
              <a:off x="403" y="1610"/>
              <a:ext cx="115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Initial NF Visit (99306)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1">
              <a:extLst>
                <a:ext uri="{FF2B5EF4-FFF2-40B4-BE49-F238E27FC236}">
                  <a16:creationId xmlns:a16="http://schemas.microsoft.com/office/drawing/2014/main" id="{27C75690-7DE5-CE39-FF06-F3219D267790}"/>
                </a:ext>
              </a:extLst>
            </p:cNvPr>
            <p:cNvSpPr>
              <a:spLocks noChangeArrowheads="1"/>
            </p:cNvSpPr>
            <p:nvPr/>
          </p:nvSpPr>
          <p:spPr bwMode="auto">
            <a:xfrm>
              <a:off x="2138" y="1610"/>
              <a:ext cx="3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G0317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346386AC-8C2F-5123-83C5-54D6ECDC669F}"/>
                </a:ext>
              </a:extLst>
            </p:cNvPr>
            <p:cNvSpPr>
              <a:spLocks noChangeArrowheads="1"/>
            </p:cNvSpPr>
            <p:nvPr/>
          </p:nvSpPr>
          <p:spPr bwMode="auto">
            <a:xfrm>
              <a:off x="2868" y="1610"/>
              <a:ext cx="59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Calibri" panose="020F0502020204030204" pitchFamily="34" charset="0"/>
                </a:rPr>
                <a:t>50</a:t>
              </a:r>
              <a:r>
                <a:rPr kumimoji="0" lang="en-US" altLang="en-US" sz="1600" b="1" i="0" u="none" strike="noStrike" cap="none" normalizeH="0" baseline="0" dirty="0">
                  <a:ln>
                    <a:noFill/>
                  </a:ln>
                  <a:solidFill>
                    <a:srgbClr val="000000"/>
                  </a:solidFill>
                  <a:effectLst/>
                  <a:latin typeface="Calibri" panose="020F0502020204030204" pitchFamily="34" charset="0"/>
                </a:rPr>
                <a:t> minutes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3">
              <a:extLst>
                <a:ext uri="{FF2B5EF4-FFF2-40B4-BE49-F238E27FC236}">
                  <a16:creationId xmlns:a16="http://schemas.microsoft.com/office/drawing/2014/main" id="{59CCACAA-024A-0821-E275-108A221B97DB}"/>
                </a:ext>
              </a:extLst>
            </p:cNvPr>
            <p:cNvSpPr>
              <a:spLocks noChangeArrowheads="1"/>
            </p:cNvSpPr>
            <p:nvPr/>
          </p:nvSpPr>
          <p:spPr bwMode="auto">
            <a:xfrm>
              <a:off x="4051" y="1610"/>
              <a:ext cx="6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Calibri" panose="020F0502020204030204" pitchFamily="34" charset="0"/>
                </a:rPr>
                <a:t>100</a:t>
              </a:r>
              <a:r>
                <a:rPr kumimoji="0" lang="en-US" altLang="en-US" sz="1600" b="1" i="0" u="none" strike="noStrike" cap="none" normalizeH="0" baseline="0" dirty="0">
                  <a:ln>
                    <a:noFill/>
                  </a:ln>
                  <a:solidFill>
                    <a:srgbClr val="000000"/>
                  </a:solidFill>
                  <a:effectLst/>
                  <a:latin typeface="Calibri" panose="020F0502020204030204" pitchFamily="34" charset="0"/>
                </a:rPr>
                <a:t> minutes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85151ABB-C6F4-A778-CB5B-895F897A1393}"/>
                </a:ext>
              </a:extLst>
            </p:cNvPr>
            <p:cNvSpPr>
              <a:spLocks noChangeArrowheads="1"/>
            </p:cNvSpPr>
            <p:nvPr/>
          </p:nvSpPr>
          <p:spPr bwMode="auto">
            <a:xfrm>
              <a:off x="5122" y="1610"/>
              <a:ext cx="230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1 day before visit + date of visit + 3 days after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5">
              <a:extLst>
                <a:ext uri="{FF2B5EF4-FFF2-40B4-BE49-F238E27FC236}">
                  <a16:creationId xmlns:a16="http://schemas.microsoft.com/office/drawing/2014/main" id="{DE0679AF-072D-192D-F181-0CAF3704AA26}"/>
                </a:ext>
              </a:extLst>
            </p:cNvPr>
            <p:cNvSpPr>
              <a:spLocks noChangeArrowheads="1"/>
            </p:cNvSpPr>
            <p:nvPr/>
          </p:nvSpPr>
          <p:spPr bwMode="auto">
            <a:xfrm>
              <a:off x="403" y="1776"/>
              <a:ext cx="1454"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Subsequent NF Visit (99310)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030F3BC3-BEF7-DE40-0559-D28E8ED5AD7F}"/>
                </a:ext>
              </a:extLst>
            </p:cNvPr>
            <p:cNvSpPr>
              <a:spLocks noChangeArrowheads="1"/>
            </p:cNvSpPr>
            <p:nvPr/>
          </p:nvSpPr>
          <p:spPr bwMode="auto">
            <a:xfrm>
              <a:off x="2138" y="1776"/>
              <a:ext cx="3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G0317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7">
              <a:extLst>
                <a:ext uri="{FF2B5EF4-FFF2-40B4-BE49-F238E27FC236}">
                  <a16:creationId xmlns:a16="http://schemas.microsoft.com/office/drawing/2014/main" id="{EC671A71-0A05-6902-BF47-D861DEF3A9BD}"/>
                </a:ext>
              </a:extLst>
            </p:cNvPr>
            <p:cNvSpPr>
              <a:spLocks noChangeArrowheads="1"/>
            </p:cNvSpPr>
            <p:nvPr/>
          </p:nvSpPr>
          <p:spPr bwMode="auto">
            <a:xfrm>
              <a:off x="2868" y="1776"/>
              <a:ext cx="61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45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405475A9-9710-B346-FC68-FF81A38C1DBF}"/>
                </a:ext>
              </a:extLst>
            </p:cNvPr>
            <p:cNvSpPr>
              <a:spLocks noChangeArrowheads="1"/>
            </p:cNvSpPr>
            <p:nvPr/>
          </p:nvSpPr>
          <p:spPr bwMode="auto">
            <a:xfrm>
              <a:off x="4051" y="1776"/>
              <a:ext cx="61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85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2F9226B5-A89D-FE4E-F25E-5AB6BC15E9A5}"/>
                </a:ext>
              </a:extLst>
            </p:cNvPr>
            <p:cNvSpPr>
              <a:spLocks noChangeArrowheads="1"/>
            </p:cNvSpPr>
            <p:nvPr/>
          </p:nvSpPr>
          <p:spPr bwMode="auto">
            <a:xfrm>
              <a:off x="5122" y="1776"/>
              <a:ext cx="230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1 day before visit + date of visit + 3 days after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4AA0EE61-3BBB-E441-C074-0EF27B3FAE44}"/>
                </a:ext>
              </a:extLst>
            </p:cNvPr>
            <p:cNvSpPr>
              <a:spLocks noChangeArrowheads="1"/>
            </p:cNvSpPr>
            <p:nvPr/>
          </p:nvSpPr>
          <p:spPr bwMode="auto">
            <a:xfrm>
              <a:off x="403" y="1942"/>
              <a:ext cx="164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NF Discharge Day Management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1">
              <a:extLst>
                <a:ext uri="{FF2B5EF4-FFF2-40B4-BE49-F238E27FC236}">
                  <a16:creationId xmlns:a16="http://schemas.microsoft.com/office/drawing/2014/main" id="{A6D77069-7FC1-CA1D-461A-DB3C20C6D3F5}"/>
                </a:ext>
              </a:extLst>
            </p:cNvPr>
            <p:cNvSpPr>
              <a:spLocks noChangeArrowheads="1"/>
            </p:cNvSpPr>
            <p:nvPr/>
          </p:nvSpPr>
          <p:spPr bwMode="auto">
            <a:xfrm>
              <a:off x="2138" y="1942"/>
              <a:ext cx="23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2">
              <a:extLst>
                <a:ext uri="{FF2B5EF4-FFF2-40B4-BE49-F238E27FC236}">
                  <a16:creationId xmlns:a16="http://schemas.microsoft.com/office/drawing/2014/main" id="{EBA38D70-F625-CEEE-6275-06CFD3BE6DBD}"/>
                </a:ext>
              </a:extLst>
            </p:cNvPr>
            <p:cNvSpPr>
              <a:spLocks noChangeArrowheads="1"/>
            </p:cNvSpPr>
            <p:nvPr/>
          </p:nvSpPr>
          <p:spPr bwMode="auto">
            <a:xfrm>
              <a:off x="2868" y="1942"/>
              <a:ext cx="23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3">
              <a:extLst>
                <a:ext uri="{FF2B5EF4-FFF2-40B4-BE49-F238E27FC236}">
                  <a16:creationId xmlns:a16="http://schemas.microsoft.com/office/drawing/2014/main" id="{F6C67EC2-B6C0-3991-11A6-E73F51EAD952}"/>
                </a:ext>
              </a:extLst>
            </p:cNvPr>
            <p:cNvSpPr>
              <a:spLocks noChangeArrowheads="1"/>
            </p:cNvSpPr>
            <p:nvPr/>
          </p:nvSpPr>
          <p:spPr bwMode="auto">
            <a:xfrm>
              <a:off x="4051" y="1942"/>
              <a:ext cx="23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4">
              <a:extLst>
                <a:ext uri="{FF2B5EF4-FFF2-40B4-BE49-F238E27FC236}">
                  <a16:creationId xmlns:a16="http://schemas.microsoft.com/office/drawing/2014/main" id="{C4E188E7-FBC6-0EA5-AFBF-308DA4B53205}"/>
                </a:ext>
              </a:extLst>
            </p:cNvPr>
            <p:cNvSpPr>
              <a:spLocks noChangeArrowheads="1"/>
            </p:cNvSpPr>
            <p:nvPr/>
          </p:nvSpPr>
          <p:spPr bwMode="auto">
            <a:xfrm>
              <a:off x="5122" y="1942"/>
              <a:ext cx="23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5">
              <a:extLst>
                <a:ext uri="{FF2B5EF4-FFF2-40B4-BE49-F238E27FC236}">
                  <a16:creationId xmlns:a16="http://schemas.microsoft.com/office/drawing/2014/main" id="{D5E1D82D-F489-DCDF-D308-E3E924AE9AA4}"/>
                </a:ext>
              </a:extLst>
            </p:cNvPr>
            <p:cNvSpPr>
              <a:spLocks noChangeArrowheads="1"/>
            </p:cNvSpPr>
            <p:nvPr/>
          </p:nvSpPr>
          <p:spPr bwMode="auto">
            <a:xfrm>
              <a:off x="403" y="2108"/>
              <a:ext cx="156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Home/Residence Visit New Pt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6">
              <a:extLst>
                <a:ext uri="{FF2B5EF4-FFF2-40B4-BE49-F238E27FC236}">
                  <a16:creationId xmlns:a16="http://schemas.microsoft.com/office/drawing/2014/main" id="{6415A5B6-4CCC-2BC8-2669-D9BED26AA90C}"/>
                </a:ext>
              </a:extLst>
            </p:cNvPr>
            <p:cNvSpPr>
              <a:spLocks noChangeArrowheads="1"/>
            </p:cNvSpPr>
            <p:nvPr/>
          </p:nvSpPr>
          <p:spPr bwMode="auto">
            <a:xfrm>
              <a:off x="403" y="2273"/>
              <a:ext cx="43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(99345)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7">
              <a:extLst>
                <a:ext uri="{FF2B5EF4-FFF2-40B4-BE49-F238E27FC236}">
                  <a16:creationId xmlns:a16="http://schemas.microsoft.com/office/drawing/2014/main" id="{682524E6-0C61-4516-6E85-1601101802E3}"/>
                </a:ext>
              </a:extLst>
            </p:cNvPr>
            <p:cNvSpPr>
              <a:spLocks noChangeArrowheads="1"/>
            </p:cNvSpPr>
            <p:nvPr/>
          </p:nvSpPr>
          <p:spPr bwMode="auto">
            <a:xfrm>
              <a:off x="2138" y="2273"/>
              <a:ext cx="3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G0318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8">
              <a:extLst>
                <a:ext uri="{FF2B5EF4-FFF2-40B4-BE49-F238E27FC236}">
                  <a16:creationId xmlns:a16="http://schemas.microsoft.com/office/drawing/2014/main" id="{7C52B0E1-4553-ADDD-36FF-D742FFF28B67}"/>
                </a:ext>
              </a:extLst>
            </p:cNvPr>
            <p:cNvSpPr>
              <a:spLocks noChangeArrowheads="1"/>
            </p:cNvSpPr>
            <p:nvPr/>
          </p:nvSpPr>
          <p:spPr bwMode="auto">
            <a:xfrm>
              <a:off x="2868" y="2273"/>
              <a:ext cx="61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75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9">
              <a:extLst>
                <a:ext uri="{FF2B5EF4-FFF2-40B4-BE49-F238E27FC236}">
                  <a16:creationId xmlns:a16="http://schemas.microsoft.com/office/drawing/2014/main" id="{9B9F15D0-514F-7EE8-2053-C9371A80A3BB}"/>
                </a:ext>
              </a:extLst>
            </p:cNvPr>
            <p:cNvSpPr>
              <a:spLocks noChangeArrowheads="1"/>
            </p:cNvSpPr>
            <p:nvPr/>
          </p:nvSpPr>
          <p:spPr bwMode="auto">
            <a:xfrm>
              <a:off x="4051" y="2273"/>
              <a:ext cx="67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140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0">
              <a:extLst>
                <a:ext uri="{FF2B5EF4-FFF2-40B4-BE49-F238E27FC236}">
                  <a16:creationId xmlns:a16="http://schemas.microsoft.com/office/drawing/2014/main" id="{4B471CDB-3529-E655-6893-AAB0E137E888}"/>
                </a:ext>
              </a:extLst>
            </p:cNvPr>
            <p:cNvSpPr>
              <a:spLocks noChangeArrowheads="1"/>
            </p:cNvSpPr>
            <p:nvPr/>
          </p:nvSpPr>
          <p:spPr bwMode="auto">
            <a:xfrm>
              <a:off x="5122" y="2273"/>
              <a:ext cx="235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3 days before visit + date of visit + 7 days after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1">
              <a:extLst>
                <a:ext uri="{FF2B5EF4-FFF2-40B4-BE49-F238E27FC236}">
                  <a16:creationId xmlns:a16="http://schemas.microsoft.com/office/drawing/2014/main" id="{3259604F-499C-271C-5F91-D3C5CB5B540A}"/>
                </a:ext>
              </a:extLst>
            </p:cNvPr>
            <p:cNvSpPr>
              <a:spLocks noChangeArrowheads="1"/>
            </p:cNvSpPr>
            <p:nvPr/>
          </p:nvSpPr>
          <p:spPr bwMode="auto">
            <a:xfrm>
              <a:off x="403" y="2439"/>
              <a:ext cx="164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Home/Residence Visit Estab. Pt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2">
              <a:extLst>
                <a:ext uri="{FF2B5EF4-FFF2-40B4-BE49-F238E27FC236}">
                  <a16:creationId xmlns:a16="http://schemas.microsoft.com/office/drawing/2014/main" id="{48E8A91B-82BB-199D-B4E6-31F220D9B638}"/>
                </a:ext>
              </a:extLst>
            </p:cNvPr>
            <p:cNvSpPr>
              <a:spLocks noChangeArrowheads="1"/>
            </p:cNvSpPr>
            <p:nvPr/>
          </p:nvSpPr>
          <p:spPr bwMode="auto">
            <a:xfrm>
              <a:off x="403" y="2605"/>
              <a:ext cx="43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(99350)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3">
              <a:extLst>
                <a:ext uri="{FF2B5EF4-FFF2-40B4-BE49-F238E27FC236}">
                  <a16:creationId xmlns:a16="http://schemas.microsoft.com/office/drawing/2014/main" id="{0A8FA59F-66E9-A7A9-E733-1BC1E620D6AB}"/>
                </a:ext>
              </a:extLst>
            </p:cNvPr>
            <p:cNvSpPr>
              <a:spLocks noChangeArrowheads="1"/>
            </p:cNvSpPr>
            <p:nvPr/>
          </p:nvSpPr>
          <p:spPr bwMode="auto">
            <a:xfrm>
              <a:off x="2138" y="2605"/>
              <a:ext cx="37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G0318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4">
              <a:extLst>
                <a:ext uri="{FF2B5EF4-FFF2-40B4-BE49-F238E27FC236}">
                  <a16:creationId xmlns:a16="http://schemas.microsoft.com/office/drawing/2014/main" id="{A46CB268-C8C5-EE60-003B-E78EBC608019}"/>
                </a:ext>
              </a:extLst>
            </p:cNvPr>
            <p:cNvSpPr>
              <a:spLocks noChangeArrowheads="1"/>
            </p:cNvSpPr>
            <p:nvPr/>
          </p:nvSpPr>
          <p:spPr bwMode="auto">
            <a:xfrm>
              <a:off x="2868" y="2605"/>
              <a:ext cx="61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60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5">
              <a:extLst>
                <a:ext uri="{FF2B5EF4-FFF2-40B4-BE49-F238E27FC236}">
                  <a16:creationId xmlns:a16="http://schemas.microsoft.com/office/drawing/2014/main" id="{CCE9D3A0-6DAD-242E-2D45-8DF8022C5499}"/>
                </a:ext>
              </a:extLst>
            </p:cNvPr>
            <p:cNvSpPr>
              <a:spLocks noChangeArrowheads="1"/>
            </p:cNvSpPr>
            <p:nvPr/>
          </p:nvSpPr>
          <p:spPr bwMode="auto">
            <a:xfrm>
              <a:off x="4051" y="2605"/>
              <a:ext cx="67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110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6">
              <a:extLst>
                <a:ext uri="{FF2B5EF4-FFF2-40B4-BE49-F238E27FC236}">
                  <a16:creationId xmlns:a16="http://schemas.microsoft.com/office/drawing/2014/main" id="{A0490ADE-5C84-0AFE-42C9-78F968939BA0}"/>
                </a:ext>
              </a:extLst>
            </p:cNvPr>
            <p:cNvSpPr>
              <a:spLocks noChangeArrowheads="1"/>
            </p:cNvSpPr>
            <p:nvPr/>
          </p:nvSpPr>
          <p:spPr bwMode="auto">
            <a:xfrm>
              <a:off x="5122" y="2605"/>
              <a:ext cx="235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rPr>
                <a:t>3 days before visit + date of visit + 7 days after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7">
              <a:extLst>
                <a:ext uri="{FF2B5EF4-FFF2-40B4-BE49-F238E27FC236}">
                  <a16:creationId xmlns:a16="http://schemas.microsoft.com/office/drawing/2014/main" id="{5327983A-35CA-341C-01A2-3F2424EF02AF}"/>
                </a:ext>
              </a:extLst>
            </p:cNvPr>
            <p:cNvSpPr>
              <a:spLocks noChangeArrowheads="1"/>
            </p:cNvSpPr>
            <p:nvPr/>
          </p:nvSpPr>
          <p:spPr bwMode="auto">
            <a:xfrm>
              <a:off x="381" y="1016"/>
              <a:ext cx="5"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8">
              <a:extLst>
                <a:ext uri="{FF2B5EF4-FFF2-40B4-BE49-F238E27FC236}">
                  <a16:creationId xmlns:a16="http://schemas.microsoft.com/office/drawing/2014/main" id="{3CFE094D-2EED-1940-4363-504A9E328EE9}"/>
                </a:ext>
              </a:extLst>
            </p:cNvPr>
            <p:cNvSpPr>
              <a:spLocks noChangeArrowheads="1"/>
            </p:cNvSpPr>
            <p:nvPr/>
          </p:nvSpPr>
          <p:spPr bwMode="auto">
            <a:xfrm>
              <a:off x="2116" y="1016"/>
              <a:ext cx="6"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9">
              <a:extLst>
                <a:ext uri="{FF2B5EF4-FFF2-40B4-BE49-F238E27FC236}">
                  <a16:creationId xmlns:a16="http://schemas.microsoft.com/office/drawing/2014/main" id="{73AC4160-8139-8950-44A4-4450B66A0130}"/>
                </a:ext>
              </a:extLst>
            </p:cNvPr>
            <p:cNvSpPr>
              <a:spLocks noChangeArrowheads="1"/>
            </p:cNvSpPr>
            <p:nvPr/>
          </p:nvSpPr>
          <p:spPr bwMode="auto">
            <a:xfrm>
              <a:off x="2846" y="1016"/>
              <a:ext cx="5"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0">
              <a:extLst>
                <a:ext uri="{FF2B5EF4-FFF2-40B4-BE49-F238E27FC236}">
                  <a16:creationId xmlns:a16="http://schemas.microsoft.com/office/drawing/2014/main" id="{9D09385F-E4B3-5F29-A163-D9EF619825EF}"/>
                </a:ext>
              </a:extLst>
            </p:cNvPr>
            <p:cNvSpPr>
              <a:spLocks noChangeArrowheads="1"/>
            </p:cNvSpPr>
            <p:nvPr/>
          </p:nvSpPr>
          <p:spPr bwMode="auto">
            <a:xfrm>
              <a:off x="4030" y="1016"/>
              <a:ext cx="5"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1">
              <a:extLst>
                <a:ext uri="{FF2B5EF4-FFF2-40B4-BE49-F238E27FC236}">
                  <a16:creationId xmlns:a16="http://schemas.microsoft.com/office/drawing/2014/main" id="{C4CB151C-52BD-7FEE-2A83-0C761E0276F2}"/>
                </a:ext>
              </a:extLst>
            </p:cNvPr>
            <p:cNvSpPr>
              <a:spLocks noChangeArrowheads="1"/>
            </p:cNvSpPr>
            <p:nvPr/>
          </p:nvSpPr>
          <p:spPr bwMode="auto">
            <a:xfrm>
              <a:off x="5100" y="1016"/>
              <a:ext cx="5"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Line 52">
              <a:extLst>
                <a:ext uri="{FF2B5EF4-FFF2-40B4-BE49-F238E27FC236}">
                  <a16:creationId xmlns:a16="http://schemas.microsoft.com/office/drawing/2014/main" id="{CE816DBD-EFB7-C9E6-F13A-40F27A13E365}"/>
                </a:ext>
              </a:extLst>
            </p:cNvPr>
            <p:cNvSpPr>
              <a:spLocks noChangeShapeType="1"/>
            </p:cNvSpPr>
            <p:nvPr/>
          </p:nvSpPr>
          <p:spPr bwMode="auto">
            <a:xfrm>
              <a:off x="386" y="1016"/>
              <a:ext cx="7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3">
              <a:extLst>
                <a:ext uri="{FF2B5EF4-FFF2-40B4-BE49-F238E27FC236}">
                  <a16:creationId xmlns:a16="http://schemas.microsoft.com/office/drawing/2014/main" id="{998BFB42-4127-B736-3C03-3D988515FF42}"/>
                </a:ext>
              </a:extLst>
            </p:cNvPr>
            <p:cNvSpPr>
              <a:spLocks noChangeArrowheads="1"/>
            </p:cNvSpPr>
            <p:nvPr/>
          </p:nvSpPr>
          <p:spPr bwMode="auto">
            <a:xfrm>
              <a:off x="386" y="1016"/>
              <a:ext cx="712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4">
              <a:extLst>
                <a:ext uri="{FF2B5EF4-FFF2-40B4-BE49-F238E27FC236}">
                  <a16:creationId xmlns:a16="http://schemas.microsoft.com/office/drawing/2014/main" id="{447E184F-D2F9-3584-60B7-5B967C2F353C}"/>
                </a:ext>
              </a:extLst>
            </p:cNvPr>
            <p:cNvSpPr>
              <a:spLocks noChangeArrowheads="1"/>
            </p:cNvSpPr>
            <p:nvPr/>
          </p:nvSpPr>
          <p:spPr bwMode="auto">
            <a:xfrm>
              <a:off x="7506" y="1016"/>
              <a:ext cx="5"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Line 55">
              <a:extLst>
                <a:ext uri="{FF2B5EF4-FFF2-40B4-BE49-F238E27FC236}">
                  <a16:creationId xmlns:a16="http://schemas.microsoft.com/office/drawing/2014/main" id="{56938342-AACC-4FEE-49E1-521CE53B27F1}"/>
                </a:ext>
              </a:extLst>
            </p:cNvPr>
            <p:cNvSpPr>
              <a:spLocks noChangeShapeType="1"/>
            </p:cNvSpPr>
            <p:nvPr/>
          </p:nvSpPr>
          <p:spPr bwMode="auto">
            <a:xfrm>
              <a:off x="386" y="1599"/>
              <a:ext cx="7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56">
              <a:extLst>
                <a:ext uri="{FF2B5EF4-FFF2-40B4-BE49-F238E27FC236}">
                  <a16:creationId xmlns:a16="http://schemas.microsoft.com/office/drawing/2014/main" id="{0177059B-0E87-7252-C7C3-74DC3F3F4307}"/>
                </a:ext>
              </a:extLst>
            </p:cNvPr>
            <p:cNvSpPr>
              <a:spLocks noChangeArrowheads="1"/>
            </p:cNvSpPr>
            <p:nvPr/>
          </p:nvSpPr>
          <p:spPr bwMode="auto">
            <a:xfrm>
              <a:off x="386" y="1599"/>
              <a:ext cx="712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8">
              <a:extLst>
                <a:ext uri="{FF2B5EF4-FFF2-40B4-BE49-F238E27FC236}">
                  <a16:creationId xmlns:a16="http://schemas.microsoft.com/office/drawing/2014/main" id="{E00168A9-69DF-D173-CDA0-0235B5634059}"/>
                </a:ext>
              </a:extLst>
            </p:cNvPr>
            <p:cNvSpPr>
              <a:spLocks noChangeArrowheads="1"/>
            </p:cNvSpPr>
            <p:nvPr/>
          </p:nvSpPr>
          <p:spPr bwMode="auto">
            <a:xfrm>
              <a:off x="386" y="1765"/>
              <a:ext cx="712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Line 59">
              <a:extLst>
                <a:ext uri="{FF2B5EF4-FFF2-40B4-BE49-F238E27FC236}">
                  <a16:creationId xmlns:a16="http://schemas.microsoft.com/office/drawing/2014/main" id="{9CC85E70-BB9A-C70F-64B9-31B9856339AE}"/>
                </a:ext>
              </a:extLst>
            </p:cNvPr>
            <p:cNvSpPr>
              <a:spLocks noChangeShapeType="1"/>
            </p:cNvSpPr>
            <p:nvPr/>
          </p:nvSpPr>
          <p:spPr bwMode="auto">
            <a:xfrm>
              <a:off x="386" y="1931"/>
              <a:ext cx="7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0">
              <a:extLst>
                <a:ext uri="{FF2B5EF4-FFF2-40B4-BE49-F238E27FC236}">
                  <a16:creationId xmlns:a16="http://schemas.microsoft.com/office/drawing/2014/main" id="{65D27D95-2565-CC8D-8EA3-60F03E190304}"/>
                </a:ext>
              </a:extLst>
            </p:cNvPr>
            <p:cNvSpPr>
              <a:spLocks noChangeArrowheads="1"/>
            </p:cNvSpPr>
            <p:nvPr/>
          </p:nvSpPr>
          <p:spPr bwMode="auto">
            <a:xfrm>
              <a:off x="386" y="1931"/>
              <a:ext cx="712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4" name="Line 61">
              <a:extLst>
                <a:ext uri="{FF2B5EF4-FFF2-40B4-BE49-F238E27FC236}">
                  <a16:creationId xmlns:a16="http://schemas.microsoft.com/office/drawing/2014/main" id="{33538F8A-0C35-1EE0-DE80-6C13457AAFB8}"/>
                </a:ext>
              </a:extLst>
            </p:cNvPr>
            <p:cNvSpPr>
              <a:spLocks noChangeShapeType="1"/>
            </p:cNvSpPr>
            <p:nvPr/>
          </p:nvSpPr>
          <p:spPr bwMode="auto">
            <a:xfrm>
              <a:off x="386" y="2096"/>
              <a:ext cx="7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5" name="Rectangle 62">
              <a:extLst>
                <a:ext uri="{FF2B5EF4-FFF2-40B4-BE49-F238E27FC236}">
                  <a16:creationId xmlns:a16="http://schemas.microsoft.com/office/drawing/2014/main" id="{5B65468F-0901-2E21-F5EF-59AAEAB28A3F}"/>
                </a:ext>
              </a:extLst>
            </p:cNvPr>
            <p:cNvSpPr>
              <a:spLocks noChangeArrowheads="1"/>
            </p:cNvSpPr>
            <p:nvPr/>
          </p:nvSpPr>
          <p:spPr bwMode="auto">
            <a:xfrm>
              <a:off x="386" y="2096"/>
              <a:ext cx="712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7" name="Line 63">
              <a:extLst>
                <a:ext uri="{FF2B5EF4-FFF2-40B4-BE49-F238E27FC236}">
                  <a16:creationId xmlns:a16="http://schemas.microsoft.com/office/drawing/2014/main" id="{425997E9-8A3C-7E45-0485-2BFD5536DC94}"/>
                </a:ext>
              </a:extLst>
            </p:cNvPr>
            <p:cNvSpPr>
              <a:spLocks noChangeShapeType="1"/>
            </p:cNvSpPr>
            <p:nvPr/>
          </p:nvSpPr>
          <p:spPr bwMode="auto">
            <a:xfrm>
              <a:off x="386" y="2428"/>
              <a:ext cx="7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8" name="Rectangle 64">
              <a:extLst>
                <a:ext uri="{FF2B5EF4-FFF2-40B4-BE49-F238E27FC236}">
                  <a16:creationId xmlns:a16="http://schemas.microsoft.com/office/drawing/2014/main" id="{D81A4247-A530-B923-4DF5-CCDD168552FA}"/>
                </a:ext>
              </a:extLst>
            </p:cNvPr>
            <p:cNvSpPr>
              <a:spLocks noChangeArrowheads="1"/>
            </p:cNvSpPr>
            <p:nvPr/>
          </p:nvSpPr>
          <p:spPr bwMode="auto">
            <a:xfrm>
              <a:off x="386" y="2428"/>
              <a:ext cx="712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9" name="Line 65">
              <a:extLst>
                <a:ext uri="{FF2B5EF4-FFF2-40B4-BE49-F238E27FC236}">
                  <a16:creationId xmlns:a16="http://schemas.microsoft.com/office/drawing/2014/main" id="{C14CE23D-7545-737D-54A7-D65D38CA4950}"/>
                </a:ext>
              </a:extLst>
            </p:cNvPr>
            <p:cNvSpPr>
              <a:spLocks noChangeShapeType="1"/>
            </p:cNvSpPr>
            <p:nvPr/>
          </p:nvSpPr>
          <p:spPr bwMode="auto">
            <a:xfrm>
              <a:off x="381" y="1016"/>
              <a:ext cx="0" cy="174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0" name="Rectangle 66">
              <a:extLst>
                <a:ext uri="{FF2B5EF4-FFF2-40B4-BE49-F238E27FC236}">
                  <a16:creationId xmlns:a16="http://schemas.microsoft.com/office/drawing/2014/main" id="{14AB3DE7-F508-EB8C-ECD2-55583C95A9C3}"/>
                </a:ext>
              </a:extLst>
            </p:cNvPr>
            <p:cNvSpPr>
              <a:spLocks noChangeArrowheads="1"/>
            </p:cNvSpPr>
            <p:nvPr/>
          </p:nvSpPr>
          <p:spPr bwMode="auto">
            <a:xfrm>
              <a:off x="381" y="1016"/>
              <a:ext cx="5" cy="17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1" name="Line 67">
              <a:extLst>
                <a:ext uri="{FF2B5EF4-FFF2-40B4-BE49-F238E27FC236}">
                  <a16:creationId xmlns:a16="http://schemas.microsoft.com/office/drawing/2014/main" id="{478A261A-09FB-2A0D-CC86-6584AF24BC6F}"/>
                </a:ext>
              </a:extLst>
            </p:cNvPr>
            <p:cNvSpPr>
              <a:spLocks noChangeShapeType="1"/>
            </p:cNvSpPr>
            <p:nvPr/>
          </p:nvSpPr>
          <p:spPr bwMode="auto">
            <a:xfrm>
              <a:off x="2116" y="1022"/>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2" name="Rectangle 68">
              <a:extLst>
                <a:ext uri="{FF2B5EF4-FFF2-40B4-BE49-F238E27FC236}">
                  <a16:creationId xmlns:a16="http://schemas.microsoft.com/office/drawing/2014/main" id="{C754B340-1822-BE99-F549-4A4FA92CADB2}"/>
                </a:ext>
              </a:extLst>
            </p:cNvPr>
            <p:cNvSpPr>
              <a:spLocks noChangeArrowheads="1"/>
            </p:cNvSpPr>
            <p:nvPr/>
          </p:nvSpPr>
          <p:spPr bwMode="auto">
            <a:xfrm>
              <a:off x="2116" y="1022"/>
              <a:ext cx="6"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3" name="Line 69">
              <a:extLst>
                <a:ext uri="{FF2B5EF4-FFF2-40B4-BE49-F238E27FC236}">
                  <a16:creationId xmlns:a16="http://schemas.microsoft.com/office/drawing/2014/main" id="{55FC8BF6-58FA-B506-F5A2-6F27C8F38485}"/>
                </a:ext>
              </a:extLst>
            </p:cNvPr>
            <p:cNvSpPr>
              <a:spLocks noChangeShapeType="1"/>
            </p:cNvSpPr>
            <p:nvPr/>
          </p:nvSpPr>
          <p:spPr bwMode="auto">
            <a:xfrm>
              <a:off x="2846" y="1022"/>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4" name="Rectangle 70">
              <a:extLst>
                <a:ext uri="{FF2B5EF4-FFF2-40B4-BE49-F238E27FC236}">
                  <a16:creationId xmlns:a16="http://schemas.microsoft.com/office/drawing/2014/main" id="{A399B013-A757-0670-9F53-E2FB0B1D0475}"/>
                </a:ext>
              </a:extLst>
            </p:cNvPr>
            <p:cNvSpPr>
              <a:spLocks noChangeArrowheads="1"/>
            </p:cNvSpPr>
            <p:nvPr/>
          </p:nvSpPr>
          <p:spPr bwMode="auto">
            <a:xfrm>
              <a:off x="2846" y="1022"/>
              <a:ext cx="5"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5" name="Line 71">
              <a:extLst>
                <a:ext uri="{FF2B5EF4-FFF2-40B4-BE49-F238E27FC236}">
                  <a16:creationId xmlns:a16="http://schemas.microsoft.com/office/drawing/2014/main" id="{98A073CB-443E-6486-E825-A64B42EF940D}"/>
                </a:ext>
              </a:extLst>
            </p:cNvPr>
            <p:cNvSpPr>
              <a:spLocks noChangeShapeType="1"/>
            </p:cNvSpPr>
            <p:nvPr/>
          </p:nvSpPr>
          <p:spPr bwMode="auto">
            <a:xfrm>
              <a:off x="4030" y="1022"/>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6" name="Rectangle 72">
              <a:extLst>
                <a:ext uri="{FF2B5EF4-FFF2-40B4-BE49-F238E27FC236}">
                  <a16:creationId xmlns:a16="http://schemas.microsoft.com/office/drawing/2014/main" id="{9AE24084-F80D-318B-39F8-89FEFEA75EFE}"/>
                </a:ext>
              </a:extLst>
            </p:cNvPr>
            <p:cNvSpPr>
              <a:spLocks noChangeArrowheads="1"/>
            </p:cNvSpPr>
            <p:nvPr/>
          </p:nvSpPr>
          <p:spPr bwMode="auto">
            <a:xfrm>
              <a:off x="4030" y="1022"/>
              <a:ext cx="5"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7" name="Line 73">
              <a:extLst>
                <a:ext uri="{FF2B5EF4-FFF2-40B4-BE49-F238E27FC236}">
                  <a16:creationId xmlns:a16="http://schemas.microsoft.com/office/drawing/2014/main" id="{087ABEC6-1056-8360-E9F2-95A2EE57FF55}"/>
                </a:ext>
              </a:extLst>
            </p:cNvPr>
            <p:cNvSpPr>
              <a:spLocks noChangeShapeType="1"/>
            </p:cNvSpPr>
            <p:nvPr/>
          </p:nvSpPr>
          <p:spPr bwMode="auto">
            <a:xfrm>
              <a:off x="5100" y="1022"/>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8" name="Rectangle 74">
              <a:extLst>
                <a:ext uri="{FF2B5EF4-FFF2-40B4-BE49-F238E27FC236}">
                  <a16:creationId xmlns:a16="http://schemas.microsoft.com/office/drawing/2014/main" id="{CC2EEB15-B2E1-9D82-785A-26A06998BC5F}"/>
                </a:ext>
              </a:extLst>
            </p:cNvPr>
            <p:cNvSpPr>
              <a:spLocks noChangeArrowheads="1"/>
            </p:cNvSpPr>
            <p:nvPr/>
          </p:nvSpPr>
          <p:spPr bwMode="auto">
            <a:xfrm>
              <a:off x="5100" y="1022"/>
              <a:ext cx="5"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9" name="Line 75">
              <a:extLst>
                <a:ext uri="{FF2B5EF4-FFF2-40B4-BE49-F238E27FC236}">
                  <a16:creationId xmlns:a16="http://schemas.microsoft.com/office/drawing/2014/main" id="{9E7D06A8-CD25-B3C8-6B0B-98C7DA16779A}"/>
                </a:ext>
              </a:extLst>
            </p:cNvPr>
            <p:cNvSpPr>
              <a:spLocks noChangeShapeType="1"/>
            </p:cNvSpPr>
            <p:nvPr/>
          </p:nvSpPr>
          <p:spPr bwMode="auto">
            <a:xfrm>
              <a:off x="386" y="2759"/>
              <a:ext cx="7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0" name="Rectangle 76">
              <a:extLst>
                <a:ext uri="{FF2B5EF4-FFF2-40B4-BE49-F238E27FC236}">
                  <a16:creationId xmlns:a16="http://schemas.microsoft.com/office/drawing/2014/main" id="{E365CBA5-9096-28AE-52F4-A5BAB3DC1C7F}"/>
                </a:ext>
              </a:extLst>
            </p:cNvPr>
            <p:cNvSpPr>
              <a:spLocks noChangeArrowheads="1"/>
            </p:cNvSpPr>
            <p:nvPr/>
          </p:nvSpPr>
          <p:spPr bwMode="auto">
            <a:xfrm>
              <a:off x="386" y="2759"/>
              <a:ext cx="712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1" name="Line 77">
              <a:extLst>
                <a:ext uri="{FF2B5EF4-FFF2-40B4-BE49-F238E27FC236}">
                  <a16:creationId xmlns:a16="http://schemas.microsoft.com/office/drawing/2014/main" id="{39861DF4-7063-E49D-A85F-DE89994D4836}"/>
                </a:ext>
              </a:extLst>
            </p:cNvPr>
            <p:cNvSpPr>
              <a:spLocks noChangeShapeType="1"/>
            </p:cNvSpPr>
            <p:nvPr/>
          </p:nvSpPr>
          <p:spPr bwMode="auto">
            <a:xfrm>
              <a:off x="7506" y="1022"/>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2" name="Rectangle 78">
              <a:extLst>
                <a:ext uri="{FF2B5EF4-FFF2-40B4-BE49-F238E27FC236}">
                  <a16:creationId xmlns:a16="http://schemas.microsoft.com/office/drawing/2014/main" id="{2A80B099-8CCD-FF9B-FE6C-2A498BD95662}"/>
                </a:ext>
              </a:extLst>
            </p:cNvPr>
            <p:cNvSpPr>
              <a:spLocks noChangeArrowheads="1"/>
            </p:cNvSpPr>
            <p:nvPr/>
          </p:nvSpPr>
          <p:spPr bwMode="auto">
            <a:xfrm>
              <a:off x="7506" y="1022"/>
              <a:ext cx="5"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3" name="Line 79">
              <a:extLst>
                <a:ext uri="{FF2B5EF4-FFF2-40B4-BE49-F238E27FC236}">
                  <a16:creationId xmlns:a16="http://schemas.microsoft.com/office/drawing/2014/main" id="{96D8E7A4-2714-0F04-547B-F8A84B188CA9}"/>
                </a:ext>
              </a:extLst>
            </p:cNvPr>
            <p:cNvSpPr>
              <a:spLocks noChangeShapeType="1"/>
            </p:cNvSpPr>
            <p:nvPr/>
          </p:nvSpPr>
          <p:spPr bwMode="auto">
            <a:xfrm>
              <a:off x="381" y="276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4" name="Rectangle 80">
              <a:extLst>
                <a:ext uri="{FF2B5EF4-FFF2-40B4-BE49-F238E27FC236}">
                  <a16:creationId xmlns:a16="http://schemas.microsoft.com/office/drawing/2014/main" id="{55BA3662-09F4-3FFE-9645-3DDB5295B964}"/>
                </a:ext>
              </a:extLst>
            </p:cNvPr>
            <p:cNvSpPr>
              <a:spLocks noChangeArrowheads="1"/>
            </p:cNvSpPr>
            <p:nvPr/>
          </p:nvSpPr>
          <p:spPr bwMode="auto">
            <a:xfrm>
              <a:off x="381" y="2765"/>
              <a:ext cx="5"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5" name="Line 81">
              <a:extLst>
                <a:ext uri="{FF2B5EF4-FFF2-40B4-BE49-F238E27FC236}">
                  <a16:creationId xmlns:a16="http://schemas.microsoft.com/office/drawing/2014/main" id="{0DFF9114-FB0A-0E61-062D-F3ABDD343DA9}"/>
                </a:ext>
              </a:extLst>
            </p:cNvPr>
            <p:cNvSpPr>
              <a:spLocks noChangeShapeType="1"/>
            </p:cNvSpPr>
            <p:nvPr/>
          </p:nvSpPr>
          <p:spPr bwMode="auto">
            <a:xfrm>
              <a:off x="2116" y="276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6" name="Rectangle 82">
              <a:extLst>
                <a:ext uri="{FF2B5EF4-FFF2-40B4-BE49-F238E27FC236}">
                  <a16:creationId xmlns:a16="http://schemas.microsoft.com/office/drawing/2014/main" id="{CDCAB592-AAD5-D903-602D-48E8722FE068}"/>
                </a:ext>
              </a:extLst>
            </p:cNvPr>
            <p:cNvSpPr>
              <a:spLocks noChangeArrowheads="1"/>
            </p:cNvSpPr>
            <p:nvPr/>
          </p:nvSpPr>
          <p:spPr bwMode="auto">
            <a:xfrm>
              <a:off x="2116" y="2765"/>
              <a:ext cx="6"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7" name="Line 83">
              <a:extLst>
                <a:ext uri="{FF2B5EF4-FFF2-40B4-BE49-F238E27FC236}">
                  <a16:creationId xmlns:a16="http://schemas.microsoft.com/office/drawing/2014/main" id="{8FF6C02E-F330-0550-B3D0-97125E58B7F9}"/>
                </a:ext>
              </a:extLst>
            </p:cNvPr>
            <p:cNvSpPr>
              <a:spLocks noChangeShapeType="1"/>
            </p:cNvSpPr>
            <p:nvPr/>
          </p:nvSpPr>
          <p:spPr bwMode="auto">
            <a:xfrm>
              <a:off x="2846" y="276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8" name="Rectangle 84">
              <a:extLst>
                <a:ext uri="{FF2B5EF4-FFF2-40B4-BE49-F238E27FC236}">
                  <a16:creationId xmlns:a16="http://schemas.microsoft.com/office/drawing/2014/main" id="{5EE113C1-8F6E-A54A-0245-9FF612E55B9F}"/>
                </a:ext>
              </a:extLst>
            </p:cNvPr>
            <p:cNvSpPr>
              <a:spLocks noChangeArrowheads="1"/>
            </p:cNvSpPr>
            <p:nvPr/>
          </p:nvSpPr>
          <p:spPr bwMode="auto">
            <a:xfrm>
              <a:off x="2846" y="2765"/>
              <a:ext cx="5"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9" name="Line 85">
              <a:extLst>
                <a:ext uri="{FF2B5EF4-FFF2-40B4-BE49-F238E27FC236}">
                  <a16:creationId xmlns:a16="http://schemas.microsoft.com/office/drawing/2014/main" id="{7BDC69CF-2C00-E19A-28BF-558351EACB65}"/>
                </a:ext>
              </a:extLst>
            </p:cNvPr>
            <p:cNvSpPr>
              <a:spLocks noChangeShapeType="1"/>
            </p:cNvSpPr>
            <p:nvPr/>
          </p:nvSpPr>
          <p:spPr bwMode="auto">
            <a:xfrm>
              <a:off x="4030" y="276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0" name="Rectangle 86">
              <a:extLst>
                <a:ext uri="{FF2B5EF4-FFF2-40B4-BE49-F238E27FC236}">
                  <a16:creationId xmlns:a16="http://schemas.microsoft.com/office/drawing/2014/main" id="{CDC6DB2A-A349-50E8-C0A6-DFAEF515F23E}"/>
                </a:ext>
              </a:extLst>
            </p:cNvPr>
            <p:cNvSpPr>
              <a:spLocks noChangeArrowheads="1"/>
            </p:cNvSpPr>
            <p:nvPr/>
          </p:nvSpPr>
          <p:spPr bwMode="auto">
            <a:xfrm>
              <a:off x="4030" y="2765"/>
              <a:ext cx="5"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1" name="Line 87">
              <a:extLst>
                <a:ext uri="{FF2B5EF4-FFF2-40B4-BE49-F238E27FC236}">
                  <a16:creationId xmlns:a16="http://schemas.microsoft.com/office/drawing/2014/main" id="{4662343D-D145-D848-1831-C2B09E55F470}"/>
                </a:ext>
              </a:extLst>
            </p:cNvPr>
            <p:cNvSpPr>
              <a:spLocks noChangeShapeType="1"/>
            </p:cNvSpPr>
            <p:nvPr/>
          </p:nvSpPr>
          <p:spPr bwMode="auto">
            <a:xfrm>
              <a:off x="5100" y="276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2" name="Rectangle 88">
              <a:extLst>
                <a:ext uri="{FF2B5EF4-FFF2-40B4-BE49-F238E27FC236}">
                  <a16:creationId xmlns:a16="http://schemas.microsoft.com/office/drawing/2014/main" id="{EA35551B-8646-A7E9-6973-0FE7A4A9B611}"/>
                </a:ext>
              </a:extLst>
            </p:cNvPr>
            <p:cNvSpPr>
              <a:spLocks noChangeArrowheads="1"/>
            </p:cNvSpPr>
            <p:nvPr/>
          </p:nvSpPr>
          <p:spPr bwMode="auto">
            <a:xfrm>
              <a:off x="5100" y="2765"/>
              <a:ext cx="5"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3" name="Line 89">
              <a:extLst>
                <a:ext uri="{FF2B5EF4-FFF2-40B4-BE49-F238E27FC236}">
                  <a16:creationId xmlns:a16="http://schemas.microsoft.com/office/drawing/2014/main" id="{A1F537CB-444C-A8C1-8A5E-A50230387E30}"/>
                </a:ext>
              </a:extLst>
            </p:cNvPr>
            <p:cNvSpPr>
              <a:spLocks noChangeShapeType="1"/>
            </p:cNvSpPr>
            <p:nvPr/>
          </p:nvSpPr>
          <p:spPr bwMode="auto">
            <a:xfrm>
              <a:off x="7506" y="276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4" name="Rectangle 90">
              <a:extLst>
                <a:ext uri="{FF2B5EF4-FFF2-40B4-BE49-F238E27FC236}">
                  <a16:creationId xmlns:a16="http://schemas.microsoft.com/office/drawing/2014/main" id="{AC612CCA-2E99-4B18-61C9-417FCAB9E035}"/>
                </a:ext>
              </a:extLst>
            </p:cNvPr>
            <p:cNvSpPr>
              <a:spLocks noChangeArrowheads="1"/>
            </p:cNvSpPr>
            <p:nvPr/>
          </p:nvSpPr>
          <p:spPr bwMode="auto">
            <a:xfrm>
              <a:off x="7506" y="2765"/>
              <a:ext cx="5"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5" name="Line 91">
              <a:extLst>
                <a:ext uri="{FF2B5EF4-FFF2-40B4-BE49-F238E27FC236}">
                  <a16:creationId xmlns:a16="http://schemas.microsoft.com/office/drawing/2014/main" id="{0321659C-115E-E99A-F7C5-F63277E92F1C}"/>
                </a:ext>
              </a:extLst>
            </p:cNvPr>
            <p:cNvSpPr>
              <a:spLocks noChangeShapeType="1"/>
            </p:cNvSpPr>
            <p:nvPr/>
          </p:nvSpPr>
          <p:spPr bwMode="auto">
            <a:xfrm>
              <a:off x="7511" y="1016"/>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6" name="Rectangle 92">
              <a:extLst>
                <a:ext uri="{FF2B5EF4-FFF2-40B4-BE49-F238E27FC236}">
                  <a16:creationId xmlns:a16="http://schemas.microsoft.com/office/drawing/2014/main" id="{7B280357-7AA4-50A8-DFF4-39C3F0C76D97}"/>
                </a:ext>
              </a:extLst>
            </p:cNvPr>
            <p:cNvSpPr>
              <a:spLocks noChangeArrowheads="1"/>
            </p:cNvSpPr>
            <p:nvPr/>
          </p:nvSpPr>
          <p:spPr bwMode="auto">
            <a:xfrm>
              <a:off x="7511" y="1016"/>
              <a:ext cx="5"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7" name="Line 93">
              <a:extLst>
                <a:ext uri="{FF2B5EF4-FFF2-40B4-BE49-F238E27FC236}">
                  <a16:creationId xmlns:a16="http://schemas.microsoft.com/office/drawing/2014/main" id="{BC776454-3216-22A0-3E17-8890EF76D51C}"/>
                </a:ext>
              </a:extLst>
            </p:cNvPr>
            <p:cNvSpPr>
              <a:spLocks noChangeShapeType="1"/>
            </p:cNvSpPr>
            <p:nvPr/>
          </p:nvSpPr>
          <p:spPr bwMode="auto">
            <a:xfrm>
              <a:off x="7511" y="159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8" name="Rectangle 94">
              <a:extLst>
                <a:ext uri="{FF2B5EF4-FFF2-40B4-BE49-F238E27FC236}">
                  <a16:creationId xmlns:a16="http://schemas.microsoft.com/office/drawing/2014/main" id="{075FCBA9-C807-D082-E525-38831AB7236E}"/>
                </a:ext>
              </a:extLst>
            </p:cNvPr>
            <p:cNvSpPr>
              <a:spLocks noChangeArrowheads="1"/>
            </p:cNvSpPr>
            <p:nvPr/>
          </p:nvSpPr>
          <p:spPr bwMode="auto">
            <a:xfrm>
              <a:off x="7511" y="1599"/>
              <a:ext cx="5"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9" name="Line 95">
              <a:extLst>
                <a:ext uri="{FF2B5EF4-FFF2-40B4-BE49-F238E27FC236}">
                  <a16:creationId xmlns:a16="http://schemas.microsoft.com/office/drawing/2014/main" id="{60D7338C-BE7B-89DB-DA61-131204FE411A}"/>
                </a:ext>
              </a:extLst>
            </p:cNvPr>
            <p:cNvSpPr>
              <a:spLocks noChangeShapeType="1"/>
            </p:cNvSpPr>
            <p:nvPr/>
          </p:nvSpPr>
          <p:spPr bwMode="auto">
            <a:xfrm>
              <a:off x="7511" y="176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0" name="Rectangle 96">
              <a:extLst>
                <a:ext uri="{FF2B5EF4-FFF2-40B4-BE49-F238E27FC236}">
                  <a16:creationId xmlns:a16="http://schemas.microsoft.com/office/drawing/2014/main" id="{CDDE8A44-989D-2F86-F4FC-43212236EE88}"/>
                </a:ext>
              </a:extLst>
            </p:cNvPr>
            <p:cNvSpPr>
              <a:spLocks noChangeArrowheads="1"/>
            </p:cNvSpPr>
            <p:nvPr/>
          </p:nvSpPr>
          <p:spPr bwMode="auto">
            <a:xfrm>
              <a:off x="7511" y="1765"/>
              <a:ext cx="5"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1" name="Line 97">
              <a:extLst>
                <a:ext uri="{FF2B5EF4-FFF2-40B4-BE49-F238E27FC236}">
                  <a16:creationId xmlns:a16="http://schemas.microsoft.com/office/drawing/2014/main" id="{668F6ED9-CED7-71B4-8654-AD72F1C67056}"/>
                </a:ext>
              </a:extLst>
            </p:cNvPr>
            <p:cNvSpPr>
              <a:spLocks noChangeShapeType="1"/>
            </p:cNvSpPr>
            <p:nvPr/>
          </p:nvSpPr>
          <p:spPr bwMode="auto">
            <a:xfrm>
              <a:off x="7511" y="1931"/>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2" name="Rectangle 98">
              <a:extLst>
                <a:ext uri="{FF2B5EF4-FFF2-40B4-BE49-F238E27FC236}">
                  <a16:creationId xmlns:a16="http://schemas.microsoft.com/office/drawing/2014/main" id="{700F4ED0-6CC7-E972-724E-B254B9EDBC9E}"/>
                </a:ext>
              </a:extLst>
            </p:cNvPr>
            <p:cNvSpPr>
              <a:spLocks noChangeArrowheads="1"/>
            </p:cNvSpPr>
            <p:nvPr/>
          </p:nvSpPr>
          <p:spPr bwMode="auto">
            <a:xfrm>
              <a:off x="7511" y="1931"/>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3" name="Line 99">
              <a:extLst>
                <a:ext uri="{FF2B5EF4-FFF2-40B4-BE49-F238E27FC236}">
                  <a16:creationId xmlns:a16="http://schemas.microsoft.com/office/drawing/2014/main" id="{5042C581-5D5B-575F-C2C8-A0A2790A4575}"/>
                </a:ext>
              </a:extLst>
            </p:cNvPr>
            <p:cNvSpPr>
              <a:spLocks noChangeShapeType="1"/>
            </p:cNvSpPr>
            <p:nvPr/>
          </p:nvSpPr>
          <p:spPr bwMode="auto">
            <a:xfrm>
              <a:off x="7511" y="2096"/>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4" name="Rectangle 100">
              <a:extLst>
                <a:ext uri="{FF2B5EF4-FFF2-40B4-BE49-F238E27FC236}">
                  <a16:creationId xmlns:a16="http://schemas.microsoft.com/office/drawing/2014/main" id="{B13F7ED5-A199-CFE2-823B-033029ABF7B0}"/>
                </a:ext>
              </a:extLst>
            </p:cNvPr>
            <p:cNvSpPr>
              <a:spLocks noChangeArrowheads="1"/>
            </p:cNvSpPr>
            <p:nvPr/>
          </p:nvSpPr>
          <p:spPr bwMode="auto">
            <a:xfrm>
              <a:off x="7511" y="2096"/>
              <a:ext cx="5"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5" name="Line 101">
              <a:extLst>
                <a:ext uri="{FF2B5EF4-FFF2-40B4-BE49-F238E27FC236}">
                  <a16:creationId xmlns:a16="http://schemas.microsoft.com/office/drawing/2014/main" id="{308CD8ED-53E4-9969-4BF7-8EEE244E94B5}"/>
                </a:ext>
              </a:extLst>
            </p:cNvPr>
            <p:cNvSpPr>
              <a:spLocks noChangeShapeType="1"/>
            </p:cNvSpPr>
            <p:nvPr/>
          </p:nvSpPr>
          <p:spPr bwMode="auto">
            <a:xfrm>
              <a:off x="7511" y="242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6" name="Rectangle 102">
              <a:extLst>
                <a:ext uri="{FF2B5EF4-FFF2-40B4-BE49-F238E27FC236}">
                  <a16:creationId xmlns:a16="http://schemas.microsoft.com/office/drawing/2014/main" id="{F25A051F-FFA9-022A-E432-F888270EF963}"/>
                </a:ext>
              </a:extLst>
            </p:cNvPr>
            <p:cNvSpPr>
              <a:spLocks noChangeArrowheads="1"/>
            </p:cNvSpPr>
            <p:nvPr/>
          </p:nvSpPr>
          <p:spPr bwMode="auto">
            <a:xfrm>
              <a:off x="7511" y="2428"/>
              <a:ext cx="5"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7" name="Line 103">
              <a:extLst>
                <a:ext uri="{FF2B5EF4-FFF2-40B4-BE49-F238E27FC236}">
                  <a16:creationId xmlns:a16="http://schemas.microsoft.com/office/drawing/2014/main" id="{65AC18EA-02F6-C0CB-F5F6-6703CFFE4C48}"/>
                </a:ext>
              </a:extLst>
            </p:cNvPr>
            <p:cNvSpPr>
              <a:spLocks noChangeShapeType="1"/>
            </p:cNvSpPr>
            <p:nvPr/>
          </p:nvSpPr>
          <p:spPr bwMode="auto">
            <a:xfrm>
              <a:off x="7511" y="275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8" name="Rectangle 104">
              <a:extLst>
                <a:ext uri="{FF2B5EF4-FFF2-40B4-BE49-F238E27FC236}">
                  <a16:creationId xmlns:a16="http://schemas.microsoft.com/office/drawing/2014/main" id="{2A587A03-C002-A432-B249-D3FD529C93AA}"/>
                </a:ext>
              </a:extLst>
            </p:cNvPr>
            <p:cNvSpPr>
              <a:spLocks noChangeArrowheads="1"/>
            </p:cNvSpPr>
            <p:nvPr/>
          </p:nvSpPr>
          <p:spPr bwMode="auto">
            <a:xfrm>
              <a:off x="7511" y="2759"/>
              <a:ext cx="5" cy="6"/>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9" name="Rectangle 105">
              <a:extLst>
                <a:ext uri="{FF2B5EF4-FFF2-40B4-BE49-F238E27FC236}">
                  <a16:creationId xmlns:a16="http://schemas.microsoft.com/office/drawing/2014/main" id="{428376B1-C590-38B5-A1A8-95AF03854354}"/>
                </a:ext>
              </a:extLst>
            </p:cNvPr>
            <p:cNvSpPr>
              <a:spLocks noChangeArrowheads="1"/>
            </p:cNvSpPr>
            <p:nvPr/>
          </p:nvSpPr>
          <p:spPr bwMode="auto">
            <a:xfrm>
              <a:off x="7489" y="2742"/>
              <a:ext cx="17"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0" name="Rectangle 106">
              <a:extLst>
                <a:ext uri="{FF2B5EF4-FFF2-40B4-BE49-F238E27FC236}">
                  <a16:creationId xmlns:a16="http://schemas.microsoft.com/office/drawing/2014/main" id="{D2EB0360-3B0C-3606-0C84-803FC424A74C}"/>
                </a:ext>
              </a:extLst>
            </p:cNvPr>
            <p:cNvSpPr>
              <a:spLocks noChangeArrowheads="1"/>
            </p:cNvSpPr>
            <p:nvPr/>
          </p:nvSpPr>
          <p:spPr bwMode="auto">
            <a:xfrm>
              <a:off x="7495" y="2748"/>
              <a:ext cx="11" cy="11"/>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1" name="Rectangle 107">
              <a:extLst>
                <a:ext uri="{FF2B5EF4-FFF2-40B4-BE49-F238E27FC236}">
                  <a16:creationId xmlns:a16="http://schemas.microsoft.com/office/drawing/2014/main" id="{99D6E973-DF11-3C25-8F2A-84BA6ED0D104}"/>
                </a:ext>
              </a:extLst>
            </p:cNvPr>
            <p:cNvSpPr>
              <a:spLocks noChangeArrowheads="1"/>
            </p:cNvSpPr>
            <p:nvPr/>
          </p:nvSpPr>
          <p:spPr bwMode="auto">
            <a:xfrm>
              <a:off x="7495" y="2748"/>
              <a:ext cx="11" cy="11"/>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2" name="Rectangle 108">
              <a:extLst>
                <a:ext uri="{FF2B5EF4-FFF2-40B4-BE49-F238E27FC236}">
                  <a16:creationId xmlns:a16="http://schemas.microsoft.com/office/drawing/2014/main" id="{22D275C9-AD55-1246-4774-481F3478A31F}"/>
                </a:ext>
              </a:extLst>
            </p:cNvPr>
            <p:cNvSpPr>
              <a:spLocks noChangeArrowheads="1"/>
            </p:cNvSpPr>
            <p:nvPr/>
          </p:nvSpPr>
          <p:spPr bwMode="auto">
            <a:xfrm>
              <a:off x="7473" y="2742"/>
              <a:ext cx="16"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3" name="Rectangle 109">
              <a:extLst>
                <a:ext uri="{FF2B5EF4-FFF2-40B4-BE49-F238E27FC236}">
                  <a16:creationId xmlns:a16="http://schemas.microsoft.com/office/drawing/2014/main" id="{7333E8BD-BF2F-47F4-6686-C1538AFFB072}"/>
                </a:ext>
              </a:extLst>
            </p:cNvPr>
            <p:cNvSpPr>
              <a:spLocks noChangeArrowheads="1"/>
            </p:cNvSpPr>
            <p:nvPr/>
          </p:nvSpPr>
          <p:spPr bwMode="auto">
            <a:xfrm>
              <a:off x="7478" y="2748"/>
              <a:ext cx="11" cy="11"/>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4" name="Rectangle 110">
              <a:extLst>
                <a:ext uri="{FF2B5EF4-FFF2-40B4-BE49-F238E27FC236}">
                  <a16:creationId xmlns:a16="http://schemas.microsoft.com/office/drawing/2014/main" id="{9CC89AE6-8BEE-A82B-BFC4-A09388CB8803}"/>
                </a:ext>
              </a:extLst>
            </p:cNvPr>
            <p:cNvSpPr>
              <a:spLocks noChangeArrowheads="1"/>
            </p:cNvSpPr>
            <p:nvPr/>
          </p:nvSpPr>
          <p:spPr bwMode="auto">
            <a:xfrm>
              <a:off x="7478" y="2748"/>
              <a:ext cx="11" cy="11"/>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5" name="Rectangle 111">
              <a:extLst>
                <a:ext uri="{FF2B5EF4-FFF2-40B4-BE49-F238E27FC236}">
                  <a16:creationId xmlns:a16="http://schemas.microsoft.com/office/drawing/2014/main" id="{2C855CAE-49A4-A4DD-FD80-EB31334FB8B5}"/>
                </a:ext>
              </a:extLst>
            </p:cNvPr>
            <p:cNvSpPr>
              <a:spLocks noChangeArrowheads="1"/>
            </p:cNvSpPr>
            <p:nvPr/>
          </p:nvSpPr>
          <p:spPr bwMode="auto">
            <a:xfrm>
              <a:off x="7489" y="2725"/>
              <a:ext cx="17"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6" name="Rectangle 112">
              <a:extLst>
                <a:ext uri="{FF2B5EF4-FFF2-40B4-BE49-F238E27FC236}">
                  <a16:creationId xmlns:a16="http://schemas.microsoft.com/office/drawing/2014/main" id="{05230918-6E49-A659-F99B-5E1CA003B3CA}"/>
                </a:ext>
              </a:extLst>
            </p:cNvPr>
            <p:cNvSpPr>
              <a:spLocks noChangeArrowheads="1"/>
            </p:cNvSpPr>
            <p:nvPr/>
          </p:nvSpPr>
          <p:spPr bwMode="auto">
            <a:xfrm>
              <a:off x="7495" y="2731"/>
              <a:ext cx="11" cy="11"/>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7" name="Rectangle 113">
              <a:extLst>
                <a:ext uri="{FF2B5EF4-FFF2-40B4-BE49-F238E27FC236}">
                  <a16:creationId xmlns:a16="http://schemas.microsoft.com/office/drawing/2014/main" id="{254FE62D-6CDB-6E63-A353-C60E8936A78D}"/>
                </a:ext>
              </a:extLst>
            </p:cNvPr>
            <p:cNvSpPr>
              <a:spLocks noChangeArrowheads="1"/>
            </p:cNvSpPr>
            <p:nvPr/>
          </p:nvSpPr>
          <p:spPr bwMode="auto">
            <a:xfrm>
              <a:off x="7495" y="2731"/>
              <a:ext cx="11" cy="11"/>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780271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4860-523A-5554-AEE7-FFFDF44670E1}"/>
              </a:ext>
            </a:extLst>
          </p:cNvPr>
          <p:cNvSpPr>
            <a:spLocks noGrp="1"/>
          </p:cNvSpPr>
          <p:nvPr>
            <p:ph type="title"/>
          </p:nvPr>
        </p:nvSpPr>
        <p:spPr>
          <a:xfrm>
            <a:off x="1057957" y="98346"/>
            <a:ext cx="10628687" cy="859402"/>
          </a:xfrm>
        </p:spPr>
        <p:txBody>
          <a:bodyPr vert="horz" lIns="91440" tIns="45720" rIns="91440" bIns="45720" rtlCol="0" anchor="ctr">
            <a:normAutofit fontScale="90000"/>
          </a:bodyPr>
          <a:lstStyle/>
          <a:p>
            <a:r>
              <a:rPr lang="en-US" sz="3700" kern="1200" dirty="0">
                <a:latin typeface="+mj-lt"/>
                <a:ea typeface="+mj-ea"/>
                <a:cs typeface="+mj-cs"/>
              </a:rPr>
              <a:t>Time Thresholds </a:t>
            </a:r>
            <a:r>
              <a:rPr lang="en-US" sz="3700" dirty="0"/>
              <a:t>for</a:t>
            </a:r>
            <a:r>
              <a:rPr lang="en-US" sz="3700" kern="1200" dirty="0">
                <a:latin typeface="+mj-lt"/>
                <a:ea typeface="+mj-ea"/>
                <a:cs typeface="+mj-cs"/>
              </a:rPr>
              <a:t> Prolonged E&amp;M Services: 2024</a:t>
            </a:r>
          </a:p>
        </p:txBody>
      </p:sp>
      <p:sp>
        <p:nvSpPr>
          <p:cNvPr id="9" name="TextBox 8">
            <a:extLst>
              <a:ext uri="{FF2B5EF4-FFF2-40B4-BE49-F238E27FC236}">
                <a16:creationId xmlns:a16="http://schemas.microsoft.com/office/drawing/2014/main" id="{B4D4360F-164E-A6F6-D325-18301C2192C7}"/>
              </a:ext>
            </a:extLst>
          </p:cNvPr>
          <p:cNvSpPr txBox="1"/>
          <p:nvPr/>
        </p:nvSpPr>
        <p:spPr>
          <a:xfrm>
            <a:off x="1478896" y="6281530"/>
            <a:ext cx="9523721" cy="646331"/>
          </a:xfrm>
          <a:prstGeom prst="rect">
            <a:avLst/>
          </a:prstGeom>
          <a:noFill/>
        </p:spPr>
        <p:txBody>
          <a:bodyPr wrap="square">
            <a:spAutoFit/>
          </a:bodyPr>
          <a:lstStyle/>
          <a:p>
            <a:r>
              <a:rPr lang="en-US" dirty="0">
                <a:hlinkClick r:id="rId3"/>
              </a:rPr>
              <a:t>https://www.govinfo.gov/content/pkg/FR-2022-11-18/pdf/2022-23873.pdf</a:t>
            </a:r>
            <a:endParaRPr lang="en-US" dirty="0"/>
          </a:p>
          <a:p>
            <a:endParaRPr lang="en-US" dirty="0"/>
          </a:p>
        </p:txBody>
      </p:sp>
      <p:sp>
        <p:nvSpPr>
          <p:cNvPr id="15" name="TextBox 14">
            <a:extLst>
              <a:ext uri="{FF2B5EF4-FFF2-40B4-BE49-F238E27FC236}">
                <a16:creationId xmlns:a16="http://schemas.microsoft.com/office/drawing/2014/main" id="{C1D143E2-5DDC-1863-185F-8168FD864CF0}"/>
              </a:ext>
            </a:extLst>
          </p:cNvPr>
          <p:cNvSpPr txBox="1"/>
          <p:nvPr/>
        </p:nvSpPr>
        <p:spPr>
          <a:xfrm>
            <a:off x="1486608" y="5451695"/>
            <a:ext cx="10239975" cy="892552"/>
          </a:xfrm>
          <a:prstGeom prst="rect">
            <a:avLst/>
          </a:prstGeom>
          <a:noFill/>
        </p:spPr>
        <p:txBody>
          <a:bodyPr wrap="square">
            <a:spAutoFit/>
          </a:bodyPr>
          <a:lstStyle/>
          <a:p>
            <a:r>
              <a:rPr lang="en-US" sz="2000" b="0" i="0" u="none" strike="noStrike" baseline="0" dirty="0">
                <a:solidFill>
                  <a:srgbClr val="000000"/>
                </a:solidFill>
              </a:rPr>
              <a:t>* </a:t>
            </a:r>
            <a:r>
              <a:rPr lang="en-US" sz="1600" b="0" i="0" u="none" strike="noStrike" baseline="0" dirty="0">
                <a:solidFill>
                  <a:srgbClr val="000000"/>
                </a:solidFill>
              </a:rPr>
              <a:t>Time must be used to select visit level. Prolonged service time can be reported when furnished on any date within the primary visit’s surveyed timeframe and includes time with or without direct patient contact by the physician or NPP. As with CPT’s approach, we do not assign a frequency limitation. </a:t>
            </a:r>
            <a:endParaRPr lang="en-US" sz="1600" dirty="0"/>
          </a:p>
        </p:txBody>
      </p:sp>
      <p:sp>
        <p:nvSpPr>
          <p:cNvPr id="18" name="TextBox 17">
            <a:extLst>
              <a:ext uri="{FF2B5EF4-FFF2-40B4-BE49-F238E27FC236}">
                <a16:creationId xmlns:a16="http://schemas.microsoft.com/office/drawing/2014/main" id="{B03AFF00-F3F9-7E31-9494-2BE5E730BE76}"/>
              </a:ext>
            </a:extLst>
          </p:cNvPr>
          <p:cNvSpPr txBox="1"/>
          <p:nvPr/>
        </p:nvSpPr>
        <p:spPr>
          <a:xfrm>
            <a:off x="1593030" y="6552709"/>
            <a:ext cx="9929934"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latin typeface="Calibri" panose="020F0502020204030204" pitchFamily="34" charset="0"/>
              <a:cs typeface="Calibri" panose="020F0502020204030204" pitchFamily="34" charset="0"/>
            </a:endParaRPr>
          </a:p>
        </p:txBody>
      </p:sp>
      <p:grpSp>
        <p:nvGrpSpPr>
          <p:cNvPr id="4" name="Group 4">
            <a:extLst>
              <a:ext uri="{FF2B5EF4-FFF2-40B4-BE49-F238E27FC236}">
                <a16:creationId xmlns:a16="http://schemas.microsoft.com/office/drawing/2014/main" id="{BB884F79-FE1B-6C6B-C75D-3D6D2DAC6A92}"/>
              </a:ext>
            </a:extLst>
          </p:cNvPr>
          <p:cNvGrpSpPr>
            <a:grpSpLocks noChangeAspect="1"/>
          </p:cNvGrpSpPr>
          <p:nvPr/>
        </p:nvGrpSpPr>
        <p:grpSpPr bwMode="auto">
          <a:xfrm>
            <a:off x="1592263" y="954088"/>
            <a:ext cx="10333037" cy="4476749"/>
            <a:chOff x="1003" y="601"/>
            <a:chExt cx="6509" cy="2820"/>
          </a:xfrm>
        </p:grpSpPr>
        <p:sp>
          <p:nvSpPr>
            <p:cNvPr id="5" name="AutoShape 3">
              <a:extLst>
                <a:ext uri="{FF2B5EF4-FFF2-40B4-BE49-F238E27FC236}">
                  <a16:creationId xmlns:a16="http://schemas.microsoft.com/office/drawing/2014/main" id="{A11065AA-9796-7586-DDA9-5DE8C09B1679}"/>
                </a:ext>
              </a:extLst>
            </p:cNvPr>
            <p:cNvSpPr>
              <a:spLocks noChangeAspect="1" noChangeArrowheads="1" noTextEdit="1"/>
            </p:cNvSpPr>
            <p:nvPr/>
          </p:nvSpPr>
          <p:spPr bwMode="auto">
            <a:xfrm>
              <a:off x="1003" y="601"/>
              <a:ext cx="6451" cy="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AA20F50A-128C-6261-ABAC-F8447629F5A3}"/>
                </a:ext>
              </a:extLst>
            </p:cNvPr>
            <p:cNvSpPr>
              <a:spLocks noChangeArrowheads="1"/>
            </p:cNvSpPr>
            <p:nvPr/>
          </p:nvSpPr>
          <p:spPr bwMode="auto">
            <a:xfrm>
              <a:off x="1003" y="601"/>
              <a:ext cx="6451" cy="507"/>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4B45F52E-DF52-89FC-82BE-82A0A6B9DFE4}"/>
                </a:ext>
              </a:extLst>
            </p:cNvPr>
            <p:cNvSpPr>
              <a:spLocks noChangeArrowheads="1"/>
            </p:cNvSpPr>
            <p:nvPr/>
          </p:nvSpPr>
          <p:spPr bwMode="auto">
            <a:xfrm>
              <a:off x="1003" y="1103"/>
              <a:ext cx="6451" cy="148"/>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2840D71C-BAB3-7AF6-AD84-78520251F48E}"/>
                </a:ext>
              </a:extLst>
            </p:cNvPr>
            <p:cNvSpPr>
              <a:spLocks noChangeArrowheads="1"/>
            </p:cNvSpPr>
            <p:nvPr/>
          </p:nvSpPr>
          <p:spPr bwMode="auto">
            <a:xfrm>
              <a:off x="1003" y="1389"/>
              <a:ext cx="6451" cy="290"/>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0C271645-B512-E959-E952-ACEAF9BE4273}"/>
                </a:ext>
              </a:extLst>
            </p:cNvPr>
            <p:cNvSpPr>
              <a:spLocks noChangeArrowheads="1"/>
            </p:cNvSpPr>
            <p:nvPr/>
          </p:nvSpPr>
          <p:spPr bwMode="auto">
            <a:xfrm>
              <a:off x="1003" y="1960"/>
              <a:ext cx="6451" cy="147"/>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a:extLst>
                <a:ext uri="{FF2B5EF4-FFF2-40B4-BE49-F238E27FC236}">
                  <a16:creationId xmlns:a16="http://schemas.microsoft.com/office/drawing/2014/main" id="{D8BA148A-CFBD-E454-5744-2B0AB79F6AA1}"/>
                </a:ext>
              </a:extLst>
            </p:cNvPr>
            <p:cNvSpPr>
              <a:spLocks noChangeArrowheads="1"/>
            </p:cNvSpPr>
            <p:nvPr/>
          </p:nvSpPr>
          <p:spPr bwMode="auto">
            <a:xfrm>
              <a:off x="1003" y="2245"/>
              <a:ext cx="6451" cy="148"/>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a:extLst>
                <a:ext uri="{FF2B5EF4-FFF2-40B4-BE49-F238E27FC236}">
                  <a16:creationId xmlns:a16="http://schemas.microsoft.com/office/drawing/2014/main" id="{BE29834A-C1AE-6ED6-B7CB-D47A8E77B21C}"/>
                </a:ext>
              </a:extLst>
            </p:cNvPr>
            <p:cNvSpPr>
              <a:spLocks noChangeArrowheads="1"/>
            </p:cNvSpPr>
            <p:nvPr/>
          </p:nvSpPr>
          <p:spPr bwMode="auto">
            <a:xfrm>
              <a:off x="1003" y="2673"/>
              <a:ext cx="6451" cy="291"/>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a:extLst>
                <a:ext uri="{FF2B5EF4-FFF2-40B4-BE49-F238E27FC236}">
                  <a16:creationId xmlns:a16="http://schemas.microsoft.com/office/drawing/2014/main" id="{A633976B-0FB9-069D-AB8C-5AC60B15ED83}"/>
                </a:ext>
              </a:extLst>
            </p:cNvPr>
            <p:cNvSpPr>
              <a:spLocks noChangeArrowheads="1"/>
            </p:cNvSpPr>
            <p:nvPr/>
          </p:nvSpPr>
          <p:spPr bwMode="auto">
            <a:xfrm>
              <a:off x="1003" y="3102"/>
              <a:ext cx="6451" cy="290"/>
            </a:xfrm>
            <a:prstGeom prst="rect">
              <a:avLst/>
            </a:prstGeom>
            <a:solidFill>
              <a:srgbClr val="D9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a:extLst>
                <a:ext uri="{FF2B5EF4-FFF2-40B4-BE49-F238E27FC236}">
                  <a16:creationId xmlns:a16="http://schemas.microsoft.com/office/drawing/2014/main" id="{7BD5C70C-8E58-F237-51D5-F6011E15355E}"/>
                </a:ext>
              </a:extLst>
            </p:cNvPr>
            <p:cNvSpPr>
              <a:spLocks noChangeArrowheads="1"/>
            </p:cNvSpPr>
            <p:nvPr/>
          </p:nvSpPr>
          <p:spPr bwMode="auto">
            <a:xfrm>
              <a:off x="1252" y="778"/>
              <a:ext cx="11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Primary E/M Service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36F83A61-6539-0ACF-7837-8F24443BEB51}"/>
                </a:ext>
              </a:extLst>
            </p:cNvPr>
            <p:cNvSpPr>
              <a:spLocks noChangeArrowheads="1"/>
            </p:cNvSpPr>
            <p:nvPr/>
          </p:nvSpPr>
          <p:spPr bwMode="auto">
            <a:xfrm>
              <a:off x="2637" y="695"/>
              <a:ext cx="6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Prolonged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9657C6B6-4AD5-DA87-0BB5-C08627C37229}"/>
                </a:ext>
              </a:extLst>
            </p:cNvPr>
            <p:cNvSpPr>
              <a:spLocks noChangeArrowheads="1"/>
            </p:cNvSpPr>
            <p:nvPr/>
          </p:nvSpPr>
          <p:spPr bwMode="auto">
            <a:xfrm>
              <a:off x="2739" y="862"/>
              <a:ext cx="3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Code*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DD33E27B-7E89-8E03-B887-04A910966DBE}"/>
                </a:ext>
              </a:extLst>
            </p:cNvPr>
            <p:cNvSpPr>
              <a:spLocks noChangeArrowheads="1"/>
            </p:cNvSpPr>
            <p:nvPr/>
          </p:nvSpPr>
          <p:spPr bwMode="auto">
            <a:xfrm>
              <a:off x="3351" y="611"/>
              <a:ext cx="9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Service Time (as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CE5DEB18-08BB-C4D7-39D4-A5B231322B07}"/>
                </a:ext>
              </a:extLst>
            </p:cNvPr>
            <p:cNvSpPr>
              <a:spLocks noChangeArrowheads="1"/>
            </p:cNvSpPr>
            <p:nvPr/>
          </p:nvSpPr>
          <p:spPr bwMode="auto">
            <a:xfrm>
              <a:off x="3541" y="778"/>
              <a:ext cx="5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per code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26FE6617-D650-DD48-13B6-AE91DEEBB07C}"/>
                </a:ext>
              </a:extLst>
            </p:cNvPr>
            <p:cNvSpPr>
              <a:spLocks noChangeArrowheads="1"/>
            </p:cNvSpPr>
            <p:nvPr/>
          </p:nvSpPr>
          <p:spPr bwMode="auto">
            <a:xfrm>
              <a:off x="3488" y="946"/>
              <a:ext cx="6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descriptor)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251A9FB0-B585-EC60-F154-2E6D8A25316A}"/>
                </a:ext>
              </a:extLst>
            </p:cNvPr>
            <p:cNvSpPr>
              <a:spLocks noChangeArrowheads="1"/>
            </p:cNvSpPr>
            <p:nvPr/>
          </p:nvSpPr>
          <p:spPr bwMode="auto">
            <a:xfrm>
              <a:off x="4383" y="611"/>
              <a:ext cx="9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Time Threshold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1A3BC0C2-8501-B2E7-7903-32D45F49E99D}"/>
                </a:ext>
              </a:extLst>
            </p:cNvPr>
            <p:cNvSpPr>
              <a:spLocks noChangeArrowheads="1"/>
            </p:cNvSpPr>
            <p:nvPr/>
          </p:nvSpPr>
          <p:spPr bwMode="auto">
            <a:xfrm>
              <a:off x="4539" y="778"/>
              <a:ext cx="6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to Report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6A2774BF-E7EB-F7D7-038E-E45E28CF5621}"/>
                </a:ext>
              </a:extLst>
            </p:cNvPr>
            <p:cNvSpPr>
              <a:spLocks noChangeArrowheads="1"/>
            </p:cNvSpPr>
            <p:nvPr/>
          </p:nvSpPr>
          <p:spPr bwMode="auto">
            <a:xfrm>
              <a:off x="4519" y="946"/>
              <a:ext cx="6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Prolonged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BC95F166-2A14-7496-5191-55BCA733EC22}"/>
                </a:ext>
              </a:extLst>
            </p:cNvPr>
            <p:cNvSpPr>
              <a:spLocks noChangeArrowheads="1"/>
            </p:cNvSpPr>
            <p:nvPr/>
          </p:nvSpPr>
          <p:spPr bwMode="auto">
            <a:xfrm>
              <a:off x="5331" y="695"/>
              <a:ext cx="2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Count Physician/NPP time spent within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064EC614-70E6-A483-37AD-8B43702867A0}"/>
                </a:ext>
              </a:extLst>
            </p:cNvPr>
            <p:cNvSpPr>
              <a:spLocks noChangeArrowheads="1"/>
            </p:cNvSpPr>
            <p:nvPr/>
          </p:nvSpPr>
          <p:spPr bwMode="auto">
            <a:xfrm>
              <a:off x="5366" y="862"/>
              <a:ext cx="211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this time period (surveyed timeframe)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7A1E6ECB-0B68-C314-F32E-723AC3A4B0E1}"/>
                </a:ext>
              </a:extLst>
            </p:cNvPr>
            <p:cNvSpPr>
              <a:spLocks noChangeArrowheads="1"/>
            </p:cNvSpPr>
            <p:nvPr/>
          </p:nvSpPr>
          <p:spPr bwMode="auto">
            <a:xfrm>
              <a:off x="1023" y="1113"/>
              <a:ext cx="131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Initial IP/Obs. Visit (99223)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B9CB1AF2-E7C8-4F60-513E-B5D9F41D8A8F}"/>
                </a:ext>
              </a:extLst>
            </p:cNvPr>
            <p:cNvSpPr>
              <a:spLocks noChangeArrowheads="1"/>
            </p:cNvSpPr>
            <p:nvPr/>
          </p:nvSpPr>
          <p:spPr bwMode="auto">
            <a:xfrm>
              <a:off x="2593" y="1113"/>
              <a:ext cx="3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G0316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E3D397A2-2BC1-BF1A-5707-258A29C9B089}"/>
                </a:ext>
              </a:extLst>
            </p:cNvPr>
            <p:cNvSpPr>
              <a:spLocks noChangeArrowheads="1"/>
            </p:cNvSpPr>
            <p:nvPr/>
          </p:nvSpPr>
          <p:spPr bwMode="auto">
            <a:xfrm>
              <a:off x="3253" y="1113"/>
              <a:ext cx="57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75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FDCAEBF3-D8B2-44EC-FC39-28B234FBF26C}"/>
                </a:ext>
              </a:extLst>
            </p:cNvPr>
            <p:cNvSpPr>
              <a:spLocks noChangeArrowheads="1"/>
            </p:cNvSpPr>
            <p:nvPr/>
          </p:nvSpPr>
          <p:spPr bwMode="auto">
            <a:xfrm>
              <a:off x="4324" y="1113"/>
              <a:ext cx="6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105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434C37A8-DA3F-3BE3-FBEF-7C6BD2F72D77}"/>
                </a:ext>
              </a:extLst>
            </p:cNvPr>
            <p:cNvSpPr>
              <a:spLocks noChangeArrowheads="1"/>
            </p:cNvSpPr>
            <p:nvPr/>
          </p:nvSpPr>
          <p:spPr bwMode="auto">
            <a:xfrm>
              <a:off x="5292" y="1113"/>
              <a:ext cx="64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Date of visit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68FCDFA4-D72F-C4D0-5088-8BD80BC5A380}"/>
                </a:ext>
              </a:extLst>
            </p:cNvPr>
            <p:cNvSpPr>
              <a:spLocks noChangeArrowheads="1"/>
            </p:cNvSpPr>
            <p:nvPr/>
          </p:nvSpPr>
          <p:spPr bwMode="auto">
            <a:xfrm>
              <a:off x="1023" y="1256"/>
              <a:ext cx="159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Subsequent IP/Obs. Visit (99233)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0E51F0DD-21D3-3CBF-E563-A7714930AE32}"/>
                </a:ext>
              </a:extLst>
            </p:cNvPr>
            <p:cNvSpPr>
              <a:spLocks noChangeArrowheads="1"/>
            </p:cNvSpPr>
            <p:nvPr/>
          </p:nvSpPr>
          <p:spPr bwMode="auto">
            <a:xfrm>
              <a:off x="2593" y="1256"/>
              <a:ext cx="3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G0316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5DF25F93-E38B-0741-D968-9390E89AF558}"/>
                </a:ext>
              </a:extLst>
            </p:cNvPr>
            <p:cNvSpPr>
              <a:spLocks noChangeArrowheads="1"/>
            </p:cNvSpPr>
            <p:nvPr/>
          </p:nvSpPr>
          <p:spPr bwMode="auto">
            <a:xfrm>
              <a:off x="3253" y="1256"/>
              <a:ext cx="57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50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4190243D-FC9F-EEBF-7D74-D6EE094EC05F}"/>
                </a:ext>
              </a:extLst>
            </p:cNvPr>
            <p:cNvSpPr>
              <a:spLocks noChangeArrowheads="1"/>
            </p:cNvSpPr>
            <p:nvPr/>
          </p:nvSpPr>
          <p:spPr bwMode="auto">
            <a:xfrm>
              <a:off x="4324" y="1256"/>
              <a:ext cx="57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80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7BDFC7FF-5625-2D7B-A762-3F9D4904FC8E}"/>
                </a:ext>
              </a:extLst>
            </p:cNvPr>
            <p:cNvSpPr>
              <a:spLocks noChangeArrowheads="1"/>
            </p:cNvSpPr>
            <p:nvPr/>
          </p:nvSpPr>
          <p:spPr bwMode="auto">
            <a:xfrm>
              <a:off x="5292" y="1256"/>
              <a:ext cx="64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Date of visit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CB822861-B62E-204E-0CA7-DABF83EE7093}"/>
                </a:ext>
              </a:extLst>
            </p:cNvPr>
            <p:cNvSpPr>
              <a:spLocks noChangeArrowheads="1"/>
            </p:cNvSpPr>
            <p:nvPr/>
          </p:nvSpPr>
          <p:spPr bwMode="auto">
            <a:xfrm>
              <a:off x="1023" y="1398"/>
              <a:ext cx="92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IP/Obs. Same-Day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89F730A1-6A9D-27FB-A233-7499F1B991E6}"/>
                </a:ext>
              </a:extLst>
            </p:cNvPr>
            <p:cNvSpPr>
              <a:spLocks noChangeArrowheads="1"/>
            </p:cNvSpPr>
            <p:nvPr/>
          </p:nvSpPr>
          <p:spPr bwMode="auto">
            <a:xfrm>
              <a:off x="1023" y="1541"/>
              <a:ext cx="142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Admission/Discharge (99236)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04A9D11A-FA49-99C5-BB4D-E28BBCBB290C}"/>
                </a:ext>
              </a:extLst>
            </p:cNvPr>
            <p:cNvSpPr>
              <a:spLocks noChangeArrowheads="1"/>
            </p:cNvSpPr>
            <p:nvPr/>
          </p:nvSpPr>
          <p:spPr bwMode="auto">
            <a:xfrm>
              <a:off x="2593" y="1541"/>
              <a:ext cx="3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G0316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D313C92-A4B9-6C9D-A7FC-A3203DD9CE26}"/>
                </a:ext>
              </a:extLst>
            </p:cNvPr>
            <p:cNvSpPr>
              <a:spLocks noChangeArrowheads="1"/>
            </p:cNvSpPr>
            <p:nvPr/>
          </p:nvSpPr>
          <p:spPr bwMode="auto">
            <a:xfrm>
              <a:off x="3253" y="1541"/>
              <a:ext cx="60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85 minutes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B181A640-41BC-A6B1-CCC1-F3AD9B990B49}"/>
                </a:ext>
              </a:extLst>
            </p:cNvPr>
            <p:cNvSpPr>
              <a:spLocks noChangeArrowheads="1"/>
            </p:cNvSpPr>
            <p:nvPr/>
          </p:nvSpPr>
          <p:spPr bwMode="auto">
            <a:xfrm>
              <a:off x="4324" y="1541"/>
              <a:ext cx="6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125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07BEC2D1-02C7-6479-3EC6-CC668CB472FA}"/>
                </a:ext>
              </a:extLst>
            </p:cNvPr>
            <p:cNvSpPr>
              <a:spLocks noChangeArrowheads="1"/>
            </p:cNvSpPr>
            <p:nvPr/>
          </p:nvSpPr>
          <p:spPr bwMode="auto">
            <a:xfrm>
              <a:off x="5292" y="1541"/>
              <a:ext cx="132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Date of visit to 3 days after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BE75C855-4E5C-C9DC-6EA8-012568468B89}"/>
                </a:ext>
              </a:extLst>
            </p:cNvPr>
            <p:cNvSpPr>
              <a:spLocks noChangeArrowheads="1"/>
            </p:cNvSpPr>
            <p:nvPr/>
          </p:nvSpPr>
          <p:spPr bwMode="auto">
            <a:xfrm>
              <a:off x="1023" y="1684"/>
              <a:ext cx="112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IP/Obs. Discharge Day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76AB02CB-17C4-E1CA-4ED9-D6100F960C44}"/>
                </a:ext>
              </a:extLst>
            </p:cNvPr>
            <p:cNvSpPr>
              <a:spLocks noChangeArrowheads="1"/>
            </p:cNvSpPr>
            <p:nvPr/>
          </p:nvSpPr>
          <p:spPr bwMode="auto">
            <a:xfrm>
              <a:off x="1023" y="1827"/>
              <a:ext cx="115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Management (99238-9)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21301251-5EEA-A2B4-9505-D83C05072CC6}"/>
                </a:ext>
              </a:extLst>
            </p:cNvPr>
            <p:cNvSpPr>
              <a:spLocks noChangeArrowheads="1"/>
            </p:cNvSpPr>
            <p:nvPr/>
          </p:nvSpPr>
          <p:spPr bwMode="auto">
            <a:xfrm>
              <a:off x="2593" y="1827"/>
              <a:ext cx="22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368A46F2-01AA-5DD8-1CA9-2FC26986A5E8}"/>
                </a:ext>
              </a:extLst>
            </p:cNvPr>
            <p:cNvSpPr>
              <a:spLocks noChangeArrowheads="1"/>
            </p:cNvSpPr>
            <p:nvPr/>
          </p:nvSpPr>
          <p:spPr bwMode="auto">
            <a:xfrm>
              <a:off x="3253" y="1827"/>
              <a:ext cx="22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56D3F9F5-AF47-EF77-4EB2-553F9814DAB0}"/>
                </a:ext>
              </a:extLst>
            </p:cNvPr>
            <p:cNvSpPr>
              <a:spLocks noChangeArrowheads="1"/>
            </p:cNvSpPr>
            <p:nvPr/>
          </p:nvSpPr>
          <p:spPr bwMode="auto">
            <a:xfrm>
              <a:off x="4324" y="1827"/>
              <a:ext cx="22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88D857FC-64EE-EADC-1A3F-748F4F4EB67A}"/>
                </a:ext>
              </a:extLst>
            </p:cNvPr>
            <p:cNvSpPr>
              <a:spLocks noChangeArrowheads="1"/>
            </p:cNvSpPr>
            <p:nvPr/>
          </p:nvSpPr>
          <p:spPr bwMode="auto">
            <a:xfrm>
              <a:off x="1023" y="1969"/>
              <a:ext cx="109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Initial NF Visit (99306)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E6D340F6-BCFF-2BEF-24C8-C9346DF85D7E}"/>
                </a:ext>
              </a:extLst>
            </p:cNvPr>
            <p:cNvSpPr>
              <a:spLocks noChangeArrowheads="1"/>
            </p:cNvSpPr>
            <p:nvPr/>
          </p:nvSpPr>
          <p:spPr bwMode="auto">
            <a:xfrm>
              <a:off x="2593" y="1969"/>
              <a:ext cx="3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G0317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03AA53CB-9EA3-1AB3-8ECC-55A73C6CBE60}"/>
                </a:ext>
              </a:extLst>
            </p:cNvPr>
            <p:cNvSpPr>
              <a:spLocks noChangeArrowheads="1"/>
            </p:cNvSpPr>
            <p:nvPr/>
          </p:nvSpPr>
          <p:spPr bwMode="auto">
            <a:xfrm>
              <a:off x="3253" y="1969"/>
              <a:ext cx="52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Calibri" panose="020F0502020204030204" pitchFamily="34" charset="0"/>
                </a:rPr>
                <a:t>50</a:t>
              </a:r>
              <a:r>
                <a:rPr kumimoji="0" lang="en-US" altLang="en-US" sz="1400" b="1" i="0" u="none" strike="noStrike" cap="none" normalizeH="0" baseline="0" dirty="0">
                  <a:ln>
                    <a:noFill/>
                  </a:ln>
                  <a:solidFill>
                    <a:srgbClr val="000000"/>
                  </a:solidFill>
                  <a:effectLst/>
                  <a:latin typeface="Calibri" panose="020F0502020204030204" pitchFamily="34" charset="0"/>
                </a:rPr>
                <a:t> minutes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2A1A8378-671F-F1B7-4FFF-EBF61AA62ED4}"/>
                </a:ext>
              </a:extLst>
            </p:cNvPr>
            <p:cNvSpPr>
              <a:spLocks noChangeArrowheads="1"/>
            </p:cNvSpPr>
            <p:nvPr/>
          </p:nvSpPr>
          <p:spPr bwMode="auto">
            <a:xfrm>
              <a:off x="4324" y="1969"/>
              <a:ext cx="57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Calibri" panose="020F0502020204030204" pitchFamily="34" charset="0"/>
                </a:rPr>
                <a:t>100</a:t>
              </a:r>
              <a:r>
                <a:rPr kumimoji="0" lang="en-US" altLang="en-US" sz="1400" b="1" i="0" u="none" strike="noStrike" cap="none" normalizeH="0" baseline="0" dirty="0">
                  <a:ln>
                    <a:noFill/>
                  </a:ln>
                  <a:solidFill>
                    <a:srgbClr val="000000"/>
                  </a:solidFill>
                  <a:effectLst/>
                  <a:latin typeface="Calibri" panose="020F0502020204030204" pitchFamily="34" charset="0"/>
                </a:rPr>
                <a:t> minutes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A5375F1A-C8CC-E98F-BAB1-12D35C416A1D}"/>
                </a:ext>
              </a:extLst>
            </p:cNvPr>
            <p:cNvSpPr>
              <a:spLocks noChangeArrowheads="1"/>
            </p:cNvSpPr>
            <p:nvPr/>
          </p:nvSpPr>
          <p:spPr bwMode="auto">
            <a:xfrm>
              <a:off x="5292" y="1969"/>
              <a:ext cx="217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1 day before visit + date of visit + 3 days after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16C760F7-4568-2D45-E423-700226E0140D}"/>
                </a:ext>
              </a:extLst>
            </p:cNvPr>
            <p:cNvSpPr>
              <a:spLocks noChangeArrowheads="1"/>
            </p:cNvSpPr>
            <p:nvPr/>
          </p:nvSpPr>
          <p:spPr bwMode="auto">
            <a:xfrm>
              <a:off x="1023" y="2112"/>
              <a:ext cx="137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Subsequent NF Visit (99310)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86B50E31-20CC-0E94-3B16-89503D73BBCD}"/>
                </a:ext>
              </a:extLst>
            </p:cNvPr>
            <p:cNvSpPr>
              <a:spLocks noChangeArrowheads="1"/>
            </p:cNvSpPr>
            <p:nvPr/>
          </p:nvSpPr>
          <p:spPr bwMode="auto">
            <a:xfrm>
              <a:off x="2593" y="2112"/>
              <a:ext cx="3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G0317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1A7D4D10-D3F7-A9D0-31FC-1FD89AF1024D}"/>
                </a:ext>
              </a:extLst>
            </p:cNvPr>
            <p:cNvSpPr>
              <a:spLocks noChangeArrowheads="1"/>
            </p:cNvSpPr>
            <p:nvPr/>
          </p:nvSpPr>
          <p:spPr bwMode="auto">
            <a:xfrm>
              <a:off x="3253" y="2112"/>
              <a:ext cx="57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45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9138FF4C-BF99-C813-BF0C-1B4F01748FB9}"/>
                </a:ext>
              </a:extLst>
            </p:cNvPr>
            <p:cNvSpPr>
              <a:spLocks noChangeArrowheads="1"/>
            </p:cNvSpPr>
            <p:nvPr/>
          </p:nvSpPr>
          <p:spPr bwMode="auto">
            <a:xfrm>
              <a:off x="4324" y="2112"/>
              <a:ext cx="57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85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C021D639-7CBF-760A-DB4E-E49ABA09CA29}"/>
                </a:ext>
              </a:extLst>
            </p:cNvPr>
            <p:cNvSpPr>
              <a:spLocks noChangeArrowheads="1"/>
            </p:cNvSpPr>
            <p:nvPr/>
          </p:nvSpPr>
          <p:spPr bwMode="auto">
            <a:xfrm>
              <a:off x="5292" y="2112"/>
              <a:ext cx="217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1 day before visit + date of visit + 3 days after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756265BF-2203-B89D-BE50-1A6CBFCA63B9}"/>
                </a:ext>
              </a:extLst>
            </p:cNvPr>
            <p:cNvSpPr>
              <a:spLocks noChangeArrowheads="1"/>
            </p:cNvSpPr>
            <p:nvPr/>
          </p:nvSpPr>
          <p:spPr bwMode="auto">
            <a:xfrm>
              <a:off x="1023" y="2255"/>
              <a:ext cx="155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NF Discharge Day Management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D56A4B59-20FE-C2F4-63E4-1C5E352BF925}"/>
                </a:ext>
              </a:extLst>
            </p:cNvPr>
            <p:cNvSpPr>
              <a:spLocks noChangeArrowheads="1"/>
            </p:cNvSpPr>
            <p:nvPr/>
          </p:nvSpPr>
          <p:spPr bwMode="auto">
            <a:xfrm>
              <a:off x="2593" y="2255"/>
              <a:ext cx="22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74651E48-9179-27A0-D036-2AAC9122E1D0}"/>
                </a:ext>
              </a:extLst>
            </p:cNvPr>
            <p:cNvSpPr>
              <a:spLocks noChangeArrowheads="1"/>
            </p:cNvSpPr>
            <p:nvPr/>
          </p:nvSpPr>
          <p:spPr bwMode="auto">
            <a:xfrm>
              <a:off x="3253" y="2255"/>
              <a:ext cx="22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BC2735BC-65C9-F738-20A3-63B0CF19D60E}"/>
                </a:ext>
              </a:extLst>
            </p:cNvPr>
            <p:cNvSpPr>
              <a:spLocks noChangeArrowheads="1"/>
            </p:cNvSpPr>
            <p:nvPr/>
          </p:nvSpPr>
          <p:spPr bwMode="auto">
            <a:xfrm>
              <a:off x="4324" y="2255"/>
              <a:ext cx="22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8E39130A-86D8-ABFA-E811-2100B38E3046}"/>
                </a:ext>
              </a:extLst>
            </p:cNvPr>
            <p:cNvSpPr>
              <a:spLocks noChangeArrowheads="1"/>
            </p:cNvSpPr>
            <p:nvPr/>
          </p:nvSpPr>
          <p:spPr bwMode="auto">
            <a:xfrm>
              <a:off x="5292" y="2255"/>
              <a:ext cx="22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B1C7D57C-C446-48B1-E78A-650E1C26AF87}"/>
                </a:ext>
              </a:extLst>
            </p:cNvPr>
            <p:cNvSpPr>
              <a:spLocks noChangeArrowheads="1"/>
            </p:cNvSpPr>
            <p:nvPr/>
          </p:nvSpPr>
          <p:spPr bwMode="auto">
            <a:xfrm>
              <a:off x="1023" y="2398"/>
              <a:ext cx="148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Home/Residence Visit New Pt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ADDB242C-18F6-CDE0-401C-8BFF4227959E}"/>
                </a:ext>
              </a:extLst>
            </p:cNvPr>
            <p:cNvSpPr>
              <a:spLocks noChangeArrowheads="1"/>
            </p:cNvSpPr>
            <p:nvPr/>
          </p:nvSpPr>
          <p:spPr bwMode="auto">
            <a:xfrm>
              <a:off x="1023" y="2540"/>
              <a:ext cx="41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(99345)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A2475CB2-EA73-1DFB-DA0C-98CEA3DAFB04}"/>
                </a:ext>
              </a:extLst>
            </p:cNvPr>
            <p:cNvSpPr>
              <a:spLocks noChangeArrowheads="1"/>
            </p:cNvSpPr>
            <p:nvPr/>
          </p:nvSpPr>
          <p:spPr bwMode="auto">
            <a:xfrm>
              <a:off x="2593" y="2540"/>
              <a:ext cx="3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G0318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E6979073-AF4D-7636-6F41-57AACA8900AE}"/>
                </a:ext>
              </a:extLst>
            </p:cNvPr>
            <p:cNvSpPr>
              <a:spLocks noChangeArrowheads="1"/>
            </p:cNvSpPr>
            <p:nvPr/>
          </p:nvSpPr>
          <p:spPr bwMode="auto">
            <a:xfrm>
              <a:off x="3253" y="2540"/>
              <a:ext cx="57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75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20AA51C4-D5B7-4A2E-B48C-93C78E478692}"/>
                </a:ext>
              </a:extLst>
            </p:cNvPr>
            <p:cNvSpPr>
              <a:spLocks noChangeArrowheads="1"/>
            </p:cNvSpPr>
            <p:nvPr/>
          </p:nvSpPr>
          <p:spPr bwMode="auto">
            <a:xfrm>
              <a:off x="4324" y="2540"/>
              <a:ext cx="6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140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E61852AA-F750-8F66-B878-7EDA021D8539}"/>
                </a:ext>
              </a:extLst>
            </p:cNvPr>
            <p:cNvSpPr>
              <a:spLocks noChangeArrowheads="1"/>
            </p:cNvSpPr>
            <p:nvPr/>
          </p:nvSpPr>
          <p:spPr bwMode="auto">
            <a:xfrm>
              <a:off x="5292" y="2540"/>
              <a:ext cx="222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3 days before visit + date of visit + 7 days after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21C1BCE9-F566-9AE7-5FB3-BA98A89381C0}"/>
                </a:ext>
              </a:extLst>
            </p:cNvPr>
            <p:cNvSpPr>
              <a:spLocks noChangeArrowheads="1"/>
            </p:cNvSpPr>
            <p:nvPr/>
          </p:nvSpPr>
          <p:spPr bwMode="auto">
            <a:xfrm>
              <a:off x="1023" y="2683"/>
              <a:ext cx="155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Home/Residence Visit Estab. Pt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29665B31-056A-373E-ABFF-BFFD2F986ED1}"/>
                </a:ext>
              </a:extLst>
            </p:cNvPr>
            <p:cNvSpPr>
              <a:spLocks noChangeArrowheads="1"/>
            </p:cNvSpPr>
            <p:nvPr/>
          </p:nvSpPr>
          <p:spPr bwMode="auto">
            <a:xfrm>
              <a:off x="1023" y="2826"/>
              <a:ext cx="41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(99350)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A4D6A498-7F94-5C83-530B-F688BD7AD164}"/>
                </a:ext>
              </a:extLst>
            </p:cNvPr>
            <p:cNvSpPr>
              <a:spLocks noChangeArrowheads="1"/>
            </p:cNvSpPr>
            <p:nvPr/>
          </p:nvSpPr>
          <p:spPr bwMode="auto">
            <a:xfrm>
              <a:off x="2593" y="2826"/>
              <a:ext cx="3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G0318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7AD50334-19F6-34B4-A1A8-C2CB277536D2}"/>
                </a:ext>
              </a:extLst>
            </p:cNvPr>
            <p:cNvSpPr>
              <a:spLocks noChangeArrowheads="1"/>
            </p:cNvSpPr>
            <p:nvPr/>
          </p:nvSpPr>
          <p:spPr bwMode="auto">
            <a:xfrm>
              <a:off x="3253" y="2826"/>
              <a:ext cx="57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60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5BCDA6F9-5522-8EC9-23FE-6FF80324218D}"/>
                </a:ext>
              </a:extLst>
            </p:cNvPr>
            <p:cNvSpPr>
              <a:spLocks noChangeArrowheads="1"/>
            </p:cNvSpPr>
            <p:nvPr/>
          </p:nvSpPr>
          <p:spPr bwMode="auto">
            <a:xfrm>
              <a:off x="4324" y="2826"/>
              <a:ext cx="6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110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BCAD4955-8B57-B371-5EAF-68CA4F8590BE}"/>
                </a:ext>
              </a:extLst>
            </p:cNvPr>
            <p:cNvSpPr>
              <a:spLocks noChangeArrowheads="1"/>
            </p:cNvSpPr>
            <p:nvPr/>
          </p:nvSpPr>
          <p:spPr bwMode="auto">
            <a:xfrm>
              <a:off x="5292" y="2826"/>
              <a:ext cx="222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3 days before visit + date of visit + 7 days after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1">
              <a:extLst>
                <a:ext uri="{FF2B5EF4-FFF2-40B4-BE49-F238E27FC236}">
                  <a16:creationId xmlns:a16="http://schemas.microsoft.com/office/drawing/2014/main" id="{5EA40EA6-83A6-E8EC-2A6C-ACDA1C0375BC}"/>
                </a:ext>
              </a:extLst>
            </p:cNvPr>
            <p:cNvSpPr>
              <a:spLocks noChangeArrowheads="1"/>
            </p:cNvSpPr>
            <p:nvPr/>
          </p:nvSpPr>
          <p:spPr bwMode="auto">
            <a:xfrm>
              <a:off x="1023" y="2969"/>
              <a:ext cx="45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Consults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828DEAE8-E050-2DCE-4257-A2BAB20A773A}"/>
                </a:ext>
              </a:extLst>
            </p:cNvPr>
            <p:cNvSpPr>
              <a:spLocks noChangeArrowheads="1"/>
            </p:cNvSpPr>
            <p:nvPr/>
          </p:nvSpPr>
          <p:spPr bwMode="auto">
            <a:xfrm>
              <a:off x="2593" y="2969"/>
              <a:ext cx="22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3">
              <a:extLst>
                <a:ext uri="{FF2B5EF4-FFF2-40B4-BE49-F238E27FC236}">
                  <a16:creationId xmlns:a16="http://schemas.microsoft.com/office/drawing/2014/main" id="{B20F8D55-DB75-8E70-FFB2-18E6AB495C36}"/>
                </a:ext>
              </a:extLst>
            </p:cNvPr>
            <p:cNvSpPr>
              <a:spLocks noChangeArrowheads="1"/>
            </p:cNvSpPr>
            <p:nvPr/>
          </p:nvSpPr>
          <p:spPr bwMode="auto">
            <a:xfrm>
              <a:off x="3253" y="2969"/>
              <a:ext cx="22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4">
              <a:extLst>
                <a:ext uri="{FF2B5EF4-FFF2-40B4-BE49-F238E27FC236}">
                  <a16:creationId xmlns:a16="http://schemas.microsoft.com/office/drawing/2014/main" id="{27C77878-8B5D-5A9A-93C6-4C8C87C47A3B}"/>
                </a:ext>
              </a:extLst>
            </p:cNvPr>
            <p:cNvSpPr>
              <a:spLocks noChangeArrowheads="1"/>
            </p:cNvSpPr>
            <p:nvPr/>
          </p:nvSpPr>
          <p:spPr bwMode="auto">
            <a:xfrm>
              <a:off x="4324" y="2969"/>
              <a:ext cx="22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5">
              <a:extLst>
                <a:ext uri="{FF2B5EF4-FFF2-40B4-BE49-F238E27FC236}">
                  <a16:creationId xmlns:a16="http://schemas.microsoft.com/office/drawing/2014/main" id="{865A8997-8851-A225-28DA-F82E0FD5A65B}"/>
                </a:ext>
              </a:extLst>
            </p:cNvPr>
            <p:cNvSpPr>
              <a:spLocks noChangeArrowheads="1"/>
            </p:cNvSpPr>
            <p:nvPr/>
          </p:nvSpPr>
          <p:spPr bwMode="auto">
            <a:xfrm>
              <a:off x="1023" y="3111"/>
              <a:ext cx="154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Cognitive Assessment and Care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6">
              <a:extLst>
                <a:ext uri="{FF2B5EF4-FFF2-40B4-BE49-F238E27FC236}">
                  <a16:creationId xmlns:a16="http://schemas.microsoft.com/office/drawing/2014/main" id="{200E0D7B-1116-0C36-232B-31272FD99D8A}"/>
                </a:ext>
              </a:extLst>
            </p:cNvPr>
            <p:cNvSpPr>
              <a:spLocks noChangeArrowheads="1"/>
            </p:cNvSpPr>
            <p:nvPr/>
          </p:nvSpPr>
          <p:spPr bwMode="auto">
            <a:xfrm>
              <a:off x="1023" y="3254"/>
              <a:ext cx="84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Planning (99483)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7">
              <a:extLst>
                <a:ext uri="{FF2B5EF4-FFF2-40B4-BE49-F238E27FC236}">
                  <a16:creationId xmlns:a16="http://schemas.microsoft.com/office/drawing/2014/main" id="{AF398B83-2716-F4FC-F287-9F9F915B1FED}"/>
                </a:ext>
              </a:extLst>
            </p:cNvPr>
            <p:cNvSpPr>
              <a:spLocks noChangeArrowheads="1"/>
            </p:cNvSpPr>
            <p:nvPr/>
          </p:nvSpPr>
          <p:spPr bwMode="auto">
            <a:xfrm>
              <a:off x="2593" y="3254"/>
              <a:ext cx="3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G2212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8">
              <a:extLst>
                <a:ext uri="{FF2B5EF4-FFF2-40B4-BE49-F238E27FC236}">
                  <a16:creationId xmlns:a16="http://schemas.microsoft.com/office/drawing/2014/main" id="{E55E5469-A53B-7381-E7B3-06103896C05A}"/>
                </a:ext>
              </a:extLst>
            </p:cNvPr>
            <p:cNvSpPr>
              <a:spLocks noChangeArrowheads="1"/>
            </p:cNvSpPr>
            <p:nvPr/>
          </p:nvSpPr>
          <p:spPr bwMode="auto">
            <a:xfrm>
              <a:off x="3253" y="3254"/>
              <a:ext cx="98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60 minutes (typical)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79">
              <a:extLst>
                <a:ext uri="{FF2B5EF4-FFF2-40B4-BE49-F238E27FC236}">
                  <a16:creationId xmlns:a16="http://schemas.microsoft.com/office/drawing/2014/main" id="{EEACB6B9-E8B3-61EB-F830-A0B7C6A235E9}"/>
                </a:ext>
              </a:extLst>
            </p:cNvPr>
            <p:cNvSpPr>
              <a:spLocks noChangeArrowheads="1"/>
            </p:cNvSpPr>
            <p:nvPr/>
          </p:nvSpPr>
          <p:spPr bwMode="auto">
            <a:xfrm>
              <a:off x="4324" y="3254"/>
              <a:ext cx="6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100 minutes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80">
              <a:extLst>
                <a:ext uri="{FF2B5EF4-FFF2-40B4-BE49-F238E27FC236}">
                  <a16:creationId xmlns:a16="http://schemas.microsoft.com/office/drawing/2014/main" id="{FC5CC67F-F4CF-3D29-11F3-892FA5FA5030}"/>
                </a:ext>
              </a:extLst>
            </p:cNvPr>
            <p:cNvSpPr>
              <a:spLocks noChangeArrowheads="1"/>
            </p:cNvSpPr>
            <p:nvPr/>
          </p:nvSpPr>
          <p:spPr bwMode="auto">
            <a:xfrm>
              <a:off x="5292" y="3254"/>
              <a:ext cx="222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3 days before visit + date of visit + 7 days after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81">
              <a:extLst>
                <a:ext uri="{FF2B5EF4-FFF2-40B4-BE49-F238E27FC236}">
                  <a16:creationId xmlns:a16="http://schemas.microsoft.com/office/drawing/2014/main" id="{EEEB6BC3-2127-9B09-2D14-40D7261C420E}"/>
                </a:ext>
              </a:extLst>
            </p:cNvPr>
            <p:cNvSpPr>
              <a:spLocks noChangeArrowheads="1"/>
            </p:cNvSpPr>
            <p:nvPr/>
          </p:nvSpPr>
          <p:spPr bwMode="auto">
            <a:xfrm>
              <a:off x="1003" y="601"/>
              <a:ext cx="5"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2">
              <a:extLst>
                <a:ext uri="{FF2B5EF4-FFF2-40B4-BE49-F238E27FC236}">
                  <a16:creationId xmlns:a16="http://schemas.microsoft.com/office/drawing/2014/main" id="{C1F2FC2E-4195-DD24-45D3-AE952523C2CD}"/>
                </a:ext>
              </a:extLst>
            </p:cNvPr>
            <p:cNvSpPr>
              <a:spLocks noChangeArrowheads="1"/>
            </p:cNvSpPr>
            <p:nvPr/>
          </p:nvSpPr>
          <p:spPr bwMode="auto">
            <a:xfrm>
              <a:off x="2573" y="601"/>
              <a:ext cx="5"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3">
              <a:extLst>
                <a:ext uri="{FF2B5EF4-FFF2-40B4-BE49-F238E27FC236}">
                  <a16:creationId xmlns:a16="http://schemas.microsoft.com/office/drawing/2014/main" id="{ED201848-829B-7370-FF5F-CC9A90B93531}"/>
                </a:ext>
              </a:extLst>
            </p:cNvPr>
            <p:cNvSpPr>
              <a:spLocks noChangeArrowheads="1"/>
            </p:cNvSpPr>
            <p:nvPr/>
          </p:nvSpPr>
          <p:spPr bwMode="auto">
            <a:xfrm>
              <a:off x="3233" y="601"/>
              <a:ext cx="5"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4">
              <a:extLst>
                <a:ext uri="{FF2B5EF4-FFF2-40B4-BE49-F238E27FC236}">
                  <a16:creationId xmlns:a16="http://schemas.microsoft.com/office/drawing/2014/main" id="{23DFB47A-B8EE-4774-40BD-925657A72653}"/>
                </a:ext>
              </a:extLst>
            </p:cNvPr>
            <p:cNvSpPr>
              <a:spLocks noChangeArrowheads="1"/>
            </p:cNvSpPr>
            <p:nvPr/>
          </p:nvSpPr>
          <p:spPr bwMode="auto">
            <a:xfrm>
              <a:off x="4304" y="601"/>
              <a:ext cx="5"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5">
              <a:extLst>
                <a:ext uri="{FF2B5EF4-FFF2-40B4-BE49-F238E27FC236}">
                  <a16:creationId xmlns:a16="http://schemas.microsoft.com/office/drawing/2014/main" id="{DF2F618A-CBCD-59FE-2F3F-F3D6DC9BECA4}"/>
                </a:ext>
              </a:extLst>
            </p:cNvPr>
            <p:cNvSpPr>
              <a:spLocks noChangeArrowheads="1"/>
            </p:cNvSpPr>
            <p:nvPr/>
          </p:nvSpPr>
          <p:spPr bwMode="auto">
            <a:xfrm>
              <a:off x="5273" y="601"/>
              <a:ext cx="5"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Line 86">
              <a:extLst>
                <a:ext uri="{FF2B5EF4-FFF2-40B4-BE49-F238E27FC236}">
                  <a16:creationId xmlns:a16="http://schemas.microsoft.com/office/drawing/2014/main" id="{AF466562-3547-86A3-75F7-9D95D113AA69}"/>
                </a:ext>
              </a:extLst>
            </p:cNvPr>
            <p:cNvSpPr>
              <a:spLocks noChangeShapeType="1"/>
            </p:cNvSpPr>
            <p:nvPr/>
          </p:nvSpPr>
          <p:spPr bwMode="auto">
            <a:xfrm>
              <a:off x="1008" y="601"/>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87">
              <a:extLst>
                <a:ext uri="{FF2B5EF4-FFF2-40B4-BE49-F238E27FC236}">
                  <a16:creationId xmlns:a16="http://schemas.microsoft.com/office/drawing/2014/main" id="{601C98B5-43BB-4FE1-2B76-11CE3E5C7F50}"/>
                </a:ext>
              </a:extLst>
            </p:cNvPr>
            <p:cNvSpPr>
              <a:spLocks noChangeArrowheads="1"/>
            </p:cNvSpPr>
            <p:nvPr/>
          </p:nvSpPr>
          <p:spPr bwMode="auto">
            <a:xfrm>
              <a:off x="1008" y="601"/>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8">
              <a:extLst>
                <a:ext uri="{FF2B5EF4-FFF2-40B4-BE49-F238E27FC236}">
                  <a16:creationId xmlns:a16="http://schemas.microsoft.com/office/drawing/2014/main" id="{01F4B2CF-DCF8-45E7-2CC6-26656AA101B8}"/>
                </a:ext>
              </a:extLst>
            </p:cNvPr>
            <p:cNvSpPr>
              <a:spLocks noChangeArrowheads="1"/>
            </p:cNvSpPr>
            <p:nvPr/>
          </p:nvSpPr>
          <p:spPr bwMode="auto">
            <a:xfrm>
              <a:off x="7449" y="601"/>
              <a:ext cx="5" cy="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Line 89">
              <a:extLst>
                <a:ext uri="{FF2B5EF4-FFF2-40B4-BE49-F238E27FC236}">
                  <a16:creationId xmlns:a16="http://schemas.microsoft.com/office/drawing/2014/main" id="{6734AE6F-433F-0EB1-7803-F9663473860B}"/>
                </a:ext>
              </a:extLst>
            </p:cNvPr>
            <p:cNvSpPr>
              <a:spLocks noChangeShapeType="1"/>
            </p:cNvSpPr>
            <p:nvPr/>
          </p:nvSpPr>
          <p:spPr bwMode="auto">
            <a:xfrm>
              <a:off x="1008" y="1103"/>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90">
              <a:extLst>
                <a:ext uri="{FF2B5EF4-FFF2-40B4-BE49-F238E27FC236}">
                  <a16:creationId xmlns:a16="http://schemas.microsoft.com/office/drawing/2014/main" id="{654871F7-C9FC-AB2E-3488-A9C55B78112D}"/>
                </a:ext>
              </a:extLst>
            </p:cNvPr>
            <p:cNvSpPr>
              <a:spLocks noChangeArrowheads="1"/>
            </p:cNvSpPr>
            <p:nvPr/>
          </p:nvSpPr>
          <p:spPr bwMode="auto">
            <a:xfrm>
              <a:off x="1008" y="1103"/>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91">
              <a:extLst>
                <a:ext uri="{FF2B5EF4-FFF2-40B4-BE49-F238E27FC236}">
                  <a16:creationId xmlns:a16="http://schemas.microsoft.com/office/drawing/2014/main" id="{4C505982-D1DA-975D-1441-1D74A6347C38}"/>
                </a:ext>
              </a:extLst>
            </p:cNvPr>
            <p:cNvSpPr>
              <a:spLocks noChangeShapeType="1"/>
            </p:cNvSpPr>
            <p:nvPr/>
          </p:nvSpPr>
          <p:spPr bwMode="auto">
            <a:xfrm>
              <a:off x="1008" y="1246"/>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92">
              <a:extLst>
                <a:ext uri="{FF2B5EF4-FFF2-40B4-BE49-F238E27FC236}">
                  <a16:creationId xmlns:a16="http://schemas.microsoft.com/office/drawing/2014/main" id="{4803D6A3-19CB-0629-26D5-C36EDC682675}"/>
                </a:ext>
              </a:extLst>
            </p:cNvPr>
            <p:cNvSpPr>
              <a:spLocks noChangeArrowheads="1"/>
            </p:cNvSpPr>
            <p:nvPr/>
          </p:nvSpPr>
          <p:spPr bwMode="auto">
            <a:xfrm>
              <a:off x="1008" y="1246"/>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Line 93">
              <a:extLst>
                <a:ext uri="{FF2B5EF4-FFF2-40B4-BE49-F238E27FC236}">
                  <a16:creationId xmlns:a16="http://schemas.microsoft.com/office/drawing/2014/main" id="{31C19419-2DD3-8DE7-9860-997BA819E948}"/>
                </a:ext>
              </a:extLst>
            </p:cNvPr>
            <p:cNvSpPr>
              <a:spLocks noChangeShapeType="1"/>
            </p:cNvSpPr>
            <p:nvPr/>
          </p:nvSpPr>
          <p:spPr bwMode="auto">
            <a:xfrm>
              <a:off x="1008" y="1389"/>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4">
              <a:extLst>
                <a:ext uri="{FF2B5EF4-FFF2-40B4-BE49-F238E27FC236}">
                  <a16:creationId xmlns:a16="http://schemas.microsoft.com/office/drawing/2014/main" id="{DE27F74B-5602-75D3-4C70-40CE69EC8BDE}"/>
                </a:ext>
              </a:extLst>
            </p:cNvPr>
            <p:cNvSpPr>
              <a:spLocks noChangeArrowheads="1"/>
            </p:cNvSpPr>
            <p:nvPr/>
          </p:nvSpPr>
          <p:spPr bwMode="auto">
            <a:xfrm>
              <a:off x="1008" y="1389"/>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Line 95">
              <a:extLst>
                <a:ext uri="{FF2B5EF4-FFF2-40B4-BE49-F238E27FC236}">
                  <a16:creationId xmlns:a16="http://schemas.microsoft.com/office/drawing/2014/main" id="{91CED822-FB9A-7C3C-B358-C8835431AC53}"/>
                </a:ext>
              </a:extLst>
            </p:cNvPr>
            <p:cNvSpPr>
              <a:spLocks noChangeShapeType="1"/>
            </p:cNvSpPr>
            <p:nvPr/>
          </p:nvSpPr>
          <p:spPr bwMode="auto">
            <a:xfrm>
              <a:off x="1008" y="1674"/>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6">
              <a:extLst>
                <a:ext uri="{FF2B5EF4-FFF2-40B4-BE49-F238E27FC236}">
                  <a16:creationId xmlns:a16="http://schemas.microsoft.com/office/drawing/2014/main" id="{3CBF35AA-3588-C182-0D24-759354138A43}"/>
                </a:ext>
              </a:extLst>
            </p:cNvPr>
            <p:cNvSpPr>
              <a:spLocks noChangeArrowheads="1"/>
            </p:cNvSpPr>
            <p:nvPr/>
          </p:nvSpPr>
          <p:spPr bwMode="auto">
            <a:xfrm>
              <a:off x="1008" y="1674"/>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8">
              <a:extLst>
                <a:ext uri="{FF2B5EF4-FFF2-40B4-BE49-F238E27FC236}">
                  <a16:creationId xmlns:a16="http://schemas.microsoft.com/office/drawing/2014/main" id="{0FD9D4F1-7E93-7BC4-F287-DDC34BF221ED}"/>
                </a:ext>
              </a:extLst>
            </p:cNvPr>
            <p:cNvSpPr>
              <a:spLocks noChangeArrowheads="1"/>
            </p:cNvSpPr>
            <p:nvPr/>
          </p:nvSpPr>
          <p:spPr bwMode="auto">
            <a:xfrm>
              <a:off x="1008" y="1960"/>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Line 99">
              <a:extLst>
                <a:ext uri="{FF2B5EF4-FFF2-40B4-BE49-F238E27FC236}">
                  <a16:creationId xmlns:a16="http://schemas.microsoft.com/office/drawing/2014/main" id="{5A3FF73E-9970-A65D-3B39-FC87A7FB56D2}"/>
                </a:ext>
              </a:extLst>
            </p:cNvPr>
            <p:cNvSpPr>
              <a:spLocks noChangeShapeType="1"/>
            </p:cNvSpPr>
            <p:nvPr/>
          </p:nvSpPr>
          <p:spPr bwMode="auto">
            <a:xfrm>
              <a:off x="1008" y="2102"/>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0">
              <a:extLst>
                <a:ext uri="{FF2B5EF4-FFF2-40B4-BE49-F238E27FC236}">
                  <a16:creationId xmlns:a16="http://schemas.microsoft.com/office/drawing/2014/main" id="{E5B291F9-EF86-9913-A39A-19C765559DEB}"/>
                </a:ext>
              </a:extLst>
            </p:cNvPr>
            <p:cNvSpPr>
              <a:spLocks noChangeArrowheads="1"/>
            </p:cNvSpPr>
            <p:nvPr/>
          </p:nvSpPr>
          <p:spPr bwMode="auto">
            <a:xfrm>
              <a:off x="1008" y="2102"/>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Line 101">
              <a:extLst>
                <a:ext uri="{FF2B5EF4-FFF2-40B4-BE49-F238E27FC236}">
                  <a16:creationId xmlns:a16="http://schemas.microsoft.com/office/drawing/2014/main" id="{186B45DD-5A7F-6908-ED1C-320ED92F4243}"/>
                </a:ext>
              </a:extLst>
            </p:cNvPr>
            <p:cNvSpPr>
              <a:spLocks noChangeShapeType="1"/>
            </p:cNvSpPr>
            <p:nvPr/>
          </p:nvSpPr>
          <p:spPr bwMode="auto">
            <a:xfrm>
              <a:off x="1008" y="2245"/>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2">
              <a:extLst>
                <a:ext uri="{FF2B5EF4-FFF2-40B4-BE49-F238E27FC236}">
                  <a16:creationId xmlns:a16="http://schemas.microsoft.com/office/drawing/2014/main" id="{F122A028-4FF2-3631-9C6C-8267F0DFB75E}"/>
                </a:ext>
              </a:extLst>
            </p:cNvPr>
            <p:cNvSpPr>
              <a:spLocks noChangeArrowheads="1"/>
            </p:cNvSpPr>
            <p:nvPr/>
          </p:nvSpPr>
          <p:spPr bwMode="auto">
            <a:xfrm>
              <a:off x="1008" y="2245"/>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103">
              <a:extLst>
                <a:ext uri="{FF2B5EF4-FFF2-40B4-BE49-F238E27FC236}">
                  <a16:creationId xmlns:a16="http://schemas.microsoft.com/office/drawing/2014/main" id="{9553A273-B6D2-47AE-09CF-AC37D629F02D}"/>
                </a:ext>
              </a:extLst>
            </p:cNvPr>
            <p:cNvSpPr>
              <a:spLocks noChangeShapeType="1"/>
            </p:cNvSpPr>
            <p:nvPr/>
          </p:nvSpPr>
          <p:spPr bwMode="auto">
            <a:xfrm>
              <a:off x="1008" y="2388"/>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4">
              <a:extLst>
                <a:ext uri="{FF2B5EF4-FFF2-40B4-BE49-F238E27FC236}">
                  <a16:creationId xmlns:a16="http://schemas.microsoft.com/office/drawing/2014/main" id="{DB109EF1-9861-783F-D87E-3BFB5EDF1A0F}"/>
                </a:ext>
              </a:extLst>
            </p:cNvPr>
            <p:cNvSpPr>
              <a:spLocks noChangeArrowheads="1"/>
            </p:cNvSpPr>
            <p:nvPr/>
          </p:nvSpPr>
          <p:spPr bwMode="auto">
            <a:xfrm>
              <a:off x="1008" y="2388"/>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Line 105">
              <a:extLst>
                <a:ext uri="{FF2B5EF4-FFF2-40B4-BE49-F238E27FC236}">
                  <a16:creationId xmlns:a16="http://schemas.microsoft.com/office/drawing/2014/main" id="{7B050AC9-F0E9-0D19-CA9E-0459BEFB00FC}"/>
                </a:ext>
              </a:extLst>
            </p:cNvPr>
            <p:cNvSpPr>
              <a:spLocks noChangeShapeType="1"/>
            </p:cNvSpPr>
            <p:nvPr/>
          </p:nvSpPr>
          <p:spPr bwMode="auto">
            <a:xfrm>
              <a:off x="1008" y="2673"/>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06">
              <a:extLst>
                <a:ext uri="{FF2B5EF4-FFF2-40B4-BE49-F238E27FC236}">
                  <a16:creationId xmlns:a16="http://schemas.microsoft.com/office/drawing/2014/main" id="{2EF7B64E-2677-7A3E-DC88-7F1CE64EEC5B}"/>
                </a:ext>
              </a:extLst>
            </p:cNvPr>
            <p:cNvSpPr>
              <a:spLocks noChangeArrowheads="1"/>
            </p:cNvSpPr>
            <p:nvPr/>
          </p:nvSpPr>
          <p:spPr bwMode="auto">
            <a:xfrm>
              <a:off x="1008" y="2673"/>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Line 107">
              <a:extLst>
                <a:ext uri="{FF2B5EF4-FFF2-40B4-BE49-F238E27FC236}">
                  <a16:creationId xmlns:a16="http://schemas.microsoft.com/office/drawing/2014/main" id="{3CCCB5E6-E55E-CCFF-4E46-495AB6FAD1BB}"/>
                </a:ext>
              </a:extLst>
            </p:cNvPr>
            <p:cNvSpPr>
              <a:spLocks noChangeShapeType="1"/>
            </p:cNvSpPr>
            <p:nvPr/>
          </p:nvSpPr>
          <p:spPr bwMode="auto">
            <a:xfrm>
              <a:off x="1008" y="2959"/>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8">
              <a:extLst>
                <a:ext uri="{FF2B5EF4-FFF2-40B4-BE49-F238E27FC236}">
                  <a16:creationId xmlns:a16="http://schemas.microsoft.com/office/drawing/2014/main" id="{7F03B0DF-DEDB-01DF-820F-8FF1176AAF27}"/>
                </a:ext>
              </a:extLst>
            </p:cNvPr>
            <p:cNvSpPr>
              <a:spLocks noChangeArrowheads="1"/>
            </p:cNvSpPr>
            <p:nvPr/>
          </p:nvSpPr>
          <p:spPr bwMode="auto">
            <a:xfrm>
              <a:off x="1008" y="2959"/>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Line 109">
              <a:extLst>
                <a:ext uri="{FF2B5EF4-FFF2-40B4-BE49-F238E27FC236}">
                  <a16:creationId xmlns:a16="http://schemas.microsoft.com/office/drawing/2014/main" id="{CA1BF00A-DBC3-FCCA-4F66-74C85DE04A0D}"/>
                </a:ext>
              </a:extLst>
            </p:cNvPr>
            <p:cNvSpPr>
              <a:spLocks noChangeShapeType="1"/>
            </p:cNvSpPr>
            <p:nvPr/>
          </p:nvSpPr>
          <p:spPr bwMode="auto">
            <a:xfrm>
              <a:off x="1008" y="3102"/>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10">
              <a:extLst>
                <a:ext uri="{FF2B5EF4-FFF2-40B4-BE49-F238E27FC236}">
                  <a16:creationId xmlns:a16="http://schemas.microsoft.com/office/drawing/2014/main" id="{F1D9B07E-1BCA-2453-F84C-3C01E46AFAD3}"/>
                </a:ext>
              </a:extLst>
            </p:cNvPr>
            <p:cNvSpPr>
              <a:spLocks noChangeArrowheads="1"/>
            </p:cNvSpPr>
            <p:nvPr/>
          </p:nvSpPr>
          <p:spPr bwMode="auto">
            <a:xfrm>
              <a:off x="1008" y="3102"/>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Line 111">
              <a:extLst>
                <a:ext uri="{FF2B5EF4-FFF2-40B4-BE49-F238E27FC236}">
                  <a16:creationId xmlns:a16="http://schemas.microsoft.com/office/drawing/2014/main" id="{9F4D3E58-BCDE-831F-3550-C11968B7F86F}"/>
                </a:ext>
              </a:extLst>
            </p:cNvPr>
            <p:cNvSpPr>
              <a:spLocks noChangeShapeType="1"/>
            </p:cNvSpPr>
            <p:nvPr/>
          </p:nvSpPr>
          <p:spPr bwMode="auto">
            <a:xfrm>
              <a:off x="1003" y="601"/>
              <a:ext cx="0" cy="27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2">
              <a:extLst>
                <a:ext uri="{FF2B5EF4-FFF2-40B4-BE49-F238E27FC236}">
                  <a16:creationId xmlns:a16="http://schemas.microsoft.com/office/drawing/2014/main" id="{E880BB61-50A9-1D5F-5E60-F2359672DCFE}"/>
                </a:ext>
              </a:extLst>
            </p:cNvPr>
            <p:cNvSpPr>
              <a:spLocks noChangeArrowheads="1"/>
            </p:cNvSpPr>
            <p:nvPr/>
          </p:nvSpPr>
          <p:spPr bwMode="auto">
            <a:xfrm>
              <a:off x="1003" y="601"/>
              <a:ext cx="5" cy="27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Line 113">
              <a:extLst>
                <a:ext uri="{FF2B5EF4-FFF2-40B4-BE49-F238E27FC236}">
                  <a16:creationId xmlns:a16="http://schemas.microsoft.com/office/drawing/2014/main" id="{B8675247-5F6B-3F92-D310-495C5E473A23}"/>
                </a:ext>
              </a:extLst>
            </p:cNvPr>
            <p:cNvSpPr>
              <a:spLocks noChangeShapeType="1"/>
            </p:cNvSpPr>
            <p:nvPr/>
          </p:nvSpPr>
          <p:spPr bwMode="auto">
            <a:xfrm>
              <a:off x="2573" y="606"/>
              <a:ext cx="0" cy="27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14">
              <a:extLst>
                <a:ext uri="{FF2B5EF4-FFF2-40B4-BE49-F238E27FC236}">
                  <a16:creationId xmlns:a16="http://schemas.microsoft.com/office/drawing/2014/main" id="{6EE1A9DB-2DF2-E66B-D346-EABB4222DEC6}"/>
                </a:ext>
              </a:extLst>
            </p:cNvPr>
            <p:cNvSpPr>
              <a:spLocks noChangeArrowheads="1"/>
            </p:cNvSpPr>
            <p:nvPr/>
          </p:nvSpPr>
          <p:spPr bwMode="auto">
            <a:xfrm>
              <a:off x="2573" y="606"/>
              <a:ext cx="5" cy="27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Line 115">
              <a:extLst>
                <a:ext uri="{FF2B5EF4-FFF2-40B4-BE49-F238E27FC236}">
                  <a16:creationId xmlns:a16="http://schemas.microsoft.com/office/drawing/2014/main" id="{7FA398E8-3373-9CCB-F1FA-9DE6F4A3818E}"/>
                </a:ext>
              </a:extLst>
            </p:cNvPr>
            <p:cNvSpPr>
              <a:spLocks noChangeShapeType="1"/>
            </p:cNvSpPr>
            <p:nvPr/>
          </p:nvSpPr>
          <p:spPr bwMode="auto">
            <a:xfrm>
              <a:off x="3233" y="606"/>
              <a:ext cx="0" cy="27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6">
              <a:extLst>
                <a:ext uri="{FF2B5EF4-FFF2-40B4-BE49-F238E27FC236}">
                  <a16:creationId xmlns:a16="http://schemas.microsoft.com/office/drawing/2014/main" id="{577AE97C-C4C0-7D80-6FB9-E21A971A2561}"/>
                </a:ext>
              </a:extLst>
            </p:cNvPr>
            <p:cNvSpPr>
              <a:spLocks noChangeArrowheads="1"/>
            </p:cNvSpPr>
            <p:nvPr/>
          </p:nvSpPr>
          <p:spPr bwMode="auto">
            <a:xfrm>
              <a:off x="3233" y="606"/>
              <a:ext cx="5" cy="27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Line 117">
              <a:extLst>
                <a:ext uri="{FF2B5EF4-FFF2-40B4-BE49-F238E27FC236}">
                  <a16:creationId xmlns:a16="http://schemas.microsoft.com/office/drawing/2014/main" id="{061462A3-AC4D-1166-0935-EF29C72DE09D}"/>
                </a:ext>
              </a:extLst>
            </p:cNvPr>
            <p:cNvSpPr>
              <a:spLocks noChangeShapeType="1"/>
            </p:cNvSpPr>
            <p:nvPr/>
          </p:nvSpPr>
          <p:spPr bwMode="auto">
            <a:xfrm>
              <a:off x="4304" y="606"/>
              <a:ext cx="0" cy="27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18">
              <a:extLst>
                <a:ext uri="{FF2B5EF4-FFF2-40B4-BE49-F238E27FC236}">
                  <a16:creationId xmlns:a16="http://schemas.microsoft.com/office/drawing/2014/main" id="{CA9893A4-8603-114D-07D9-F2A1DFB4AB8A}"/>
                </a:ext>
              </a:extLst>
            </p:cNvPr>
            <p:cNvSpPr>
              <a:spLocks noChangeArrowheads="1"/>
            </p:cNvSpPr>
            <p:nvPr/>
          </p:nvSpPr>
          <p:spPr bwMode="auto">
            <a:xfrm>
              <a:off x="4304" y="606"/>
              <a:ext cx="5" cy="27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Line 119">
              <a:extLst>
                <a:ext uri="{FF2B5EF4-FFF2-40B4-BE49-F238E27FC236}">
                  <a16:creationId xmlns:a16="http://schemas.microsoft.com/office/drawing/2014/main" id="{EF0040AE-E40B-01CC-C15E-492B42450DC7}"/>
                </a:ext>
              </a:extLst>
            </p:cNvPr>
            <p:cNvSpPr>
              <a:spLocks noChangeShapeType="1"/>
            </p:cNvSpPr>
            <p:nvPr/>
          </p:nvSpPr>
          <p:spPr bwMode="auto">
            <a:xfrm>
              <a:off x="5273" y="606"/>
              <a:ext cx="0" cy="27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0">
              <a:extLst>
                <a:ext uri="{FF2B5EF4-FFF2-40B4-BE49-F238E27FC236}">
                  <a16:creationId xmlns:a16="http://schemas.microsoft.com/office/drawing/2014/main" id="{3B603E43-F5B4-D3F5-9C53-428E7084E721}"/>
                </a:ext>
              </a:extLst>
            </p:cNvPr>
            <p:cNvSpPr>
              <a:spLocks noChangeArrowheads="1"/>
            </p:cNvSpPr>
            <p:nvPr/>
          </p:nvSpPr>
          <p:spPr bwMode="auto">
            <a:xfrm>
              <a:off x="5273" y="606"/>
              <a:ext cx="5" cy="27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Line 121">
              <a:extLst>
                <a:ext uri="{FF2B5EF4-FFF2-40B4-BE49-F238E27FC236}">
                  <a16:creationId xmlns:a16="http://schemas.microsoft.com/office/drawing/2014/main" id="{69778279-3E00-79D4-61E2-8E4F7252C789}"/>
                </a:ext>
              </a:extLst>
            </p:cNvPr>
            <p:cNvSpPr>
              <a:spLocks noChangeShapeType="1"/>
            </p:cNvSpPr>
            <p:nvPr/>
          </p:nvSpPr>
          <p:spPr bwMode="auto">
            <a:xfrm>
              <a:off x="1008" y="3387"/>
              <a:ext cx="64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22">
              <a:extLst>
                <a:ext uri="{FF2B5EF4-FFF2-40B4-BE49-F238E27FC236}">
                  <a16:creationId xmlns:a16="http://schemas.microsoft.com/office/drawing/2014/main" id="{02924795-F1F0-5BD0-99E2-2602CEF40497}"/>
                </a:ext>
              </a:extLst>
            </p:cNvPr>
            <p:cNvSpPr>
              <a:spLocks noChangeArrowheads="1"/>
            </p:cNvSpPr>
            <p:nvPr/>
          </p:nvSpPr>
          <p:spPr bwMode="auto">
            <a:xfrm>
              <a:off x="1008" y="3387"/>
              <a:ext cx="6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ne 123">
              <a:extLst>
                <a:ext uri="{FF2B5EF4-FFF2-40B4-BE49-F238E27FC236}">
                  <a16:creationId xmlns:a16="http://schemas.microsoft.com/office/drawing/2014/main" id="{572603E2-CF31-EEEC-19F8-61226F61D5DB}"/>
                </a:ext>
              </a:extLst>
            </p:cNvPr>
            <p:cNvSpPr>
              <a:spLocks noChangeShapeType="1"/>
            </p:cNvSpPr>
            <p:nvPr/>
          </p:nvSpPr>
          <p:spPr bwMode="auto">
            <a:xfrm>
              <a:off x="7449" y="606"/>
              <a:ext cx="0" cy="27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24">
              <a:extLst>
                <a:ext uri="{FF2B5EF4-FFF2-40B4-BE49-F238E27FC236}">
                  <a16:creationId xmlns:a16="http://schemas.microsoft.com/office/drawing/2014/main" id="{21CB181D-ECD0-3484-58E1-012EE32DE68E}"/>
                </a:ext>
              </a:extLst>
            </p:cNvPr>
            <p:cNvSpPr>
              <a:spLocks noChangeArrowheads="1"/>
            </p:cNvSpPr>
            <p:nvPr/>
          </p:nvSpPr>
          <p:spPr bwMode="auto">
            <a:xfrm>
              <a:off x="7449" y="606"/>
              <a:ext cx="5" cy="27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Line 125">
              <a:extLst>
                <a:ext uri="{FF2B5EF4-FFF2-40B4-BE49-F238E27FC236}">
                  <a16:creationId xmlns:a16="http://schemas.microsoft.com/office/drawing/2014/main" id="{58E576ED-8B45-50BC-E507-BDE8EAFE3502}"/>
                </a:ext>
              </a:extLst>
            </p:cNvPr>
            <p:cNvSpPr>
              <a:spLocks noChangeShapeType="1"/>
            </p:cNvSpPr>
            <p:nvPr/>
          </p:nvSpPr>
          <p:spPr bwMode="auto">
            <a:xfrm>
              <a:off x="1003" y="339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6">
              <a:extLst>
                <a:ext uri="{FF2B5EF4-FFF2-40B4-BE49-F238E27FC236}">
                  <a16:creationId xmlns:a16="http://schemas.microsoft.com/office/drawing/2014/main" id="{3BB199FE-DC3D-FC8B-E1CD-4C064DECF2D3}"/>
                </a:ext>
              </a:extLst>
            </p:cNvPr>
            <p:cNvSpPr>
              <a:spLocks noChangeArrowheads="1"/>
            </p:cNvSpPr>
            <p:nvPr/>
          </p:nvSpPr>
          <p:spPr bwMode="auto">
            <a:xfrm>
              <a:off x="1003" y="3392"/>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Line 127">
              <a:extLst>
                <a:ext uri="{FF2B5EF4-FFF2-40B4-BE49-F238E27FC236}">
                  <a16:creationId xmlns:a16="http://schemas.microsoft.com/office/drawing/2014/main" id="{08839B7B-59F1-4C2F-6965-D8055797C5A0}"/>
                </a:ext>
              </a:extLst>
            </p:cNvPr>
            <p:cNvSpPr>
              <a:spLocks noChangeShapeType="1"/>
            </p:cNvSpPr>
            <p:nvPr/>
          </p:nvSpPr>
          <p:spPr bwMode="auto">
            <a:xfrm>
              <a:off x="2573" y="339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28">
              <a:extLst>
                <a:ext uri="{FF2B5EF4-FFF2-40B4-BE49-F238E27FC236}">
                  <a16:creationId xmlns:a16="http://schemas.microsoft.com/office/drawing/2014/main" id="{915D34D3-2E86-6979-7B63-5A70BAFE4A32}"/>
                </a:ext>
              </a:extLst>
            </p:cNvPr>
            <p:cNvSpPr>
              <a:spLocks noChangeArrowheads="1"/>
            </p:cNvSpPr>
            <p:nvPr/>
          </p:nvSpPr>
          <p:spPr bwMode="auto">
            <a:xfrm>
              <a:off x="2573" y="3392"/>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Line 129">
              <a:extLst>
                <a:ext uri="{FF2B5EF4-FFF2-40B4-BE49-F238E27FC236}">
                  <a16:creationId xmlns:a16="http://schemas.microsoft.com/office/drawing/2014/main" id="{3A1FFFB5-F95B-4292-B5C4-C38B562F77E2}"/>
                </a:ext>
              </a:extLst>
            </p:cNvPr>
            <p:cNvSpPr>
              <a:spLocks noChangeShapeType="1"/>
            </p:cNvSpPr>
            <p:nvPr/>
          </p:nvSpPr>
          <p:spPr bwMode="auto">
            <a:xfrm>
              <a:off x="3233" y="339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30">
              <a:extLst>
                <a:ext uri="{FF2B5EF4-FFF2-40B4-BE49-F238E27FC236}">
                  <a16:creationId xmlns:a16="http://schemas.microsoft.com/office/drawing/2014/main" id="{11B92538-C8D7-D2DE-DE19-BFC3FFB3342E}"/>
                </a:ext>
              </a:extLst>
            </p:cNvPr>
            <p:cNvSpPr>
              <a:spLocks noChangeArrowheads="1"/>
            </p:cNvSpPr>
            <p:nvPr/>
          </p:nvSpPr>
          <p:spPr bwMode="auto">
            <a:xfrm>
              <a:off x="3233" y="3392"/>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Line 131">
              <a:extLst>
                <a:ext uri="{FF2B5EF4-FFF2-40B4-BE49-F238E27FC236}">
                  <a16:creationId xmlns:a16="http://schemas.microsoft.com/office/drawing/2014/main" id="{04544224-1833-5ECC-F8DC-5A6FFC4F4CDB}"/>
                </a:ext>
              </a:extLst>
            </p:cNvPr>
            <p:cNvSpPr>
              <a:spLocks noChangeShapeType="1"/>
            </p:cNvSpPr>
            <p:nvPr/>
          </p:nvSpPr>
          <p:spPr bwMode="auto">
            <a:xfrm>
              <a:off x="4304" y="339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2">
              <a:extLst>
                <a:ext uri="{FF2B5EF4-FFF2-40B4-BE49-F238E27FC236}">
                  <a16:creationId xmlns:a16="http://schemas.microsoft.com/office/drawing/2014/main" id="{8A932D61-A35E-AFC3-DA2D-96829E5D35F5}"/>
                </a:ext>
              </a:extLst>
            </p:cNvPr>
            <p:cNvSpPr>
              <a:spLocks noChangeArrowheads="1"/>
            </p:cNvSpPr>
            <p:nvPr/>
          </p:nvSpPr>
          <p:spPr bwMode="auto">
            <a:xfrm>
              <a:off x="4304" y="3392"/>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Line 133">
              <a:extLst>
                <a:ext uri="{FF2B5EF4-FFF2-40B4-BE49-F238E27FC236}">
                  <a16:creationId xmlns:a16="http://schemas.microsoft.com/office/drawing/2014/main" id="{7D853CAF-A5CC-DECF-9E5D-1792CE3FFD22}"/>
                </a:ext>
              </a:extLst>
            </p:cNvPr>
            <p:cNvSpPr>
              <a:spLocks noChangeShapeType="1"/>
            </p:cNvSpPr>
            <p:nvPr/>
          </p:nvSpPr>
          <p:spPr bwMode="auto">
            <a:xfrm>
              <a:off x="5273" y="339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34">
              <a:extLst>
                <a:ext uri="{FF2B5EF4-FFF2-40B4-BE49-F238E27FC236}">
                  <a16:creationId xmlns:a16="http://schemas.microsoft.com/office/drawing/2014/main" id="{B502BFBE-BD64-3323-D462-92B3FD3B1114}"/>
                </a:ext>
              </a:extLst>
            </p:cNvPr>
            <p:cNvSpPr>
              <a:spLocks noChangeArrowheads="1"/>
            </p:cNvSpPr>
            <p:nvPr/>
          </p:nvSpPr>
          <p:spPr bwMode="auto">
            <a:xfrm>
              <a:off x="5273" y="3392"/>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Line 135">
              <a:extLst>
                <a:ext uri="{FF2B5EF4-FFF2-40B4-BE49-F238E27FC236}">
                  <a16:creationId xmlns:a16="http://schemas.microsoft.com/office/drawing/2014/main" id="{F9A216A5-B3C1-08C4-58F7-D4087C06074C}"/>
                </a:ext>
              </a:extLst>
            </p:cNvPr>
            <p:cNvSpPr>
              <a:spLocks noChangeShapeType="1"/>
            </p:cNvSpPr>
            <p:nvPr/>
          </p:nvSpPr>
          <p:spPr bwMode="auto">
            <a:xfrm>
              <a:off x="7449" y="339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6">
              <a:extLst>
                <a:ext uri="{FF2B5EF4-FFF2-40B4-BE49-F238E27FC236}">
                  <a16:creationId xmlns:a16="http://schemas.microsoft.com/office/drawing/2014/main" id="{98ADAF12-C383-8B27-3F91-52B52207BF39}"/>
                </a:ext>
              </a:extLst>
            </p:cNvPr>
            <p:cNvSpPr>
              <a:spLocks noChangeArrowheads="1"/>
            </p:cNvSpPr>
            <p:nvPr/>
          </p:nvSpPr>
          <p:spPr bwMode="auto">
            <a:xfrm>
              <a:off x="7449" y="3392"/>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Line 137">
              <a:extLst>
                <a:ext uri="{FF2B5EF4-FFF2-40B4-BE49-F238E27FC236}">
                  <a16:creationId xmlns:a16="http://schemas.microsoft.com/office/drawing/2014/main" id="{C5204D2A-C7A2-9072-3699-CE9AA747C8CC}"/>
                </a:ext>
              </a:extLst>
            </p:cNvPr>
            <p:cNvSpPr>
              <a:spLocks noChangeShapeType="1"/>
            </p:cNvSpPr>
            <p:nvPr/>
          </p:nvSpPr>
          <p:spPr bwMode="auto">
            <a:xfrm>
              <a:off x="7454" y="601"/>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38">
              <a:extLst>
                <a:ext uri="{FF2B5EF4-FFF2-40B4-BE49-F238E27FC236}">
                  <a16:creationId xmlns:a16="http://schemas.microsoft.com/office/drawing/2014/main" id="{511EE37C-8BC4-AC78-6F7B-EE59E4137687}"/>
                </a:ext>
              </a:extLst>
            </p:cNvPr>
            <p:cNvSpPr>
              <a:spLocks noChangeArrowheads="1"/>
            </p:cNvSpPr>
            <p:nvPr/>
          </p:nvSpPr>
          <p:spPr bwMode="auto">
            <a:xfrm>
              <a:off x="7454" y="601"/>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Line 139">
              <a:extLst>
                <a:ext uri="{FF2B5EF4-FFF2-40B4-BE49-F238E27FC236}">
                  <a16:creationId xmlns:a16="http://schemas.microsoft.com/office/drawing/2014/main" id="{1C8CBF76-E40D-D30B-BF5C-3C8DAA0697D5}"/>
                </a:ext>
              </a:extLst>
            </p:cNvPr>
            <p:cNvSpPr>
              <a:spLocks noChangeShapeType="1"/>
            </p:cNvSpPr>
            <p:nvPr/>
          </p:nvSpPr>
          <p:spPr bwMode="auto">
            <a:xfrm>
              <a:off x="7454" y="1103"/>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40">
              <a:extLst>
                <a:ext uri="{FF2B5EF4-FFF2-40B4-BE49-F238E27FC236}">
                  <a16:creationId xmlns:a16="http://schemas.microsoft.com/office/drawing/2014/main" id="{7E258E08-6BE9-3B87-EEE1-F7FF3DD62A46}"/>
                </a:ext>
              </a:extLst>
            </p:cNvPr>
            <p:cNvSpPr>
              <a:spLocks noChangeArrowheads="1"/>
            </p:cNvSpPr>
            <p:nvPr/>
          </p:nvSpPr>
          <p:spPr bwMode="auto">
            <a:xfrm>
              <a:off x="7454" y="1103"/>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Line 141">
              <a:extLst>
                <a:ext uri="{FF2B5EF4-FFF2-40B4-BE49-F238E27FC236}">
                  <a16:creationId xmlns:a16="http://schemas.microsoft.com/office/drawing/2014/main" id="{072C2AC5-F6D1-53FC-6AEE-E70FB096019A}"/>
                </a:ext>
              </a:extLst>
            </p:cNvPr>
            <p:cNvSpPr>
              <a:spLocks noChangeShapeType="1"/>
            </p:cNvSpPr>
            <p:nvPr/>
          </p:nvSpPr>
          <p:spPr bwMode="auto">
            <a:xfrm>
              <a:off x="7454" y="1246"/>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42">
              <a:extLst>
                <a:ext uri="{FF2B5EF4-FFF2-40B4-BE49-F238E27FC236}">
                  <a16:creationId xmlns:a16="http://schemas.microsoft.com/office/drawing/2014/main" id="{80DB5212-62C9-90C7-7085-261F90723579}"/>
                </a:ext>
              </a:extLst>
            </p:cNvPr>
            <p:cNvSpPr>
              <a:spLocks noChangeArrowheads="1"/>
            </p:cNvSpPr>
            <p:nvPr/>
          </p:nvSpPr>
          <p:spPr bwMode="auto">
            <a:xfrm>
              <a:off x="7454" y="1246"/>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Line 143">
              <a:extLst>
                <a:ext uri="{FF2B5EF4-FFF2-40B4-BE49-F238E27FC236}">
                  <a16:creationId xmlns:a16="http://schemas.microsoft.com/office/drawing/2014/main" id="{A81ECBA2-530B-D5A9-4A52-359F85E1E08E}"/>
                </a:ext>
              </a:extLst>
            </p:cNvPr>
            <p:cNvSpPr>
              <a:spLocks noChangeShapeType="1"/>
            </p:cNvSpPr>
            <p:nvPr/>
          </p:nvSpPr>
          <p:spPr bwMode="auto">
            <a:xfrm>
              <a:off x="7454" y="138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44">
              <a:extLst>
                <a:ext uri="{FF2B5EF4-FFF2-40B4-BE49-F238E27FC236}">
                  <a16:creationId xmlns:a16="http://schemas.microsoft.com/office/drawing/2014/main" id="{FE6A6F01-5225-BDC1-B1CD-14FAC9DEF340}"/>
                </a:ext>
              </a:extLst>
            </p:cNvPr>
            <p:cNvSpPr>
              <a:spLocks noChangeArrowheads="1"/>
            </p:cNvSpPr>
            <p:nvPr/>
          </p:nvSpPr>
          <p:spPr bwMode="auto">
            <a:xfrm>
              <a:off x="7454" y="1389"/>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Line 145">
              <a:extLst>
                <a:ext uri="{FF2B5EF4-FFF2-40B4-BE49-F238E27FC236}">
                  <a16:creationId xmlns:a16="http://schemas.microsoft.com/office/drawing/2014/main" id="{D4BC1AEC-8B72-BC5B-B77F-38440E3A1E54}"/>
                </a:ext>
              </a:extLst>
            </p:cNvPr>
            <p:cNvSpPr>
              <a:spLocks noChangeShapeType="1"/>
            </p:cNvSpPr>
            <p:nvPr/>
          </p:nvSpPr>
          <p:spPr bwMode="auto">
            <a:xfrm>
              <a:off x="7454" y="1674"/>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46">
              <a:extLst>
                <a:ext uri="{FF2B5EF4-FFF2-40B4-BE49-F238E27FC236}">
                  <a16:creationId xmlns:a16="http://schemas.microsoft.com/office/drawing/2014/main" id="{341749B7-23CB-204C-03AB-E5152F16B622}"/>
                </a:ext>
              </a:extLst>
            </p:cNvPr>
            <p:cNvSpPr>
              <a:spLocks noChangeArrowheads="1"/>
            </p:cNvSpPr>
            <p:nvPr/>
          </p:nvSpPr>
          <p:spPr bwMode="auto">
            <a:xfrm>
              <a:off x="7454" y="1674"/>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Line 147">
              <a:extLst>
                <a:ext uri="{FF2B5EF4-FFF2-40B4-BE49-F238E27FC236}">
                  <a16:creationId xmlns:a16="http://schemas.microsoft.com/office/drawing/2014/main" id="{9AAC1789-B053-E1CF-8CC2-71C0859B70B4}"/>
                </a:ext>
              </a:extLst>
            </p:cNvPr>
            <p:cNvSpPr>
              <a:spLocks noChangeShapeType="1"/>
            </p:cNvSpPr>
            <p:nvPr/>
          </p:nvSpPr>
          <p:spPr bwMode="auto">
            <a:xfrm>
              <a:off x="7454" y="1960"/>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48">
              <a:extLst>
                <a:ext uri="{FF2B5EF4-FFF2-40B4-BE49-F238E27FC236}">
                  <a16:creationId xmlns:a16="http://schemas.microsoft.com/office/drawing/2014/main" id="{4EDF3604-5F0C-C584-61BF-E9B08B7708A6}"/>
                </a:ext>
              </a:extLst>
            </p:cNvPr>
            <p:cNvSpPr>
              <a:spLocks noChangeArrowheads="1"/>
            </p:cNvSpPr>
            <p:nvPr/>
          </p:nvSpPr>
          <p:spPr bwMode="auto">
            <a:xfrm>
              <a:off x="7454" y="1960"/>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Line 149">
              <a:extLst>
                <a:ext uri="{FF2B5EF4-FFF2-40B4-BE49-F238E27FC236}">
                  <a16:creationId xmlns:a16="http://schemas.microsoft.com/office/drawing/2014/main" id="{F3DEBBDC-47F0-8C46-5C42-36422746EBB0}"/>
                </a:ext>
              </a:extLst>
            </p:cNvPr>
            <p:cNvSpPr>
              <a:spLocks noChangeShapeType="1"/>
            </p:cNvSpPr>
            <p:nvPr/>
          </p:nvSpPr>
          <p:spPr bwMode="auto">
            <a:xfrm>
              <a:off x="7454" y="210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50">
              <a:extLst>
                <a:ext uri="{FF2B5EF4-FFF2-40B4-BE49-F238E27FC236}">
                  <a16:creationId xmlns:a16="http://schemas.microsoft.com/office/drawing/2014/main" id="{AE9FCE8B-95A7-1594-0EA7-9D277719BB6A}"/>
                </a:ext>
              </a:extLst>
            </p:cNvPr>
            <p:cNvSpPr>
              <a:spLocks noChangeArrowheads="1"/>
            </p:cNvSpPr>
            <p:nvPr/>
          </p:nvSpPr>
          <p:spPr bwMode="auto">
            <a:xfrm>
              <a:off x="7454" y="2102"/>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Line 151">
              <a:extLst>
                <a:ext uri="{FF2B5EF4-FFF2-40B4-BE49-F238E27FC236}">
                  <a16:creationId xmlns:a16="http://schemas.microsoft.com/office/drawing/2014/main" id="{30F875C0-43B1-4BAE-C60F-4D2D7E5C707A}"/>
                </a:ext>
              </a:extLst>
            </p:cNvPr>
            <p:cNvSpPr>
              <a:spLocks noChangeShapeType="1"/>
            </p:cNvSpPr>
            <p:nvPr/>
          </p:nvSpPr>
          <p:spPr bwMode="auto">
            <a:xfrm>
              <a:off x="7454" y="2245"/>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52">
              <a:extLst>
                <a:ext uri="{FF2B5EF4-FFF2-40B4-BE49-F238E27FC236}">
                  <a16:creationId xmlns:a16="http://schemas.microsoft.com/office/drawing/2014/main" id="{7CDA3715-232E-F13B-55D9-1D76460B6CDE}"/>
                </a:ext>
              </a:extLst>
            </p:cNvPr>
            <p:cNvSpPr>
              <a:spLocks noChangeArrowheads="1"/>
            </p:cNvSpPr>
            <p:nvPr/>
          </p:nvSpPr>
          <p:spPr bwMode="auto">
            <a:xfrm>
              <a:off x="7454" y="2245"/>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Line 153">
              <a:extLst>
                <a:ext uri="{FF2B5EF4-FFF2-40B4-BE49-F238E27FC236}">
                  <a16:creationId xmlns:a16="http://schemas.microsoft.com/office/drawing/2014/main" id="{555381A5-8092-F967-DF2F-B749CC5A80E5}"/>
                </a:ext>
              </a:extLst>
            </p:cNvPr>
            <p:cNvSpPr>
              <a:spLocks noChangeShapeType="1"/>
            </p:cNvSpPr>
            <p:nvPr/>
          </p:nvSpPr>
          <p:spPr bwMode="auto">
            <a:xfrm>
              <a:off x="7454" y="2388"/>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54">
              <a:extLst>
                <a:ext uri="{FF2B5EF4-FFF2-40B4-BE49-F238E27FC236}">
                  <a16:creationId xmlns:a16="http://schemas.microsoft.com/office/drawing/2014/main" id="{123F93D3-4538-3F6E-3699-4071FFAAC7B2}"/>
                </a:ext>
              </a:extLst>
            </p:cNvPr>
            <p:cNvSpPr>
              <a:spLocks noChangeArrowheads="1"/>
            </p:cNvSpPr>
            <p:nvPr/>
          </p:nvSpPr>
          <p:spPr bwMode="auto">
            <a:xfrm>
              <a:off x="7454" y="2388"/>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Line 155">
              <a:extLst>
                <a:ext uri="{FF2B5EF4-FFF2-40B4-BE49-F238E27FC236}">
                  <a16:creationId xmlns:a16="http://schemas.microsoft.com/office/drawing/2014/main" id="{F86D3067-648A-F991-34E0-E20547FCFF55}"/>
                </a:ext>
              </a:extLst>
            </p:cNvPr>
            <p:cNvSpPr>
              <a:spLocks noChangeShapeType="1"/>
            </p:cNvSpPr>
            <p:nvPr/>
          </p:nvSpPr>
          <p:spPr bwMode="auto">
            <a:xfrm>
              <a:off x="7454" y="2673"/>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56">
              <a:extLst>
                <a:ext uri="{FF2B5EF4-FFF2-40B4-BE49-F238E27FC236}">
                  <a16:creationId xmlns:a16="http://schemas.microsoft.com/office/drawing/2014/main" id="{5EDAD5FE-56CB-CD38-C3DC-AC6AE4BD333E}"/>
                </a:ext>
              </a:extLst>
            </p:cNvPr>
            <p:cNvSpPr>
              <a:spLocks noChangeArrowheads="1"/>
            </p:cNvSpPr>
            <p:nvPr/>
          </p:nvSpPr>
          <p:spPr bwMode="auto">
            <a:xfrm>
              <a:off x="7454" y="2673"/>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Line 157">
              <a:extLst>
                <a:ext uri="{FF2B5EF4-FFF2-40B4-BE49-F238E27FC236}">
                  <a16:creationId xmlns:a16="http://schemas.microsoft.com/office/drawing/2014/main" id="{52F6C226-477C-513C-2F7A-6237BC5D28D4}"/>
                </a:ext>
              </a:extLst>
            </p:cNvPr>
            <p:cNvSpPr>
              <a:spLocks noChangeShapeType="1"/>
            </p:cNvSpPr>
            <p:nvPr/>
          </p:nvSpPr>
          <p:spPr bwMode="auto">
            <a:xfrm>
              <a:off x="7454" y="2959"/>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58">
              <a:extLst>
                <a:ext uri="{FF2B5EF4-FFF2-40B4-BE49-F238E27FC236}">
                  <a16:creationId xmlns:a16="http://schemas.microsoft.com/office/drawing/2014/main" id="{B606BEF7-2005-C1E8-016B-50DFDB4C22F0}"/>
                </a:ext>
              </a:extLst>
            </p:cNvPr>
            <p:cNvSpPr>
              <a:spLocks noChangeArrowheads="1"/>
            </p:cNvSpPr>
            <p:nvPr/>
          </p:nvSpPr>
          <p:spPr bwMode="auto">
            <a:xfrm>
              <a:off x="7454" y="2959"/>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Line 159">
              <a:extLst>
                <a:ext uri="{FF2B5EF4-FFF2-40B4-BE49-F238E27FC236}">
                  <a16:creationId xmlns:a16="http://schemas.microsoft.com/office/drawing/2014/main" id="{92CF9628-3D10-ED4B-2211-40D580F0A8CE}"/>
                </a:ext>
              </a:extLst>
            </p:cNvPr>
            <p:cNvSpPr>
              <a:spLocks noChangeShapeType="1"/>
            </p:cNvSpPr>
            <p:nvPr/>
          </p:nvSpPr>
          <p:spPr bwMode="auto">
            <a:xfrm>
              <a:off x="7454" y="3102"/>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0">
              <a:extLst>
                <a:ext uri="{FF2B5EF4-FFF2-40B4-BE49-F238E27FC236}">
                  <a16:creationId xmlns:a16="http://schemas.microsoft.com/office/drawing/2014/main" id="{F763A874-E98A-3DFA-4AE0-196FCB1BEA50}"/>
                </a:ext>
              </a:extLst>
            </p:cNvPr>
            <p:cNvSpPr>
              <a:spLocks noChangeArrowheads="1"/>
            </p:cNvSpPr>
            <p:nvPr/>
          </p:nvSpPr>
          <p:spPr bwMode="auto">
            <a:xfrm>
              <a:off x="7454" y="3102"/>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Line 161">
              <a:extLst>
                <a:ext uri="{FF2B5EF4-FFF2-40B4-BE49-F238E27FC236}">
                  <a16:creationId xmlns:a16="http://schemas.microsoft.com/office/drawing/2014/main" id="{3BC426FD-EE6C-B652-F4A6-7B46C7F11270}"/>
                </a:ext>
              </a:extLst>
            </p:cNvPr>
            <p:cNvSpPr>
              <a:spLocks noChangeShapeType="1"/>
            </p:cNvSpPr>
            <p:nvPr/>
          </p:nvSpPr>
          <p:spPr bwMode="auto">
            <a:xfrm>
              <a:off x="7454" y="3387"/>
              <a:ext cx="1" cy="1"/>
            </a:xfrm>
            <a:prstGeom prst="line">
              <a:avLst/>
            </a:prstGeom>
            <a:noFill/>
            <a:ln w="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62">
              <a:extLst>
                <a:ext uri="{FF2B5EF4-FFF2-40B4-BE49-F238E27FC236}">
                  <a16:creationId xmlns:a16="http://schemas.microsoft.com/office/drawing/2014/main" id="{1A651C11-A1E1-00F1-931D-C85BA25DAD59}"/>
                </a:ext>
              </a:extLst>
            </p:cNvPr>
            <p:cNvSpPr>
              <a:spLocks noChangeArrowheads="1"/>
            </p:cNvSpPr>
            <p:nvPr/>
          </p:nvSpPr>
          <p:spPr bwMode="auto">
            <a:xfrm>
              <a:off x="7454" y="3387"/>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3">
              <a:extLst>
                <a:ext uri="{FF2B5EF4-FFF2-40B4-BE49-F238E27FC236}">
                  <a16:creationId xmlns:a16="http://schemas.microsoft.com/office/drawing/2014/main" id="{F86306F8-FA15-8E80-2DE7-5D58470D4D0F}"/>
                </a:ext>
              </a:extLst>
            </p:cNvPr>
            <p:cNvSpPr>
              <a:spLocks noChangeArrowheads="1"/>
            </p:cNvSpPr>
            <p:nvPr/>
          </p:nvSpPr>
          <p:spPr bwMode="auto">
            <a:xfrm>
              <a:off x="7434" y="3372"/>
              <a:ext cx="15" cy="1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64">
              <a:extLst>
                <a:ext uri="{FF2B5EF4-FFF2-40B4-BE49-F238E27FC236}">
                  <a16:creationId xmlns:a16="http://schemas.microsoft.com/office/drawing/2014/main" id="{C3534503-32EA-2CF2-1014-535BA84E9D9F}"/>
                </a:ext>
              </a:extLst>
            </p:cNvPr>
            <p:cNvSpPr>
              <a:spLocks noChangeArrowheads="1"/>
            </p:cNvSpPr>
            <p:nvPr/>
          </p:nvSpPr>
          <p:spPr bwMode="auto">
            <a:xfrm>
              <a:off x="7439" y="3377"/>
              <a:ext cx="10" cy="10"/>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65">
              <a:extLst>
                <a:ext uri="{FF2B5EF4-FFF2-40B4-BE49-F238E27FC236}">
                  <a16:creationId xmlns:a16="http://schemas.microsoft.com/office/drawing/2014/main" id="{F7CDA847-198E-50D4-9D28-5BEA708679CB}"/>
                </a:ext>
              </a:extLst>
            </p:cNvPr>
            <p:cNvSpPr>
              <a:spLocks noChangeArrowheads="1"/>
            </p:cNvSpPr>
            <p:nvPr/>
          </p:nvSpPr>
          <p:spPr bwMode="auto">
            <a:xfrm>
              <a:off x="7439" y="3377"/>
              <a:ext cx="10" cy="10"/>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66">
              <a:extLst>
                <a:ext uri="{FF2B5EF4-FFF2-40B4-BE49-F238E27FC236}">
                  <a16:creationId xmlns:a16="http://schemas.microsoft.com/office/drawing/2014/main" id="{76F1ABDA-7339-63B4-5741-1FC715CAA523}"/>
                </a:ext>
              </a:extLst>
            </p:cNvPr>
            <p:cNvSpPr>
              <a:spLocks noChangeArrowheads="1"/>
            </p:cNvSpPr>
            <p:nvPr/>
          </p:nvSpPr>
          <p:spPr bwMode="auto">
            <a:xfrm>
              <a:off x="7420" y="3372"/>
              <a:ext cx="14" cy="1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67">
              <a:extLst>
                <a:ext uri="{FF2B5EF4-FFF2-40B4-BE49-F238E27FC236}">
                  <a16:creationId xmlns:a16="http://schemas.microsoft.com/office/drawing/2014/main" id="{8D833326-3464-2CD0-FB79-DA053140D6E4}"/>
                </a:ext>
              </a:extLst>
            </p:cNvPr>
            <p:cNvSpPr>
              <a:spLocks noChangeArrowheads="1"/>
            </p:cNvSpPr>
            <p:nvPr/>
          </p:nvSpPr>
          <p:spPr bwMode="auto">
            <a:xfrm>
              <a:off x="7425" y="3377"/>
              <a:ext cx="9" cy="10"/>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68">
              <a:extLst>
                <a:ext uri="{FF2B5EF4-FFF2-40B4-BE49-F238E27FC236}">
                  <a16:creationId xmlns:a16="http://schemas.microsoft.com/office/drawing/2014/main" id="{03083BAA-B242-8B1B-C2C2-77F2ADEEBD72}"/>
                </a:ext>
              </a:extLst>
            </p:cNvPr>
            <p:cNvSpPr>
              <a:spLocks noChangeArrowheads="1"/>
            </p:cNvSpPr>
            <p:nvPr/>
          </p:nvSpPr>
          <p:spPr bwMode="auto">
            <a:xfrm>
              <a:off x="7425" y="3377"/>
              <a:ext cx="9" cy="10"/>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69">
              <a:extLst>
                <a:ext uri="{FF2B5EF4-FFF2-40B4-BE49-F238E27FC236}">
                  <a16:creationId xmlns:a16="http://schemas.microsoft.com/office/drawing/2014/main" id="{981A3590-457E-DD82-0E4E-3D31A7D165BD}"/>
                </a:ext>
              </a:extLst>
            </p:cNvPr>
            <p:cNvSpPr>
              <a:spLocks noChangeArrowheads="1"/>
            </p:cNvSpPr>
            <p:nvPr/>
          </p:nvSpPr>
          <p:spPr bwMode="auto">
            <a:xfrm>
              <a:off x="7434" y="3358"/>
              <a:ext cx="15" cy="14"/>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70">
              <a:extLst>
                <a:ext uri="{FF2B5EF4-FFF2-40B4-BE49-F238E27FC236}">
                  <a16:creationId xmlns:a16="http://schemas.microsoft.com/office/drawing/2014/main" id="{21C1CC77-3D62-F735-F2E2-05F20F58754F}"/>
                </a:ext>
              </a:extLst>
            </p:cNvPr>
            <p:cNvSpPr>
              <a:spLocks noChangeArrowheads="1"/>
            </p:cNvSpPr>
            <p:nvPr/>
          </p:nvSpPr>
          <p:spPr bwMode="auto">
            <a:xfrm>
              <a:off x="7439" y="3362"/>
              <a:ext cx="10" cy="10"/>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1">
              <a:extLst>
                <a:ext uri="{FF2B5EF4-FFF2-40B4-BE49-F238E27FC236}">
                  <a16:creationId xmlns:a16="http://schemas.microsoft.com/office/drawing/2014/main" id="{6D85AA39-A030-3905-61CA-3966A75A6C03}"/>
                </a:ext>
              </a:extLst>
            </p:cNvPr>
            <p:cNvSpPr>
              <a:spLocks noChangeArrowheads="1"/>
            </p:cNvSpPr>
            <p:nvPr/>
          </p:nvSpPr>
          <p:spPr bwMode="auto">
            <a:xfrm>
              <a:off x="7439" y="3362"/>
              <a:ext cx="10" cy="10"/>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42347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06138" y="0"/>
            <a:ext cx="4865454" cy="745724"/>
          </a:xfrm>
        </p:spPr>
        <p:txBody>
          <a:bodyPr>
            <a:normAutofit/>
          </a:bodyPr>
          <a:lstStyle/>
          <a:p>
            <a:r>
              <a:rPr lang="en-US" altLang="en-US" sz="3200" dirty="0">
                <a:solidFill>
                  <a:schemeClr val="accent2"/>
                </a:solidFill>
                <a:latin typeface="Helvetica"/>
                <a:cs typeface="Helvetica"/>
              </a:rPr>
              <a:t>How to Use G0317</a:t>
            </a:r>
          </a:p>
        </p:txBody>
      </p:sp>
      <p:sp>
        <p:nvSpPr>
          <p:cNvPr id="2" name="TextBox 1">
            <a:extLst>
              <a:ext uri="{FF2B5EF4-FFF2-40B4-BE49-F238E27FC236}">
                <a16:creationId xmlns:a16="http://schemas.microsoft.com/office/drawing/2014/main" id="{018DEDFE-9DD3-ABE0-A387-F9E4DEA13CDA}"/>
              </a:ext>
            </a:extLst>
          </p:cNvPr>
          <p:cNvSpPr txBox="1"/>
          <p:nvPr/>
        </p:nvSpPr>
        <p:spPr>
          <a:xfrm>
            <a:off x="1797326" y="6268655"/>
            <a:ext cx="8597348"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F1901D91-FD76-B20E-377C-EF5E2E7BA252}"/>
              </a:ext>
            </a:extLst>
          </p:cNvPr>
          <p:cNvSpPr>
            <a:spLocks noGrp="1"/>
          </p:cNvSpPr>
          <p:nvPr>
            <p:ph idx="1"/>
          </p:nvPr>
        </p:nvSpPr>
        <p:spPr>
          <a:xfrm>
            <a:off x="1577009" y="745724"/>
            <a:ext cx="10515600" cy="4251960"/>
          </a:xfrm>
        </p:spPr>
        <p:txBody>
          <a:bodyPr>
            <a:noAutofit/>
          </a:bodyPr>
          <a:lstStyle/>
          <a:p>
            <a:pPr>
              <a:buFont typeface="Wingdings" panose="05000000000000000000" pitchFamily="2" charset="2"/>
              <a:buChar char="§"/>
            </a:pPr>
            <a:r>
              <a:rPr lang="en-US" sz="2000" dirty="0">
                <a:solidFill>
                  <a:schemeClr val="accent1"/>
                </a:solidFill>
                <a:latin typeface="+mn-lt"/>
              </a:rPr>
              <a:t>May only be used if reporting the following nursing facility codes, using </a:t>
            </a:r>
            <a:r>
              <a:rPr lang="en-US" sz="2000" b="1" i="1" dirty="0">
                <a:solidFill>
                  <a:schemeClr val="accent1"/>
                </a:solidFill>
                <a:latin typeface="+mn-lt"/>
              </a:rPr>
              <a:t>time</a:t>
            </a:r>
            <a:r>
              <a:rPr lang="en-US" sz="2000" dirty="0">
                <a:solidFill>
                  <a:schemeClr val="accent1"/>
                </a:solidFill>
                <a:latin typeface="+mn-lt"/>
              </a:rPr>
              <a:t>:</a:t>
            </a:r>
          </a:p>
          <a:p>
            <a:pPr lvl="1">
              <a:buFont typeface="Wingdings" panose="05000000000000000000" pitchFamily="2" charset="2"/>
              <a:buChar char="§"/>
            </a:pPr>
            <a:r>
              <a:rPr lang="en-US" sz="2000" dirty="0">
                <a:solidFill>
                  <a:schemeClr val="accent1"/>
                </a:solidFill>
                <a:latin typeface="+mn-lt"/>
              </a:rPr>
              <a:t>99306 Initial nursing facility care, per day, </a:t>
            </a:r>
            <a:r>
              <a:rPr lang="en-US" sz="2000" dirty="0">
                <a:solidFill>
                  <a:schemeClr val="accent1"/>
                </a:solidFill>
              </a:rPr>
              <a:t>50</a:t>
            </a:r>
            <a:r>
              <a:rPr lang="en-US" sz="2000" dirty="0">
                <a:solidFill>
                  <a:schemeClr val="accent1"/>
                </a:solidFill>
                <a:latin typeface="+mn-lt"/>
              </a:rPr>
              <a:t> minutes must be met or exceeded, </a:t>
            </a:r>
            <a:r>
              <a:rPr lang="en-US" sz="2000" i="1" dirty="0">
                <a:solidFill>
                  <a:schemeClr val="accent1"/>
                </a:solidFill>
                <a:latin typeface="+mn-lt"/>
              </a:rPr>
              <a:t>but threshold is </a:t>
            </a:r>
            <a:r>
              <a:rPr lang="en-US" sz="2000" i="1" dirty="0">
                <a:solidFill>
                  <a:schemeClr val="accent1"/>
                </a:solidFill>
              </a:rPr>
              <a:t>100</a:t>
            </a:r>
            <a:r>
              <a:rPr lang="en-US" sz="2000" i="1" dirty="0">
                <a:solidFill>
                  <a:schemeClr val="accent1"/>
                </a:solidFill>
                <a:latin typeface="+mn-lt"/>
              </a:rPr>
              <a:t> minutes to report G0317 X 1 </a:t>
            </a:r>
          </a:p>
          <a:p>
            <a:pPr lvl="1">
              <a:buFont typeface="Wingdings" panose="05000000000000000000" pitchFamily="2" charset="2"/>
              <a:buChar char="§"/>
            </a:pPr>
            <a:r>
              <a:rPr lang="en-US" sz="2000" dirty="0">
                <a:solidFill>
                  <a:schemeClr val="accent1"/>
                </a:solidFill>
                <a:latin typeface="+mn-lt"/>
              </a:rPr>
              <a:t>99310 Subsequent nursing facility care, per day, 45 minutes must be met or exceeded, </a:t>
            </a:r>
            <a:r>
              <a:rPr lang="en-US" sz="2000" i="1" dirty="0">
                <a:solidFill>
                  <a:schemeClr val="accent1"/>
                </a:solidFill>
                <a:latin typeface="+mn-lt"/>
              </a:rPr>
              <a:t>but threshold is 85 minutes to report G0317 X 1 </a:t>
            </a:r>
          </a:p>
          <a:p>
            <a:pPr>
              <a:buFont typeface="Wingdings" panose="05000000000000000000" pitchFamily="2" charset="2"/>
              <a:buChar char="§"/>
            </a:pPr>
            <a:r>
              <a:rPr lang="en-US" sz="2000" b="0" i="0" u="none" strike="noStrike" baseline="0" dirty="0">
                <a:solidFill>
                  <a:schemeClr val="accent1"/>
                </a:solidFill>
                <a:latin typeface="+mn-lt"/>
              </a:rPr>
              <a:t>May be reported for prolonged time within the surveyed time frame:</a:t>
            </a:r>
          </a:p>
          <a:p>
            <a:pPr lvl="1">
              <a:buFont typeface="Wingdings" panose="05000000000000000000" pitchFamily="2" charset="2"/>
              <a:buChar char="§"/>
            </a:pPr>
            <a:r>
              <a:rPr lang="en-US" sz="2000" dirty="0">
                <a:solidFill>
                  <a:schemeClr val="accent1"/>
                </a:solidFill>
                <a:latin typeface="+mn-lt"/>
              </a:rPr>
              <a:t>One day before the E&amp;M service</a:t>
            </a:r>
          </a:p>
          <a:p>
            <a:pPr lvl="1">
              <a:buFont typeface="Wingdings" panose="05000000000000000000" pitchFamily="2" charset="2"/>
              <a:buChar char="§"/>
            </a:pPr>
            <a:r>
              <a:rPr lang="en-US" sz="2000" b="0" i="0" u="none" strike="noStrike" baseline="0" dirty="0">
                <a:solidFill>
                  <a:schemeClr val="accent1"/>
                </a:solidFill>
                <a:latin typeface="+mn-lt"/>
              </a:rPr>
              <a:t>On the day of the E&amp;M service</a:t>
            </a:r>
          </a:p>
          <a:p>
            <a:pPr lvl="1">
              <a:buFont typeface="Wingdings" panose="05000000000000000000" pitchFamily="2" charset="2"/>
              <a:buChar char="§"/>
            </a:pPr>
            <a:r>
              <a:rPr lang="en-US" sz="2000" dirty="0">
                <a:solidFill>
                  <a:schemeClr val="accent1"/>
                </a:solidFill>
                <a:latin typeface="+mn-lt"/>
              </a:rPr>
              <a:t>Up to 3 days after the E&amp;M service </a:t>
            </a:r>
            <a:endParaRPr lang="en-US" sz="2000" b="0" i="0" u="none" strike="noStrike" baseline="0" dirty="0">
              <a:solidFill>
                <a:schemeClr val="accent1"/>
              </a:solidFill>
              <a:latin typeface="+mn-lt"/>
            </a:endParaRPr>
          </a:p>
          <a:p>
            <a:pPr>
              <a:buFont typeface="Wingdings" panose="05000000000000000000" pitchFamily="2" charset="2"/>
              <a:buChar char="§"/>
            </a:pPr>
            <a:r>
              <a:rPr lang="en-US" sz="2000" dirty="0">
                <a:solidFill>
                  <a:schemeClr val="accent1"/>
                </a:solidFill>
                <a:latin typeface="+mn-lt"/>
              </a:rPr>
              <a:t>May be reported only when the prolonged time equals or exceeds 15 minutes beyond the maximum time specified by the codes</a:t>
            </a:r>
          </a:p>
          <a:p>
            <a:pPr>
              <a:buFont typeface="Wingdings" panose="05000000000000000000" pitchFamily="2" charset="2"/>
              <a:buChar char="§"/>
            </a:pPr>
            <a:r>
              <a:rPr lang="en-US" sz="2000" b="0" i="0" u="none" strike="noStrike" baseline="0" dirty="0">
                <a:solidFill>
                  <a:schemeClr val="accent1"/>
                </a:solidFill>
                <a:latin typeface="+mn-lt"/>
              </a:rPr>
              <a:t>May be reported for each 15-minute increment beyond the maximum time specified in the codes;</a:t>
            </a:r>
            <a:r>
              <a:rPr lang="en-US" sz="2000" dirty="0">
                <a:solidFill>
                  <a:schemeClr val="accent1"/>
                </a:solidFill>
                <a:latin typeface="+mn-lt"/>
              </a:rPr>
              <a:t> </a:t>
            </a:r>
            <a:r>
              <a:rPr lang="en-US" sz="2000" b="1" i="1" dirty="0">
                <a:solidFill>
                  <a:schemeClr val="accent1"/>
                </a:solidFill>
                <a:latin typeface="+mn-lt"/>
              </a:rPr>
              <a:t>there is no frequency limitation </a:t>
            </a:r>
          </a:p>
          <a:p>
            <a:pPr>
              <a:buFont typeface="Wingdings" panose="05000000000000000000" pitchFamily="2" charset="2"/>
              <a:buChar char="§"/>
            </a:pPr>
            <a:r>
              <a:rPr lang="en-US" sz="2000" b="0" i="0" u="none" strike="noStrike" baseline="0" dirty="0">
                <a:solidFill>
                  <a:schemeClr val="accent1"/>
                </a:solidFill>
                <a:latin typeface="+mn-lt"/>
              </a:rPr>
              <a:t>Includes both face-to-face and non-face-to-face time; may be discontinuous </a:t>
            </a:r>
          </a:p>
        </p:txBody>
      </p:sp>
    </p:spTree>
    <p:custDataLst>
      <p:tags r:id="rId1"/>
    </p:custDataLst>
    <p:extLst>
      <p:ext uri="{BB962C8B-B14F-4D97-AF65-F5344CB8AC3E}">
        <p14:creationId xmlns:p14="http://schemas.microsoft.com/office/powerpoint/2010/main" val="2908242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78416" y="357822"/>
            <a:ext cx="10515600" cy="745724"/>
          </a:xfrm>
        </p:spPr>
        <p:txBody>
          <a:bodyPr>
            <a:normAutofit/>
          </a:bodyPr>
          <a:lstStyle/>
          <a:p>
            <a:r>
              <a:rPr lang="en-US" altLang="en-US" sz="3200" dirty="0">
                <a:solidFill>
                  <a:schemeClr val="accent2"/>
                </a:solidFill>
                <a:latin typeface="Helvetica"/>
                <a:cs typeface="Helvetica"/>
              </a:rPr>
              <a:t>Prolonged Services: RVUs</a:t>
            </a:r>
          </a:p>
        </p:txBody>
      </p:sp>
      <p:sp>
        <p:nvSpPr>
          <p:cNvPr id="2" name="TextBox 1">
            <a:extLst>
              <a:ext uri="{FF2B5EF4-FFF2-40B4-BE49-F238E27FC236}">
                <a16:creationId xmlns:a16="http://schemas.microsoft.com/office/drawing/2014/main" id="{018DEDFE-9DD3-ABE0-A387-F9E4DEA13CDA}"/>
              </a:ext>
            </a:extLst>
          </p:cNvPr>
          <p:cNvSpPr txBox="1"/>
          <p:nvPr/>
        </p:nvSpPr>
        <p:spPr>
          <a:xfrm>
            <a:off x="1722783" y="6346289"/>
            <a:ext cx="8746434"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2635077E-A07F-BE56-64F5-30A2B96A2218}"/>
              </a:ext>
            </a:extLst>
          </p:cNvPr>
          <p:cNvGraphicFramePr>
            <a:graphicFrameLocks noGrp="1"/>
          </p:cNvGraphicFramePr>
          <p:nvPr>
            <p:extLst>
              <p:ext uri="{D42A27DB-BD31-4B8C-83A1-F6EECF244321}">
                <p14:modId xmlns:p14="http://schemas.microsoft.com/office/powerpoint/2010/main" val="3181955215"/>
              </p:ext>
            </p:extLst>
          </p:nvPr>
        </p:nvGraphicFramePr>
        <p:xfrm>
          <a:off x="1214196" y="1410067"/>
          <a:ext cx="9768543" cy="3586355"/>
        </p:xfrm>
        <a:graphic>
          <a:graphicData uri="http://schemas.openxmlformats.org/drawingml/2006/table">
            <a:tbl>
              <a:tblPr firstRow="1" bandRow="1"/>
              <a:tblGrid>
                <a:gridCol w="1589836">
                  <a:extLst>
                    <a:ext uri="{9D8B030D-6E8A-4147-A177-3AD203B41FA5}">
                      <a16:colId xmlns:a16="http://schemas.microsoft.com/office/drawing/2014/main" val="2948806263"/>
                    </a:ext>
                  </a:extLst>
                </a:gridCol>
                <a:gridCol w="4123250">
                  <a:extLst>
                    <a:ext uri="{9D8B030D-6E8A-4147-A177-3AD203B41FA5}">
                      <a16:colId xmlns:a16="http://schemas.microsoft.com/office/drawing/2014/main" val="694899182"/>
                    </a:ext>
                  </a:extLst>
                </a:gridCol>
                <a:gridCol w="1768839">
                  <a:extLst>
                    <a:ext uri="{9D8B030D-6E8A-4147-A177-3AD203B41FA5}">
                      <a16:colId xmlns:a16="http://schemas.microsoft.com/office/drawing/2014/main" val="362090186"/>
                    </a:ext>
                  </a:extLst>
                </a:gridCol>
                <a:gridCol w="2286618">
                  <a:extLst>
                    <a:ext uri="{9D8B030D-6E8A-4147-A177-3AD203B41FA5}">
                      <a16:colId xmlns:a16="http://schemas.microsoft.com/office/drawing/2014/main" val="1304034624"/>
                    </a:ext>
                  </a:extLst>
                </a:gridCol>
              </a:tblGrid>
              <a:tr h="831164">
                <a:tc>
                  <a:txBody>
                    <a:bodyPr/>
                    <a:lstStyle/>
                    <a:p>
                      <a:pPr algn="ctr" fontAlgn="ctr"/>
                      <a:r>
                        <a:rPr lang="en-US" sz="2600" b="1" i="0" u="none" strike="noStrike">
                          <a:solidFill>
                            <a:srgbClr val="FFFFFF"/>
                          </a:solidFill>
                          <a:effectLst/>
                          <a:latin typeface="Calibri" panose="020F0502020204030204" pitchFamily="34" charset="0"/>
                        </a:rPr>
                        <a:t>HCPCS</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600" b="1" i="0" u="none" strike="noStrike" dirty="0">
                          <a:solidFill>
                            <a:srgbClr val="FFFFFF"/>
                          </a:solidFill>
                          <a:effectLst/>
                          <a:latin typeface="Calibri" panose="020F0502020204030204" pitchFamily="34" charset="0"/>
                        </a:rPr>
                        <a:t>Descriptor</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600" b="1" i="0" u="none" strike="noStrike">
                          <a:solidFill>
                            <a:srgbClr val="FFFFFF"/>
                          </a:solidFill>
                          <a:effectLst/>
                          <a:latin typeface="Calibri" panose="020F0502020204030204" pitchFamily="34" charset="0"/>
                        </a:rPr>
                        <a:t>CY 2022 Work RVU</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2600" b="1" i="0" u="none" strike="noStrike" dirty="0">
                          <a:solidFill>
                            <a:srgbClr val="FFFFFF"/>
                          </a:solidFill>
                          <a:effectLst/>
                          <a:latin typeface="Calibri" panose="020F0502020204030204" pitchFamily="34" charset="0"/>
                        </a:rPr>
                        <a:t>Final CY 2023 Work RVU</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853469054"/>
                  </a:ext>
                </a:extLst>
              </a:tr>
              <a:tr h="700315">
                <a:tc>
                  <a:txBody>
                    <a:bodyPr/>
                    <a:lstStyle/>
                    <a:p>
                      <a:pPr algn="ctr" fontAlgn="ctr"/>
                      <a:r>
                        <a:rPr lang="en-US" sz="2100" b="0" i="0" u="none" strike="noStrike">
                          <a:solidFill>
                            <a:srgbClr val="000000"/>
                          </a:solidFill>
                          <a:effectLst/>
                          <a:latin typeface="Calibri" panose="020F0502020204030204" pitchFamily="34" charset="0"/>
                        </a:rPr>
                        <a:t>G3016</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2100" b="0" i="0" u="none" strike="noStrike" dirty="0">
                          <a:solidFill>
                            <a:srgbClr val="000000"/>
                          </a:solidFill>
                          <a:effectLst/>
                          <a:latin typeface="Calibri" panose="020F0502020204030204" pitchFamily="34" charset="0"/>
                        </a:rPr>
                        <a:t>Prolonged hospital inpatient or observation care</a:t>
                      </a:r>
                    </a:p>
                  </a:txBody>
                  <a:tcPr marL="6815" marR="6815" marT="6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100" b="0" i="0" u="none" strike="noStrike">
                          <a:solidFill>
                            <a:srgbClr val="000000"/>
                          </a:solidFill>
                          <a:effectLst/>
                          <a:latin typeface="Calibri" panose="020F0502020204030204" pitchFamily="34" charset="0"/>
                        </a:rPr>
                        <a:t>NEW</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100" b="0" i="0" u="none" strike="noStrike" dirty="0">
                          <a:solidFill>
                            <a:srgbClr val="000000"/>
                          </a:solidFill>
                          <a:effectLst/>
                          <a:latin typeface="Calibri" panose="020F0502020204030204" pitchFamily="34" charset="0"/>
                        </a:rPr>
                        <a:t>0.61</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82114059"/>
                  </a:ext>
                </a:extLst>
              </a:tr>
              <a:tr h="1027438">
                <a:tc>
                  <a:txBody>
                    <a:bodyPr/>
                    <a:lstStyle/>
                    <a:p>
                      <a:pPr algn="ctr" fontAlgn="ctr"/>
                      <a:r>
                        <a:rPr lang="en-US" sz="2100" b="0" i="0" u="none" strike="noStrike">
                          <a:solidFill>
                            <a:srgbClr val="000000"/>
                          </a:solidFill>
                          <a:effectLst/>
                          <a:latin typeface="Calibri" panose="020F0502020204030204" pitchFamily="34" charset="0"/>
                        </a:rPr>
                        <a:t>G0317</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100" b="0" i="0" u="none" strike="noStrike" dirty="0">
                          <a:solidFill>
                            <a:srgbClr val="000000"/>
                          </a:solidFill>
                          <a:effectLst/>
                          <a:latin typeface="Calibri" panose="020F0502020204030204" pitchFamily="34" charset="0"/>
                        </a:rPr>
                        <a:t>Prolonged nursing facility evaluation and management service(s) </a:t>
                      </a:r>
                    </a:p>
                  </a:txBody>
                  <a:tcPr marL="6815" marR="6815" marT="6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panose="020F0502020204030204" pitchFamily="34" charset="0"/>
                        </a:rPr>
                        <a:t>NEW</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panose="020F0502020204030204" pitchFamily="34" charset="0"/>
                        </a:rPr>
                        <a:t>0.61</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50110"/>
                  </a:ext>
                </a:extLst>
              </a:tr>
              <a:tr h="1027438">
                <a:tc>
                  <a:txBody>
                    <a:bodyPr/>
                    <a:lstStyle/>
                    <a:p>
                      <a:pPr algn="ctr" fontAlgn="ctr"/>
                      <a:r>
                        <a:rPr lang="en-US" sz="2100" b="0" i="0" u="none" strike="noStrike">
                          <a:solidFill>
                            <a:srgbClr val="000000"/>
                          </a:solidFill>
                          <a:effectLst/>
                          <a:latin typeface="Calibri" panose="020F0502020204030204" pitchFamily="34" charset="0"/>
                        </a:rPr>
                        <a:t>G0318</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2100" b="0" i="0" u="none" strike="noStrike">
                          <a:solidFill>
                            <a:srgbClr val="000000"/>
                          </a:solidFill>
                          <a:effectLst/>
                          <a:latin typeface="Calibri" panose="020F0502020204030204" pitchFamily="34" charset="0"/>
                        </a:rPr>
                        <a:t>Prolonged home or residence evaluation and management service(s) </a:t>
                      </a:r>
                    </a:p>
                  </a:txBody>
                  <a:tcPr marL="6815" marR="6815" marT="6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100" b="0" i="0" u="none" strike="noStrike">
                          <a:solidFill>
                            <a:srgbClr val="000000"/>
                          </a:solidFill>
                          <a:effectLst/>
                          <a:latin typeface="Calibri" panose="020F0502020204030204" pitchFamily="34" charset="0"/>
                        </a:rPr>
                        <a:t>NEW</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100" b="0" i="0" u="none" strike="noStrike" dirty="0">
                          <a:solidFill>
                            <a:srgbClr val="000000"/>
                          </a:solidFill>
                          <a:effectLst/>
                          <a:latin typeface="Calibri" panose="020F0502020204030204" pitchFamily="34" charset="0"/>
                        </a:rPr>
                        <a:t>0.61</a:t>
                      </a:r>
                    </a:p>
                  </a:txBody>
                  <a:tcPr marL="6815" marR="6815" marT="6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53122633"/>
                  </a:ext>
                </a:extLst>
              </a:tr>
            </a:tbl>
          </a:graphicData>
        </a:graphic>
      </p:graphicFrame>
      <p:sp>
        <p:nvSpPr>
          <p:cNvPr id="8" name="TextBox 7">
            <a:extLst>
              <a:ext uri="{FF2B5EF4-FFF2-40B4-BE49-F238E27FC236}">
                <a16:creationId xmlns:a16="http://schemas.microsoft.com/office/drawing/2014/main" id="{0F4BF414-9751-61CB-5728-67686AC745A6}"/>
              </a:ext>
            </a:extLst>
          </p:cNvPr>
          <p:cNvSpPr txBox="1"/>
          <p:nvPr/>
        </p:nvSpPr>
        <p:spPr>
          <a:xfrm>
            <a:off x="1468257" y="5214220"/>
            <a:ext cx="8648701" cy="923330"/>
          </a:xfrm>
          <a:prstGeom prst="rect">
            <a:avLst/>
          </a:prstGeom>
          <a:noFill/>
        </p:spPr>
        <p:txBody>
          <a:bodyPr wrap="square">
            <a:spAutoFit/>
          </a:bodyPr>
          <a:lstStyle/>
          <a:p>
            <a:r>
              <a:rPr lang="en-US" dirty="0">
                <a:solidFill>
                  <a:schemeClr val="accent2">
                    <a:lumMod val="75000"/>
                  </a:schemeClr>
                </a:solidFill>
                <a:hlinkClick r:id="rId4">
                  <a:extLst>
                    <a:ext uri="{A12FA001-AC4F-418D-AE19-62706E023703}">
                      <ahyp:hlinkClr xmlns:ahyp="http://schemas.microsoft.com/office/drawing/2018/hyperlinkcolor" val="tx"/>
                    </a:ext>
                  </a:extLst>
                </a:hlinkClick>
              </a:rPr>
              <a:t>https://www.govinfo.gov/content/pkg/FR-2022-11-18/pdf/2022-23873.pdf</a:t>
            </a:r>
            <a:endParaRPr lang="en-US" dirty="0">
              <a:solidFill>
                <a:schemeClr val="accent2">
                  <a:lumMod val="75000"/>
                </a:schemeClr>
              </a:solidFill>
            </a:endParaRPr>
          </a:p>
          <a:p>
            <a:r>
              <a:rPr lang="en-US" dirty="0"/>
              <a:t>(see page 211 of the PDF document or page 69614 of the Federal Register, Vol 87, No. 222)</a:t>
            </a:r>
          </a:p>
        </p:txBody>
      </p:sp>
    </p:spTree>
    <p:custDataLst>
      <p:tags r:id="rId1"/>
    </p:custDataLst>
    <p:extLst>
      <p:ext uri="{BB962C8B-B14F-4D97-AF65-F5344CB8AC3E}">
        <p14:creationId xmlns:p14="http://schemas.microsoft.com/office/powerpoint/2010/main" val="83099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BA5F-707B-DD52-6DCE-2CF25A169AEA}"/>
              </a:ext>
            </a:extLst>
          </p:cNvPr>
          <p:cNvSpPr>
            <a:spLocks noGrp="1"/>
          </p:cNvSpPr>
          <p:nvPr>
            <p:ph type="title"/>
          </p:nvPr>
        </p:nvSpPr>
        <p:spPr>
          <a:xfrm>
            <a:off x="1570382" y="417443"/>
            <a:ext cx="8348869" cy="904461"/>
          </a:xfrm>
        </p:spPr>
        <p:txBody>
          <a:bodyPr>
            <a:normAutofit/>
          </a:bodyPr>
          <a:lstStyle/>
          <a:p>
            <a:r>
              <a:rPr lang="en-US" sz="4800" dirty="0"/>
              <a:t>Summarizing:</a:t>
            </a:r>
          </a:p>
        </p:txBody>
      </p:sp>
      <p:pic>
        <p:nvPicPr>
          <p:cNvPr id="3" name="Picture 2">
            <a:extLst>
              <a:ext uri="{FF2B5EF4-FFF2-40B4-BE49-F238E27FC236}">
                <a16:creationId xmlns:a16="http://schemas.microsoft.com/office/drawing/2014/main" id="{351D8911-EC78-101D-0C52-5CAEFD91E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3430"/>
            <a:ext cx="12257546" cy="6896594"/>
          </a:xfrm>
          <a:prstGeom prst="rect">
            <a:avLst/>
          </a:prstGeom>
        </p:spPr>
      </p:pic>
      <p:graphicFrame>
        <p:nvGraphicFramePr>
          <p:cNvPr id="14" name="Content Placeholder 2">
            <a:extLst>
              <a:ext uri="{FF2B5EF4-FFF2-40B4-BE49-F238E27FC236}">
                <a16:creationId xmlns:a16="http://schemas.microsoft.com/office/drawing/2014/main" id="{509B6071-79DC-5E9E-08F3-DFAFA61FB12A}"/>
              </a:ext>
            </a:extLst>
          </p:cNvPr>
          <p:cNvGraphicFramePr>
            <a:graphicFrameLocks/>
          </p:cNvGraphicFramePr>
          <p:nvPr/>
        </p:nvGraphicFramePr>
        <p:xfrm>
          <a:off x="2906379" y="1396895"/>
          <a:ext cx="8722404" cy="5896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5860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4149-19AA-A778-DB4C-70E2F8CE6800}"/>
              </a:ext>
            </a:extLst>
          </p:cNvPr>
          <p:cNvSpPr>
            <a:spLocks noGrp="1"/>
          </p:cNvSpPr>
          <p:nvPr>
            <p:ph type="title"/>
          </p:nvPr>
        </p:nvSpPr>
        <p:spPr/>
        <p:txBody>
          <a:bodyPr/>
          <a:lstStyle/>
          <a:p>
            <a:r>
              <a:rPr lang="en-US" dirty="0"/>
              <a:t>So Is It Worth the Effort to Bill Prolonged Services?</a:t>
            </a:r>
          </a:p>
        </p:txBody>
      </p:sp>
      <p:sp>
        <p:nvSpPr>
          <p:cNvPr id="3" name="Content Placeholder 2">
            <a:extLst>
              <a:ext uri="{FF2B5EF4-FFF2-40B4-BE49-F238E27FC236}">
                <a16:creationId xmlns:a16="http://schemas.microsoft.com/office/drawing/2014/main" id="{C57CE4A7-8B92-4FC1-0F87-EE529C7C98F8}"/>
              </a:ext>
            </a:extLst>
          </p:cNvPr>
          <p:cNvSpPr>
            <a:spLocks noGrp="1"/>
          </p:cNvSpPr>
          <p:nvPr>
            <p:ph idx="1"/>
          </p:nvPr>
        </p:nvSpPr>
        <p:spPr/>
        <p:txBody>
          <a:bodyPr/>
          <a:lstStyle/>
          <a:p>
            <a:r>
              <a:rPr lang="en-US" sz="2400" dirty="0"/>
              <a:t>If using prolonged service, reviewing admit materials in depth is better done the day of actual patient visit to maximize time toward a 99306 (as opposed to the day prior).  Same for family communication and post time</a:t>
            </a:r>
          </a:p>
          <a:p>
            <a:r>
              <a:rPr lang="en-US" sz="2400" dirty="0"/>
              <a:t>Prolonged service codes are used for managing the same initial problems as addressed on admission.  If new problems / complications occur, a subsequent visit is more appropriate</a:t>
            </a:r>
          </a:p>
          <a:p>
            <a:endParaRPr lang="en-US" sz="2400" dirty="0"/>
          </a:p>
          <a:p>
            <a:endParaRPr lang="en-US" dirty="0"/>
          </a:p>
        </p:txBody>
      </p:sp>
    </p:spTree>
    <p:extLst>
      <p:ext uri="{BB962C8B-B14F-4D97-AF65-F5344CB8AC3E}">
        <p14:creationId xmlns:p14="http://schemas.microsoft.com/office/powerpoint/2010/main" val="3547983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DEDFE-9DD3-ABE0-A387-F9E4DEA13CDA}"/>
              </a:ext>
            </a:extLst>
          </p:cNvPr>
          <p:cNvSpPr txBox="1"/>
          <p:nvPr/>
        </p:nvSpPr>
        <p:spPr>
          <a:xfrm>
            <a:off x="2037522" y="6077619"/>
            <a:ext cx="9352721"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7145EB8-3C87-901D-9004-B00605443E69}"/>
              </a:ext>
            </a:extLst>
          </p:cNvPr>
          <p:cNvSpPr txBox="1"/>
          <p:nvPr/>
        </p:nvSpPr>
        <p:spPr>
          <a:xfrm>
            <a:off x="4287201" y="265580"/>
            <a:ext cx="7908507" cy="5546047"/>
          </a:xfrm>
          <a:prstGeom prst="rect">
            <a:avLst/>
          </a:prstGeom>
        </p:spPr>
        <p:txBody>
          <a:bodyPr vert="horz" lIns="91440" tIns="45720" rIns="91440" bIns="45720" rtlCol="0" anchor="ctr">
            <a:noAutofit/>
          </a:bodyPr>
          <a:lstStyle/>
          <a:p>
            <a:pPr marL="0" indent="0">
              <a:buNone/>
            </a:pPr>
            <a:r>
              <a:rPr lang="en-US" sz="2400" b="1" i="1" u="none" strike="noStrike" baseline="0" dirty="0">
                <a:latin typeface="Times New Roman" panose="02020603050405020304" pitchFamily="18" charset="0"/>
              </a:rPr>
              <a:t>30.6.18 - Split (or Shared) Visits </a:t>
            </a:r>
            <a:endParaRPr lang="en-US" sz="2400" b="0" i="0" u="none" strike="noStrike" baseline="0" dirty="0">
              <a:latin typeface="Times New Roman" panose="02020603050405020304" pitchFamily="18" charset="0"/>
            </a:endParaRPr>
          </a:p>
          <a:p>
            <a:r>
              <a:rPr lang="en-US" sz="2400" b="1" i="1" u="none" strike="noStrike" baseline="0" dirty="0">
                <a:latin typeface="Times New Roman" panose="02020603050405020304" pitchFamily="18" charset="0"/>
              </a:rPr>
              <a:t>(Rev. 11288; Issued: 03-04-22; Effective: 01-01-22; Implementation: 02-15-22) </a:t>
            </a:r>
            <a:endParaRPr lang="en-US" sz="2400" b="0" i="0" u="none" strike="noStrike" baseline="0" dirty="0">
              <a:latin typeface="Times New Roman" panose="02020603050405020304" pitchFamily="18" charset="0"/>
            </a:endParaRPr>
          </a:p>
          <a:p>
            <a:r>
              <a:rPr lang="en-US" sz="2400" b="1" i="1" u="none" strike="noStrike" baseline="0" dirty="0">
                <a:latin typeface="Times New Roman" panose="02020603050405020304" pitchFamily="18" charset="0"/>
              </a:rPr>
              <a:t>A. Definition of Split (or Shared) Visit </a:t>
            </a:r>
            <a:endParaRPr lang="en-US" sz="2400" b="0" i="0" u="none" strike="noStrike" baseline="0" dirty="0">
              <a:latin typeface="Times New Roman" panose="02020603050405020304" pitchFamily="18" charset="0"/>
            </a:endParaRPr>
          </a:p>
          <a:p>
            <a:r>
              <a:rPr lang="en-US" sz="2300" b="0" i="1" u="none" strike="noStrike" baseline="0" dirty="0">
                <a:latin typeface="Times New Roman" panose="02020603050405020304" pitchFamily="18" charset="0"/>
              </a:rPr>
              <a:t>A split (or shared) visit is an evaluation and management (E/M) visit in the facility setting that is performed in part by both a physician and a nonphysician practitioner (NPP) who are in the same group, in accordance with applicable law and regulations such that the service could be billed by either the physician or NPP if furnished independently by only one of them. Payment is made to the practitioner who performs the substantive portion of the visit. </a:t>
            </a:r>
            <a:endParaRPr lang="en-US" sz="2300" b="0" i="0" u="none" strike="noStrike" baseline="0" dirty="0">
              <a:latin typeface="Times New Roman" panose="02020603050405020304" pitchFamily="18" charset="0"/>
            </a:endParaRPr>
          </a:p>
          <a:p>
            <a:r>
              <a:rPr lang="en-US" sz="2300" b="0" i="1" u="none" strike="noStrike" baseline="0" dirty="0">
                <a:latin typeface="Times New Roman" panose="02020603050405020304" pitchFamily="18" charset="0"/>
              </a:rPr>
              <a:t>Facility setting means an institutional setting in which payment for services and supplies furnished incident to a physician or practitioner’s professional services is prohibited under our regulations.</a:t>
            </a:r>
          </a:p>
          <a:p>
            <a:pPr marL="457200" lvl="1" indent="0">
              <a:buNone/>
            </a:pPr>
            <a:r>
              <a:rPr lang="en-US" sz="2000" i="1" dirty="0">
                <a:latin typeface="Times New Roman" panose="02020603050405020304" pitchFamily="18" charset="0"/>
              </a:rPr>
              <a:t>--Medicare Claims Processing Manual, Chapter 12 </a:t>
            </a:r>
            <a:endParaRPr lang="en-US" sz="2000" dirty="0"/>
          </a:p>
        </p:txBody>
      </p:sp>
      <p:sp>
        <p:nvSpPr>
          <p:cNvPr id="9" name="Rectangle 8">
            <a:extLst>
              <a:ext uri="{FF2B5EF4-FFF2-40B4-BE49-F238E27FC236}">
                <a16:creationId xmlns:a16="http://schemas.microsoft.com/office/drawing/2014/main" id="{8CED0F53-70D1-3B17-43D8-A119739B0116}"/>
              </a:ext>
            </a:extLst>
          </p:cNvPr>
          <p:cNvSpPr/>
          <p:nvPr/>
        </p:nvSpPr>
        <p:spPr>
          <a:xfrm>
            <a:off x="119743" y="97971"/>
            <a:ext cx="4049486" cy="5606143"/>
          </a:xfrm>
          <a:prstGeom prst="rect">
            <a:avLst/>
          </a:prstGeom>
          <a:solidFill>
            <a:srgbClr val="68C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2ED048A-5FD0-4DB3-E873-924D1F11F9D9}"/>
              </a:ext>
            </a:extLst>
          </p:cNvPr>
          <p:cNvSpPr txBox="1"/>
          <p:nvPr/>
        </p:nvSpPr>
        <p:spPr>
          <a:xfrm>
            <a:off x="239486" y="1262743"/>
            <a:ext cx="3744685" cy="1446550"/>
          </a:xfrm>
          <a:prstGeom prst="rect">
            <a:avLst/>
          </a:prstGeom>
          <a:noFill/>
        </p:spPr>
        <p:txBody>
          <a:bodyPr wrap="square" rtlCol="0">
            <a:spAutoFit/>
          </a:bodyPr>
          <a:lstStyle/>
          <a:p>
            <a:pPr algn="ctr"/>
            <a:r>
              <a:rPr lang="en-US" sz="4400" dirty="0"/>
              <a:t>Split or Shared </a:t>
            </a:r>
          </a:p>
          <a:p>
            <a:pPr algn="ctr"/>
            <a:r>
              <a:rPr lang="en-US" sz="4400" dirty="0"/>
              <a:t>Visits</a:t>
            </a:r>
          </a:p>
        </p:txBody>
      </p:sp>
    </p:spTree>
    <p:custDataLst>
      <p:tags r:id="rId1"/>
    </p:custDataLst>
    <p:extLst>
      <p:ext uri="{BB962C8B-B14F-4D97-AF65-F5344CB8AC3E}">
        <p14:creationId xmlns:p14="http://schemas.microsoft.com/office/powerpoint/2010/main" val="149909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56103" y="436734"/>
            <a:ext cx="2814680" cy="745724"/>
          </a:xfrm>
        </p:spPr>
        <p:txBody>
          <a:bodyPr>
            <a:normAutofit/>
          </a:bodyPr>
          <a:lstStyle/>
          <a:p>
            <a:r>
              <a:rPr lang="en-US" altLang="en-US" sz="3200" dirty="0">
                <a:solidFill>
                  <a:schemeClr val="accent2"/>
                </a:solidFill>
                <a:latin typeface="Helvetica"/>
                <a:cs typeface="Helvetica"/>
              </a:rPr>
              <a:t>Split Visits</a:t>
            </a:r>
          </a:p>
        </p:txBody>
      </p:sp>
      <p:sp>
        <p:nvSpPr>
          <p:cNvPr id="2" name="TextBox 1">
            <a:extLst>
              <a:ext uri="{FF2B5EF4-FFF2-40B4-BE49-F238E27FC236}">
                <a16:creationId xmlns:a16="http://schemas.microsoft.com/office/drawing/2014/main" id="{018DEDFE-9DD3-ABE0-A387-F9E4DEA13CDA}"/>
              </a:ext>
            </a:extLst>
          </p:cNvPr>
          <p:cNvSpPr txBox="1"/>
          <p:nvPr/>
        </p:nvSpPr>
        <p:spPr>
          <a:xfrm>
            <a:off x="4287201" y="6077619"/>
            <a:ext cx="4493124" cy="523220"/>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graphicFrame>
        <p:nvGraphicFramePr>
          <p:cNvPr id="8" name="Table 4">
            <a:extLst>
              <a:ext uri="{FF2B5EF4-FFF2-40B4-BE49-F238E27FC236}">
                <a16:creationId xmlns:a16="http://schemas.microsoft.com/office/drawing/2014/main" id="{00C9E7FE-16D7-B787-909D-879A995FD900}"/>
              </a:ext>
            </a:extLst>
          </p:cNvPr>
          <p:cNvGraphicFramePr>
            <a:graphicFrameLocks noGrp="1"/>
          </p:cNvGraphicFramePr>
          <p:nvPr>
            <p:extLst>
              <p:ext uri="{D42A27DB-BD31-4B8C-83A1-F6EECF244321}">
                <p14:modId xmlns:p14="http://schemas.microsoft.com/office/powerpoint/2010/main" val="1687345611"/>
              </p:ext>
            </p:extLst>
          </p:nvPr>
        </p:nvGraphicFramePr>
        <p:xfrm>
          <a:off x="1312467" y="1387491"/>
          <a:ext cx="9935425" cy="4902944"/>
        </p:xfrm>
        <a:graphic>
          <a:graphicData uri="http://schemas.openxmlformats.org/drawingml/2006/table">
            <a:tbl>
              <a:tblPr firstRow="1" bandRow="1">
                <a:tableStyleId>{5C22544A-7EE6-4342-B048-85BDC9FD1C3A}</a:tableStyleId>
              </a:tblPr>
              <a:tblGrid>
                <a:gridCol w="3282263">
                  <a:extLst>
                    <a:ext uri="{9D8B030D-6E8A-4147-A177-3AD203B41FA5}">
                      <a16:colId xmlns:a16="http://schemas.microsoft.com/office/drawing/2014/main" val="1862956046"/>
                    </a:ext>
                  </a:extLst>
                </a:gridCol>
                <a:gridCol w="3326581">
                  <a:extLst>
                    <a:ext uri="{9D8B030D-6E8A-4147-A177-3AD203B41FA5}">
                      <a16:colId xmlns:a16="http://schemas.microsoft.com/office/drawing/2014/main" val="2266032763"/>
                    </a:ext>
                  </a:extLst>
                </a:gridCol>
                <a:gridCol w="3326581">
                  <a:extLst>
                    <a:ext uri="{9D8B030D-6E8A-4147-A177-3AD203B41FA5}">
                      <a16:colId xmlns:a16="http://schemas.microsoft.com/office/drawing/2014/main" val="2274883342"/>
                    </a:ext>
                  </a:extLst>
                </a:gridCol>
              </a:tblGrid>
              <a:tr h="940544">
                <a:tc>
                  <a:txBody>
                    <a:bodyPr/>
                    <a:lstStyle/>
                    <a:p>
                      <a:r>
                        <a:rPr lang="en-US" sz="2400" dirty="0"/>
                        <a:t>E/M Visit Code Family</a:t>
                      </a:r>
                    </a:p>
                  </a:txBody>
                  <a:tcPr/>
                </a:tc>
                <a:tc>
                  <a:txBody>
                    <a:bodyPr/>
                    <a:lstStyle/>
                    <a:p>
                      <a:r>
                        <a:rPr lang="en-US" sz="2400" dirty="0"/>
                        <a:t>2022-2024 Definition of Substantive Portion</a:t>
                      </a:r>
                    </a:p>
                  </a:txBody>
                  <a:tcPr/>
                </a:tc>
                <a:tc>
                  <a:txBody>
                    <a:bodyPr/>
                    <a:lstStyle/>
                    <a:p>
                      <a:r>
                        <a:rPr lang="en-US" sz="2400" dirty="0"/>
                        <a:t>2025 Definition of Substantive Portion</a:t>
                      </a:r>
                    </a:p>
                  </a:txBody>
                  <a:tcPr/>
                </a:tc>
                <a:extLst>
                  <a:ext uri="{0D108BD9-81ED-4DB2-BD59-A6C34878D82A}">
                    <a16:rowId xmlns:a16="http://schemas.microsoft.com/office/drawing/2014/main" val="1519116882"/>
                  </a:ext>
                </a:extLst>
              </a:tr>
              <a:tr h="1116386">
                <a:tc>
                  <a:txBody>
                    <a:bodyPr/>
                    <a:lstStyle/>
                    <a:p>
                      <a:r>
                        <a:rPr lang="en-US" sz="2200" dirty="0"/>
                        <a:t>SNF, Inpatient/Observation</a:t>
                      </a:r>
                    </a:p>
                    <a:p>
                      <a:r>
                        <a:rPr lang="en-US" sz="2200" dirty="0"/>
                        <a:t>Hospital, ER, other outpatient (NOT office)</a:t>
                      </a:r>
                    </a:p>
                  </a:txBody>
                  <a:tcPr/>
                </a:tc>
                <a:tc>
                  <a:txBody>
                    <a:bodyPr/>
                    <a:lstStyle/>
                    <a:p>
                      <a:r>
                        <a:rPr lang="en-US" sz="2200" dirty="0"/>
                        <a:t>History, or exam, or MDM, or more than half the total time</a:t>
                      </a:r>
                    </a:p>
                  </a:txBody>
                  <a:tcPr/>
                </a:tc>
                <a:tc>
                  <a:txBody>
                    <a:bodyPr/>
                    <a:lstStyle/>
                    <a:p>
                      <a:r>
                        <a:rPr lang="en-US" sz="2200" dirty="0"/>
                        <a:t>More than half the total time</a:t>
                      </a:r>
                    </a:p>
                  </a:txBody>
                  <a:tcPr/>
                </a:tc>
                <a:extLst>
                  <a:ext uri="{0D108BD9-81ED-4DB2-BD59-A6C34878D82A}">
                    <a16:rowId xmlns:a16="http://schemas.microsoft.com/office/drawing/2014/main" val="1972018125"/>
                  </a:ext>
                </a:extLst>
              </a:tr>
              <a:tr h="940544">
                <a:tc>
                  <a:txBody>
                    <a:bodyPr/>
                    <a:lstStyle/>
                    <a:p>
                      <a:r>
                        <a:rPr lang="en-US" sz="2200" dirty="0"/>
                        <a:t>Office</a:t>
                      </a:r>
                    </a:p>
                  </a:txBody>
                  <a:tcPr/>
                </a:tc>
                <a:tc>
                  <a:txBody>
                    <a:bodyPr/>
                    <a:lstStyle/>
                    <a:p>
                      <a:r>
                        <a:rPr lang="en-US" sz="2200" dirty="0"/>
                        <a:t>Cannot use ( office has incident to instead)</a:t>
                      </a:r>
                    </a:p>
                  </a:txBody>
                  <a:tcPr/>
                </a:tc>
                <a:tc>
                  <a:txBody>
                    <a:bodyPr/>
                    <a:lstStyle/>
                    <a:p>
                      <a:r>
                        <a:rPr lang="en-US" sz="2200" dirty="0"/>
                        <a:t>Cannot use (office has incident to instead)</a:t>
                      </a:r>
                    </a:p>
                  </a:txBody>
                  <a:tcPr/>
                </a:tc>
                <a:extLst>
                  <a:ext uri="{0D108BD9-81ED-4DB2-BD59-A6C34878D82A}">
                    <a16:rowId xmlns:a16="http://schemas.microsoft.com/office/drawing/2014/main" val="291490260"/>
                  </a:ext>
                </a:extLst>
              </a:tr>
              <a:tr h="940544">
                <a:tc>
                  <a:txBody>
                    <a:bodyPr/>
                    <a:lstStyle/>
                    <a:p>
                      <a:r>
                        <a:rPr lang="en-US" sz="2200" dirty="0"/>
                        <a:t>Critical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More than half the total time</a:t>
                      </a:r>
                    </a:p>
                    <a:p>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More than half the total time</a:t>
                      </a:r>
                    </a:p>
                    <a:p>
                      <a:endParaRPr lang="en-US" sz="2200" dirty="0"/>
                    </a:p>
                  </a:txBody>
                  <a:tcPr/>
                </a:tc>
                <a:extLst>
                  <a:ext uri="{0D108BD9-81ED-4DB2-BD59-A6C34878D82A}">
                    <a16:rowId xmlns:a16="http://schemas.microsoft.com/office/drawing/2014/main" val="821438467"/>
                  </a:ext>
                </a:extLst>
              </a:tr>
            </a:tbl>
          </a:graphicData>
        </a:graphic>
      </p:graphicFrame>
    </p:spTree>
    <p:custDataLst>
      <p:tags r:id="rId1"/>
    </p:custDataLst>
    <p:extLst>
      <p:ext uri="{BB962C8B-B14F-4D97-AF65-F5344CB8AC3E}">
        <p14:creationId xmlns:p14="http://schemas.microsoft.com/office/powerpoint/2010/main" val="200289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076" y="1504077"/>
            <a:ext cx="10021957" cy="5153090"/>
          </a:xfrm>
        </p:spPr>
        <p:txBody>
          <a:bodyPr>
            <a:normAutofit fontScale="77500" lnSpcReduction="20000"/>
          </a:bodyPr>
          <a:lstStyle/>
          <a:p>
            <a:pPr marL="228600" indent="-228600">
              <a:lnSpc>
                <a:spcPct val="90000"/>
              </a:lnSpc>
              <a:spcBef>
                <a:spcPts val="1000"/>
              </a:spcBef>
            </a:pPr>
            <a:r>
              <a:rPr lang="en-US" sz="2800" dirty="0">
                <a:solidFill>
                  <a:prstClr val="black"/>
                </a:solidFill>
              </a:rPr>
              <a:t>Two or more “significant chronic conditions” -NF only (no use in SNF)</a:t>
            </a:r>
          </a:p>
          <a:p>
            <a:pPr marL="228600" indent="-228600">
              <a:lnSpc>
                <a:spcPct val="90000"/>
              </a:lnSpc>
              <a:spcBef>
                <a:spcPts val="1000"/>
              </a:spcBef>
            </a:pPr>
            <a:r>
              <a:rPr lang="en-US" sz="2800" dirty="0">
                <a:solidFill>
                  <a:prstClr val="black"/>
                </a:solidFill>
              </a:rPr>
              <a:t>Non face-to-face work </a:t>
            </a:r>
          </a:p>
          <a:p>
            <a:pPr lvl="1">
              <a:spcBef>
                <a:spcPts val="1000"/>
              </a:spcBef>
            </a:pPr>
            <a:r>
              <a:rPr lang="en-US" sz="2800" dirty="0">
                <a:solidFill>
                  <a:prstClr val="black"/>
                </a:solidFill>
              </a:rPr>
              <a:t>Clinical Staff: 20 minutes (99490)</a:t>
            </a:r>
          </a:p>
          <a:p>
            <a:pPr lvl="1">
              <a:spcBef>
                <a:spcPts val="1000"/>
              </a:spcBef>
            </a:pPr>
            <a:r>
              <a:rPr lang="en-US" sz="2800" dirty="0">
                <a:solidFill>
                  <a:prstClr val="black"/>
                </a:solidFill>
              </a:rPr>
              <a:t>Physician or Other Qualified Healthcare Professional (QHP): 30 minutes (99491) </a:t>
            </a:r>
          </a:p>
          <a:p>
            <a:pPr marL="228600" indent="-228600">
              <a:lnSpc>
                <a:spcPct val="90000"/>
              </a:lnSpc>
              <a:spcBef>
                <a:spcPts val="1000"/>
              </a:spcBef>
            </a:pPr>
            <a:r>
              <a:rPr lang="en-US" sz="2800" dirty="0">
                <a:solidFill>
                  <a:prstClr val="black"/>
                </a:solidFill>
              </a:rPr>
              <a:t>Billed no more frequently than once per calendar month per qualified patient</a:t>
            </a:r>
          </a:p>
          <a:p>
            <a:pPr marL="228600" indent="-228600">
              <a:lnSpc>
                <a:spcPct val="90000"/>
              </a:lnSpc>
              <a:spcBef>
                <a:spcPts val="1000"/>
              </a:spcBef>
            </a:pPr>
            <a:r>
              <a:rPr lang="en-US" sz="2800" dirty="0">
                <a:solidFill>
                  <a:prstClr val="black"/>
                </a:solidFill>
              </a:rPr>
              <a:t>Services covered include</a:t>
            </a:r>
          </a:p>
          <a:p>
            <a:pPr marL="685800" lvl="1" indent="-228600">
              <a:lnSpc>
                <a:spcPct val="90000"/>
              </a:lnSpc>
              <a:spcBef>
                <a:spcPts val="500"/>
              </a:spcBef>
              <a:buFont typeface="Arial" panose="020B0604020202020204" pitchFamily="34" charset="0"/>
              <a:buChar char="•"/>
            </a:pPr>
            <a:r>
              <a:rPr lang="en-US" sz="2800" dirty="0">
                <a:solidFill>
                  <a:prstClr val="black"/>
                </a:solidFill>
              </a:rPr>
              <a:t>Regular development and revision of an </a:t>
            </a:r>
            <a:r>
              <a:rPr lang="en-US" sz="2800" u="sng" dirty="0">
                <a:solidFill>
                  <a:prstClr val="black"/>
                </a:solidFill>
              </a:rPr>
              <a:t>electronic</a:t>
            </a:r>
            <a:r>
              <a:rPr lang="en-US" sz="2800" dirty="0">
                <a:solidFill>
                  <a:prstClr val="black"/>
                </a:solidFill>
              </a:rPr>
              <a:t> plan of care using certified EHR</a:t>
            </a:r>
          </a:p>
          <a:p>
            <a:pPr marL="685800" lvl="1" indent="-228600">
              <a:lnSpc>
                <a:spcPct val="90000"/>
              </a:lnSpc>
              <a:spcBef>
                <a:spcPts val="500"/>
              </a:spcBef>
              <a:buFont typeface="Arial" panose="020B0604020202020204" pitchFamily="34" charset="0"/>
              <a:buChar char="•"/>
            </a:pPr>
            <a:r>
              <a:rPr lang="en-US" sz="2800" dirty="0">
                <a:solidFill>
                  <a:prstClr val="black"/>
                </a:solidFill>
              </a:rPr>
              <a:t>Communication with other treating health professionals Medication management</a:t>
            </a:r>
          </a:p>
          <a:p>
            <a:pPr marL="685800" lvl="1" indent="-228600">
              <a:lnSpc>
                <a:spcPct val="90000"/>
              </a:lnSpc>
              <a:spcBef>
                <a:spcPts val="500"/>
              </a:spcBef>
              <a:buFont typeface="Arial" panose="020B0604020202020204" pitchFamily="34" charset="0"/>
              <a:buChar char="•"/>
            </a:pPr>
            <a:r>
              <a:rPr lang="en-US" sz="2800" dirty="0">
                <a:solidFill>
                  <a:prstClr val="black"/>
                </a:solidFill>
              </a:rPr>
              <a:t>24/7 access to address a patient’s acute chronic care needs</a:t>
            </a:r>
          </a:p>
          <a:p>
            <a:pPr marL="228600" indent="-228600">
              <a:lnSpc>
                <a:spcPct val="90000"/>
              </a:lnSpc>
              <a:spcBef>
                <a:spcPts val="1000"/>
              </a:spcBef>
            </a:pPr>
            <a:r>
              <a:rPr lang="en-US" sz="2800" dirty="0">
                <a:solidFill>
                  <a:prstClr val="black"/>
                </a:solidFill>
              </a:rPr>
              <a:t>May be billed concurrently with Transitional Care Management Services when medically necessary and reasonable</a:t>
            </a:r>
          </a:p>
          <a:p>
            <a:pPr marL="0" indent="0">
              <a:lnSpc>
                <a:spcPct val="90000"/>
              </a:lnSpc>
              <a:spcBef>
                <a:spcPts val="1000"/>
              </a:spcBef>
              <a:buNone/>
            </a:pPr>
            <a:endParaRPr lang="en-US" dirty="0">
              <a:solidFill>
                <a:prstClr val="black"/>
              </a:solidFill>
            </a:endParaRPr>
          </a:p>
          <a:p>
            <a:pPr marL="0" indent="0">
              <a:buNone/>
            </a:pPr>
            <a:endParaRPr lang="en-US" dirty="0"/>
          </a:p>
        </p:txBody>
      </p:sp>
      <p:sp>
        <p:nvSpPr>
          <p:cNvPr id="2" name="Title 1"/>
          <p:cNvSpPr>
            <a:spLocks noGrp="1"/>
          </p:cNvSpPr>
          <p:nvPr>
            <p:ph type="title"/>
          </p:nvPr>
        </p:nvSpPr>
        <p:spPr>
          <a:xfrm>
            <a:off x="1494182" y="200833"/>
            <a:ext cx="10515600" cy="1325563"/>
          </a:xfrm>
        </p:spPr>
        <p:txBody>
          <a:bodyPr/>
          <a:lstStyle/>
          <a:p>
            <a:r>
              <a:rPr lang="en-US" dirty="0">
                <a:latin typeface="+mn-lt"/>
              </a:rPr>
              <a:t>Chronic Care Management (CCM)</a:t>
            </a:r>
            <a:br>
              <a:rPr lang="en-US" dirty="0">
                <a:latin typeface="+mn-lt"/>
              </a:rPr>
            </a:br>
            <a:r>
              <a:rPr lang="en-US" dirty="0">
                <a:latin typeface="+mn-lt"/>
              </a:rPr>
              <a:t>Available but Difficult to Use</a:t>
            </a:r>
          </a:p>
        </p:txBody>
      </p:sp>
      <p:sp>
        <p:nvSpPr>
          <p:cNvPr id="5" name="TextBox 4">
            <a:extLst>
              <a:ext uri="{FF2B5EF4-FFF2-40B4-BE49-F238E27FC236}">
                <a16:creationId xmlns:a16="http://schemas.microsoft.com/office/drawing/2014/main" id="{37BCCA60-E1CE-4A18-9E22-2E440E66306B}"/>
              </a:ext>
            </a:extLst>
          </p:cNvPr>
          <p:cNvSpPr txBox="1"/>
          <p:nvPr/>
        </p:nvSpPr>
        <p:spPr>
          <a:xfrm>
            <a:off x="1903076" y="6349390"/>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9511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67A4-B11A-4EC0-8693-553313B85E9B}"/>
              </a:ext>
            </a:extLst>
          </p:cNvPr>
          <p:cNvSpPr>
            <a:spLocks noGrp="1"/>
          </p:cNvSpPr>
          <p:nvPr>
            <p:ph type="title"/>
          </p:nvPr>
        </p:nvSpPr>
        <p:spPr>
          <a:xfrm>
            <a:off x="755793" y="102504"/>
            <a:ext cx="11436207" cy="1325563"/>
          </a:xfrm>
        </p:spPr>
        <p:txBody>
          <a:bodyPr>
            <a:normAutofit/>
          </a:bodyPr>
          <a:lstStyle/>
          <a:p>
            <a:r>
              <a:rPr lang="en-US" sz="3200" dirty="0"/>
              <a:t>Chronic Care Management  Additional Time: Physician </a:t>
            </a:r>
          </a:p>
        </p:txBody>
      </p:sp>
      <p:sp>
        <p:nvSpPr>
          <p:cNvPr id="3" name="Content Placeholder 2">
            <a:extLst>
              <a:ext uri="{FF2B5EF4-FFF2-40B4-BE49-F238E27FC236}">
                <a16:creationId xmlns:a16="http://schemas.microsoft.com/office/drawing/2014/main" id="{F2E2635E-FEB1-4244-87DC-6492A94869B6}"/>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407F421-57FA-4743-A69D-DB38370A978B}"/>
              </a:ext>
            </a:extLst>
          </p:cNvPr>
          <p:cNvSpPr>
            <a:spLocks noGrp="1"/>
          </p:cNvSpPr>
          <p:nvPr>
            <p:ph type="sldNum" sz="quarter" idx="12"/>
          </p:nvPr>
        </p:nvSpPr>
        <p:spPr>
          <a:xfrm>
            <a:off x="8610600" y="6221903"/>
            <a:ext cx="2743200" cy="41006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857258-FFC2-7D4D-A206-B001053DCD77}" type="slidenum">
              <a:rPr lang="en-US" smtClean="0"/>
              <a:pPr/>
              <a:t>44</a:t>
            </a:fld>
            <a:endParaRPr lang="en-US" dirty="0"/>
          </a:p>
        </p:txBody>
      </p:sp>
      <p:graphicFrame>
        <p:nvGraphicFramePr>
          <p:cNvPr id="5" name="Table 5">
            <a:extLst>
              <a:ext uri="{FF2B5EF4-FFF2-40B4-BE49-F238E27FC236}">
                <a16:creationId xmlns:a16="http://schemas.microsoft.com/office/drawing/2014/main" id="{4416D11E-4A40-4B83-AEEB-CB9A7057F648}"/>
              </a:ext>
            </a:extLst>
          </p:cNvPr>
          <p:cNvGraphicFramePr>
            <a:graphicFrameLocks noGrp="1"/>
          </p:cNvGraphicFramePr>
          <p:nvPr>
            <p:extLst>
              <p:ext uri="{D42A27DB-BD31-4B8C-83A1-F6EECF244321}">
                <p14:modId xmlns:p14="http://schemas.microsoft.com/office/powerpoint/2010/main" val="2269689428"/>
              </p:ext>
            </p:extLst>
          </p:nvPr>
        </p:nvGraphicFramePr>
        <p:xfrm>
          <a:off x="1419862" y="981159"/>
          <a:ext cx="10326474" cy="1920240"/>
        </p:xfrm>
        <a:graphic>
          <a:graphicData uri="http://schemas.openxmlformats.org/drawingml/2006/table">
            <a:tbl>
              <a:tblPr firstRow="1" bandRow="1">
                <a:tableStyleId>{2D5ABB26-0587-4C30-8999-92F81FD0307C}</a:tableStyleId>
              </a:tblPr>
              <a:tblGrid>
                <a:gridCol w="1888530">
                  <a:extLst>
                    <a:ext uri="{9D8B030D-6E8A-4147-A177-3AD203B41FA5}">
                      <a16:colId xmlns:a16="http://schemas.microsoft.com/office/drawing/2014/main" val="2098369987"/>
                    </a:ext>
                  </a:extLst>
                </a:gridCol>
                <a:gridCol w="8437944">
                  <a:extLst>
                    <a:ext uri="{9D8B030D-6E8A-4147-A177-3AD203B41FA5}">
                      <a16:colId xmlns:a16="http://schemas.microsoft.com/office/drawing/2014/main" val="1480850617"/>
                    </a:ext>
                  </a:extLst>
                </a:gridCol>
              </a:tblGrid>
              <a:tr h="370840">
                <a:tc>
                  <a:txBody>
                    <a:bodyPr/>
                    <a:lstStyle/>
                    <a:p>
                      <a:r>
                        <a:rPr lang="en-US" sz="2400" dirty="0"/>
                        <a:t>99437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Each additional 30 minutes by a </a:t>
                      </a:r>
                      <a:r>
                        <a:rPr lang="en-US" sz="2400" i="1" dirty="0"/>
                        <a:t>physician or other qualified health care professional </a:t>
                      </a:r>
                      <a:r>
                        <a:rPr lang="en-US" sz="2400" dirty="0"/>
                        <a:t>per calendar month (List separately in addition to code for primary procedure) </a:t>
                      </a:r>
                    </a:p>
                    <a:p>
                      <a:endParaRPr lang="en-US" sz="2400" dirty="0"/>
                    </a:p>
                  </a:txBody>
                  <a:tcPr/>
                </a:tc>
                <a:extLst>
                  <a:ext uri="{0D108BD9-81ED-4DB2-BD59-A6C34878D82A}">
                    <a16:rowId xmlns:a16="http://schemas.microsoft.com/office/drawing/2014/main" val="3331438002"/>
                  </a:ext>
                </a:extLst>
              </a:tr>
            </a:tbl>
          </a:graphicData>
        </a:graphic>
      </p:graphicFrame>
      <p:sp>
        <p:nvSpPr>
          <p:cNvPr id="6" name="TextBox 5">
            <a:extLst>
              <a:ext uri="{FF2B5EF4-FFF2-40B4-BE49-F238E27FC236}">
                <a16:creationId xmlns:a16="http://schemas.microsoft.com/office/drawing/2014/main" id="{08B914A3-643D-4AC4-A5DD-50C5A0BFCB7A}"/>
              </a:ext>
            </a:extLst>
          </p:cNvPr>
          <p:cNvSpPr txBox="1"/>
          <p:nvPr/>
        </p:nvSpPr>
        <p:spPr>
          <a:xfrm>
            <a:off x="1580423" y="2679786"/>
            <a:ext cx="10005352" cy="1107996"/>
          </a:xfrm>
          <a:prstGeom prst="rect">
            <a:avLst/>
          </a:prstGeom>
          <a:noFill/>
        </p:spPr>
        <p:txBody>
          <a:bodyPr wrap="square" rtlCol="0">
            <a:spAutoFit/>
          </a:bodyPr>
          <a:lstStyle/>
          <a:p>
            <a:pPr marL="457200" indent="-457200">
              <a:buFont typeface="Arial" panose="020B0604020202020204" pitchFamily="34" charset="0"/>
              <a:buChar char="•"/>
            </a:pPr>
            <a:r>
              <a:rPr lang="en-US" sz="2400" dirty="0"/>
              <a:t>Applies only to 99491; cannot be applied to 99490</a:t>
            </a:r>
          </a:p>
          <a:p>
            <a:pPr marL="457200" indent="-457200">
              <a:buFont typeface="Arial" panose="020B0604020202020204" pitchFamily="34" charset="0"/>
              <a:buChar char="•"/>
            </a:pPr>
            <a:r>
              <a:rPr lang="en-US" sz="2400" dirty="0"/>
              <a:t>Maximum 2 units per month</a:t>
            </a:r>
          </a:p>
          <a:p>
            <a:endParaRPr lang="en-US" dirty="0"/>
          </a:p>
        </p:txBody>
      </p:sp>
      <p:graphicFrame>
        <p:nvGraphicFramePr>
          <p:cNvPr id="8" name="Table 8">
            <a:extLst>
              <a:ext uri="{FF2B5EF4-FFF2-40B4-BE49-F238E27FC236}">
                <a16:creationId xmlns:a16="http://schemas.microsoft.com/office/drawing/2014/main" id="{65DCF340-D587-4A06-821A-5BB157D2E7B6}"/>
              </a:ext>
            </a:extLst>
          </p:cNvPr>
          <p:cNvGraphicFramePr>
            <a:graphicFrameLocks noGrp="1"/>
          </p:cNvGraphicFramePr>
          <p:nvPr>
            <p:extLst>
              <p:ext uri="{D42A27DB-BD31-4B8C-83A1-F6EECF244321}">
                <p14:modId xmlns:p14="http://schemas.microsoft.com/office/powerpoint/2010/main" val="469945435"/>
              </p:ext>
            </p:extLst>
          </p:nvPr>
        </p:nvGraphicFramePr>
        <p:xfrm>
          <a:off x="1903076" y="3879379"/>
          <a:ext cx="9148667" cy="2123440"/>
        </p:xfrm>
        <a:graphic>
          <a:graphicData uri="http://schemas.openxmlformats.org/drawingml/2006/table">
            <a:tbl>
              <a:tblPr firstRow="1" bandRow="1">
                <a:tableStyleId>{5C22544A-7EE6-4342-B048-85BDC9FD1C3A}</a:tableStyleId>
              </a:tblPr>
              <a:tblGrid>
                <a:gridCol w="3668877">
                  <a:extLst>
                    <a:ext uri="{9D8B030D-6E8A-4147-A177-3AD203B41FA5}">
                      <a16:colId xmlns:a16="http://schemas.microsoft.com/office/drawing/2014/main" val="4130129830"/>
                    </a:ext>
                  </a:extLst>
                </a:gridCol>
                <a:gridCol w="5479790">
                  <a:extLst>
                    <a:ext uri="{9D8B030D-6E8A-4147-A177-3AD203B41FA5}">
                      <a16:colId xmlns:a16="http://schemas.microsoft.com/office/drawing/2014/main" val="3453770976"/>
                    </a:ext>
                  </a:extLst>
                </a:gridCol>
              </a:tblGrid>
              <a:tr h="370840">
                <a:tc>
                  <a:txBody>
                    <a:bodyPr/>
                    <a:lstStyle/>
                    <a:p>
                      <a:r>
                        <a:rPr lang="en-US" dirty="0"/>
                        <a:t>Total Duration of Physician Care Management Services</a:t>
                      </a:r>
                    </a:p>
                  </a:txBody>
                  <a:tcPr/>
                </a:tc>
                <a:tc>
                  <a:txBody>
                    <a:bodyPr/>
                    <a:lstStyle/>
                    <a:p>
                      <a:r>
                        <a:rPr lang="en-US" dirty="0"/>
                        <a:t>Chronic Care Management</a:t>
                      </a:r>
                    </a:p>
                  </a:txBody>
                  <a:tcPr/>
                </a:tc>
                <a:extLst>
                  <a:ext uri="{0D108BD9-81ED-4DB2-BD59-A6C34878D82A}">
                    <a16:rowId xmlns:a16="http://schemas.microsoft.com/office/drawing/2014/main" val="331699827"/>
                  </a:ext>
                </a:extLst>
              </a:tr>
              <a:tr h="370840">
                <a:tc>
                  <a:txBody>
                    <a:bodyPr/>
                    <a:lstStyle/>
                    <a:p>
                      <a:r>
                        <a:rPr lang="en-US" dirty="0"/>
                        <a:t>Less than 30 minutes</a:t>
                      </a:r>
                    </a:p>
                  </a:txBody>
                  <a:tcPr/>
                </a:tc>
                <a:tc>
                  <a:txBody>
                    <a:bodyPr/>
                    <a:lstStyle/>
                    <a:p>
                      <a:r>
                        <a:rPr lang="en-US" dirty="0"/>
                        <a:t>Not reported separately</a:t>
                      </a:r>
                    </a:p>
                  </a:txBody>
                  <a:tcPr/>
                </a:tc>
                <a:extLst>
                  <a:ext uri="{0D108BD9-81ED-4DB2-BD59-A6C34878D82A}">
                    <a16:rowId xmlns:a16="http://schemas.microsoft.com/office/drawing/2014/main" val="1567610184"/>
                  </a:ext>
                </a:extLst>
              </a:tr>
              <a:tr h="370840">
                <a:tc>
                  <a:txBody>
                    <a:bodyPr/>
                    <a:lstStyle/>
                    <a:p>
                      <a:r>
                        <a:rPr lang="en-US" dirty="0"/>
                        <a:t>30-59 minutes</a:t>
                      </a:r>
                    </a:p>
                  </a:txBody>
                  <a:tcPr/>
                </a:tc>
                <a:tc>
                  <a:txBody>
                    <a:bodyPr/>
                    <a:lstStyle/>
                    <a:p>
                      <a:r>
                        <a:rPr lang="en-US" dirty="0"/>
                        <a:t>99491 X 1</a:t>
                      </a:r>
                    </a:p>
                  </a:txBody>
                  <a:tcPr/>
                </a:tc>
                <a:extLst>
                  <a:ext uri="{0D108BD9-81ED-4DB2-BD59-A6C34878D82A}">
                    <a16:rowId xmlns:a16="http://schemas.microsoft.com/office/drawing/2014/main" val="3059697092"/>
                  </a:ext>
                </a:extLst>
              </a:tr>
              <a:tr h="370840">
                <a:tc>
                  <a:txBody>
                    <a:bodyPr/>
                    <a:lstStyle/>
                    <a:p>
                      <a:r>
                        <a:rPr lang="en-US" dirty="0"/>
                        <a:t>60-89 minutes</a:t>
                      </a:r>
                    </a:p>
                  </a:txBody>
                  <a:tcPr/>
                </a:tc>
                <a:tc>
                  <a:txBody>
                    <a:bodyPr/>
                    <a:lstStyle/>
                    <a:p>
                      <a:r>
                        <a:rPr lang="en-US" dirty="0"/>
                        <a:t>99491 X1 AND 99437 X 1</a:t>
                      </a:r>
                    </a:p>
                  </a:txBody>
                  <a:tcPr/>
                </a:tc>
                <a:extLst>
                  <a:ext uri="{0D108BD9-81ED-4DB2-BD59-A6C34878D82A}">
                    <a16:rowId xmlns:a16="http://schemas.microsoft.com/office/drawing/2014/main" val="3011880304"/>
                  </a:ext>
                </a:extLst>
              </a:tr>
              <a:tr h="370840">
                <a:tc>
                  <a:txBody>
                    <a:bodyPr/>
                    <a:lstStyle/>
                    <a:p>
                      <a:r>
                        <a:rPr lang="en-US" dirty="0"/>
                        <a:t>90 minutes or more</a:t>
                      </a:r>
                    </a:p>
                  </a:txBody>
                  <a:tcPr/>
                </a:tc>
                <a:tc>
                  <a:txBody>
                    <a:bodyPr/>
                    <a:lstStyle/>
                    <a:p>
                      <a:r>
                        <a:rPr lang="en-US" dirty="0"/>
                        <a:t>99491 X 1 AND 99437 X 2 as appropriate </a:t>
                      </a:r>
                    </a:p>
                  </a:txBody>
                  <a:tcPr/>
                </a:tc>
                <a:extLst>
                  <a:ext uri="{0D108BD9-81ED-4DB2-BD59-A6C34878D82A}">
                    <a16:rowId xmlns:a16="http://schemas.microsoft.com/office/drawing/2014/main" val="995764646"/>
                  </a:ext>
                </a:extLst>
              </a:tr>
            </a:tbl>
          </a:graphicData>
        </a:graphic>
      </p:graphicFrame>
      <p:sp>
        <p:nvSpPr>
          <p:cNvPr id="9" name="TextBox 8">
            <a:extLst>
              <a:ext uri="{FF2B5EF4-FFF2-40B4-BE49-F238E27FC236}">
                <a16:creationId xmlns:a16="http://schemas.microsoft.com/office/drawing/2014/main" id="{1CADCC25-BFA5-4D30-AE1C-FC24018F26BE}"/>
              </a:ext>
            </a:extLst>
          </p:cNvPr>
          <p:cNvSpPr txBox="1"/>
          <p:nvPr/>
        </p:nvSpPr>
        <p:spPr>
          <a:xfrm>
            <a:off x="1903076" y="6349390"/>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3475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67A4-B11A-4EC0-8693-553313B85E9B}"/>
              </a:ext>
            </a:extLst>
          </p:cNvPr>
          <p:cNvSpPr>
            <a:spLocks noGrp="1"/>
          </p:cNvSpPr>
          <p:nvPr>
            <p:ph type="title"/>
          </p:nvPr>
        </p:nvSpPr>
        <p:spPr>
          <a:xfrm>
            <a:off x="838200" y="0"/>
            <a:ext cx="10515600" cy="1325563"/>
          </a:xfrm>
        </p:spPr>
        <p:txBody>
          <a:bodyPr>
            <a:normAutofit/>
          </a:bodyPr>
          <a:lstStyle/>
          <a:p>
            <a:r>
              <a:rPr lang="en-US" sz="3200" dirty="0"/>
              <a:t>Chronic Care Management Additional Time: Staff </a:t>
            </a:r>
          </a:p>
        </p:txBody>
      </p:sp>
      <p:sp>
        <p:nvSpPr>
          <p:cNvPr id="3" name="Content Placeholder 2">
            <a:extLst>
              <a:ext uri="{FF2B5EF4-FFF2-40B4-BE49-F238E27FC236}">
                <a16:creationId xmlns:a16="http://schemas.microsoft.com/office/drawing/2014/main" id="{F2E2635E-FEB1-4244-87DC-6492A94869B6}"/>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407F421-57FA-4743-A69D-DB38370A978B}"/>
              </a:ext>
            </a:extLst>
          </p:cNvPr>
          <p:cNvSpPr>
            <a:spLocks noGrp="1"/>
          </p:cNvSpPr>
          <p:nvPr>
            <p:ph type="sldNum" sz="quarter" idx="12"/>
          </p:nvPr>
        </p:nvSpPr>
        <p:spPr>
          <a:xfrm>
            <a:off x="8610600" y="6221903"/>
            <a:ext cx="2743200" cy="41006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857258-FFC2-7D4D-A206-B001053DCD77}" type="slidenum">
              <a:rPr lang="en-US" smtClean="0"/>
              <a:pPr/>
              <a:t>45</a:t>
            </a:fld>
            <a:endParaRPr lang="en-US" dirty="0"/>
          </a:p>
        </p:txBody>
      </p:sp>
      <p:graphicFrame>
        <p:nvGraphicFramePr>
          <p:cNvPr id="5" name="Table 5">
            <a:extLst>
              <a:ext uri="{FF2B5EF4-FFF2-40B4-BE49-F238E27FC236}">
                <a16:creationId xmlns:a16="http://schemas.microsoft.com/office/drawing/2014/main" id="{4416D11E-4A40-4B83-AEEB-CB9A7057F648}"/>
              </a:ext>
            </a:extLst>
          </p:cNvPr>
          <p:cNvGraphicFramePr>
            <a:graphicFrameLocks noGrp="1"/>
          </p:cNvGraphicFramePr>
          <p:nvPr>
            <p:extLst>
              <p:ext uri="{D42A27DB-BD31-4B8C-83A1-F6EECF244321}">
                <p14:modId xmlns:p14="http://schemas.microsoft.com/office/powerpoint/2010/main" val="2220641312"/>
              </p:ext>
            </p:extLst>
          </p:nvPr>
        </p:nvGraphicFramePr>
        <p:xfrm>
          <a:off x="1413367" y="1007159"/>
          <a:ext cx="10359344" cy="1554480"/>
        </p:xfrm>
        <a:graphic>
          <a:graphicData uri="http://schemas.openxmlformats.org/drawingml/2006/table">
            <a:tbl>
              <a:tblPr firstRow="1" bandRow="1">
                <a:tableStyleId>{2D5ABB26-0587-4C30-8999-92F81FD0307C}</a:tableStyleId>
              </a:tblPr>
              <a:tblGrid>
                <a:gridCol w="1921400">
                  <a:extLst>
                    <a:ext uri="{9D8B030D-6E8A-4147-A177-3AD203B41FA5}">
                      <a16:colId xmlns:a16="http://schemas.microsoft.com/office/drawing/2014/main" val="2098369987"/>
                    </a:ext>
                  </a:extLst>
                </a:gridCol>
                <a:gridCol w="8437944">
                  <a:extLst>
                    <a:ext uri="{9D8B030D-6E8A-4147-A177-3AD203B41FA5}">
                      <a16:colId xmlns:a16="http://schemas.microsoft.com/office/drawing/2014/main" val="1480850617"/>
                    </a:ext>
                  </a:extLst>
                </a:gridCol>
              </a:tblGrid>
              <a:tr h="370840">
                <a:tc>
                  <a:txBody>
                    <a:bodyPr/>
                    <a:lstStyle/>
                    <a:p>
                      <a:r>
                        <a:rPr lang="en-US" sz="3200" dirty="0"/>
                        <a:t>99439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Each additional 20 minutes of </a:t>
                      </a:r>
                      <a:r>
                        <a:rPr lang="en-US" sz="2400" i="1" dirty="0"/>
                        <a:t>clinical staff time </a:t>
                      </a:r>
                      <a:r>
                        <a:rPr lang="en-US" sz="2400" dirty="0"/>
                        <a:t>directed by a physician or other qualified health care professional, per calendar month </a:t>
                      </a:r>
                    </a:p>
                    <a:p>
                      <a:endParaRPr lang="en-US" sz="2400" dirty="0"/>
                    </a:p>
                  </a:txBody>
                  <a:tcPr/>
                </a:tc>
                <a:extLst>
                  <a:ext uri="{0D108BD9-81ED-4DB2-BD59-A6C34878D82A}">
                    <a16:rowId xmlns:a16="http://schemas.microsoft.com/office/drawing/2014/main" val="3331438002"/>
                  </a:ext>
                </a:extLst>
              </a:tr>
            </a:tbl>
          </a:graphicData>
        </a:graphic>
      </p:graphicFrame>
      <p:sp>
        <p:nvSpPr>
          <p:cNvPr id="6" name="TextBox 5">
            <a:extLst>
              <a:ext uri="{FF2B5EF4-FFF2-40B4-BE49-F238E27FC236}">
                <a16:creationId xmlns:a16="http://schemas.microsoft.com/office/drawing/2014/main" id="{08B914A3-643D-4AC4-A5DD-50C5A0BFCB7A}"/>
              </a:ext>
            </a:extLst>
          </p:cNvPr>
          <p:cNvSpPr txBox="1"/>
          <p:nvPr/>
        </p:nvSpPr>
        <p:spPr>
          <a:xfrm>
            <a:off x="2186648" y="2445424"/>
            <a:ext cx="10005352" cy="1107996"/>
          </a:xfrm>
          <a:prstGeom prst="rect">
            <a:avLst/>
          </a:prstGeom>
          <a:noFill/>
        </p:spPr>
        <p:txBody>
          <a:bodyPr wrap="square" rtlCol="0">
            <a:spAutoFit/>
          </a:bodyPr>
          <a:lstStyle/>
          <a:p>
            <a:pPr marL="457200" indent="-457200">
              <a:buFont typeface="Arial" panose="020B0604020202020204" pitchFamily="34" charset="0"/>
              <a:buChar char="•"/>
            </a:pPr>
            <a:r>
              <a:rPr lang="en-US" sz="2400" dirty="0"/>
              <a:t>Applies only to 99490; cannot be applied to 99491</a:t>
            </a:r>
          </a:p>
          <a:p>
            <a:pPr marL="457200" indent="-457200">
              <a:buFont typeface="Arial" panose="020B0604020202020204" pitchFamily="34" charset="0"/>
              <a:buChar char="•"/>
            </a:pPr>
            <a:r>
              <a:rPr lang="en-US" sz="2400" dirty="0"/>
              <a:t>Maximum 2 units per month</a:t>
            </a:r>
          </a:p>
          <a:p>
            <a:endParaRPr lang="en-US" dirty="0"/>
          </a:p>
        </p:txBody>
      </p:sp>
      <p:graphicFrame>
        <p:nvGraphicFramePr>
          <p:cNvPr id="8" name="Table 8">
            <a:extLst>
              <a:ext uri="{FF2B5EF4-FFF2-40B4-BE49-F238E27FC236}">
                <a16:creationId xmlns:a16="http://schemas.microsoft.com/office/drawing/2014/main" id="{65DCF340-D587-4A06-821A-5BB157D2E7B6}"/>
              </a:ext>
            </a:extLst>
          </p:cNvPr>
          <p:cNvGraphicFramePr>
            <a:graphicFrameLocks noGrp="1"/>
          </p:cNvGraphicFramePr>
          <p:nvPr>
            <p:extLst>
              <p:ext uri="{D42A27DB-BD31-4B8C-83A1-F6EECF244321}">
                <p14:modId xmlns:p14="http://schemas.microsoft.com/office/powerpoint/2010/main" val="2196440409"/>
              </p:ext>
            </p:extLst>
          </p:nvPr>
        </p:nvGraphicFramePr>
        <p:xfrm>
          <a:off x="2186648" y="3615878"/>
          <a:ext cx="9148667" cy="2667000"/>
        </p:xfrm>
        <a:graphic>
          <a:graphicData uri="http://schemas.openxmlformats.org/drawingml/2006/table">
            <a:tbl>
              <a:tblPr firstRow="1" bandRow="1">
                <a:tableStyleId>{5C22544A-7EE6-4342-B048-85BDC9FD1C3A}</a:tableStyleId>
              </a:tblPr>
              <a:tblGrid>
                <a:gridCol w="3668877">
                  <a:extLst>
                    <a:ext uri="{9D8B030D-6E8A-4147-A177-3AD203B41FA5}">
                      <a16:colId xmlns:a16="http://schemas.microsoft.com/office/drawing/2014/main" val="4130129830"/>
                    </a:ext>
                  </a:extLst>
                </a:gridCol>
                <a:gridCol w="5479790">
                  <a:extLst>
                    <a:ext uri="{9D8B030D-6E8A-4147-A177-3AD203B41FA5}">
                      <a16:colId xmlns:a16="http://schemas.microsoft.com/office/drawing/2014/main" val="3453770976"/>
                    </a:ext>
                  </a:extLst>
                </a:gridCol>
              </a:tblGrid>
              <a:tr h="370840">
                <a:tc>
                  <a:txBody>
                    <a:bodyPr/>
                    <a:lstStyle/>
                    <a:p>
                      <a:r>
                        <a:rPr lang="en-US" dirty="0"/>
                        <a:t>Total Duration of Staff Care Management Services</a:t>
                      </a:r>
                    </a:p>
                  </a:txBody>
                  <a:tcPr/>
                </a:tc>
                <a:tc>
                  <a:txBody>
                    <a:bodyPr/>
                    <a:lstStyle/>
                    <a:p>
                      <a:r>
                        <a:rPr lang="en-US" dirty="0"/>
                        <a:t>Chronic Care Management</a:t>
                      </a:r>
                    </a:p>
                  </a:txBody>
                  <a:tcPr/>
                </a:tc>
                <a:extLst>
                  <a:ext uri="{0D108BD9-81ED-4DB2-BD59-A6C34878D82A}">
                    <a16:rowId xmlns:a16="http://schemas.microsoft.com/office/drawing/2014/main" val="331699827"/>
                  </a:ext>
                </a:extLst>
              </a:tr>
              <a:tr h="370840">
                <a:tc>
                  <a:txBody>
                    <a:bodyPr/>
                    <a:lstStyle/>
                    <a:p>
                      <a:r>
                        <a:rPr lang="en-US" dirty="0"/>
                        <a:t>Less than 20 minutes</a:t>
                      </a:r>
                    </a:p>
                  </a:txBody>
                  <a:tcPr/>
                </a:tc>
                <a:tc>
                  <a:txBody>
                    <a:bodyPr/>
                    <a:lstStyle/>
                    <a:p>
                      <a:r>
                        <a:rPr lang="en-US" dirty="0"/>
                        <a:t>Not reported separately</a:t>
                      </a:r>
                    </a:p>
                  </a:txBody>
                  <a:tcPr/>
                </a:tc>
                <a:extLst>
                  <a:ext uri="{0D108BD9-81ED-4DB2-BD59-A6C34878D82A}">
                    <a16:rowId xmlns:a16="http://schemas.microsoft.com/office/drawing/2014/main" val="1567610184"/>
                  </a:ext>
                </a:extLst>
              </a:tr>
              <a:tr h="370840">
                <a:tc>
                  <a:txBody>
                    <a:bodyPr/>
                    <a:lstStyle/>
                    <a:p>
                      <a:r>
                        <a:rPr lang="en-US" dirty="0"/>
                        <a:t>20-39 minutes</a:t>
                      </a:r>
                    </a:p>
                  </a:txBody>
                  <a:tcPr/>
                </a:tc>
                <a:tc>
                  <a:txBody>
                    <a:bodyPr/>
                    <a:lstStyle/>
                    <a:p>
                      <a:r>
                        <a:rPr lang="en-US" dirty="0"/>
                        <a:t>99490 X 1</a:t>
                      </a:r>
                    </a:p>
                  </a:txBody>
                  <a:tcPr/>
                </a:tc>
                <a:extLst>
                  <a:ext uri="{0D108BD9-81ED-4DB2-BD59-A6C34878D82A}">
                    <a16:rowId xmlns:a16="http://schemas.microsoft.com/office/drawing/2014/main" val="3059697092"/>
                  </a:ext>
                </a:extLst>
              </a:tr>
              <a:tr h="370840">
                <a:tc>
                  <a:txBody>
                    <a:bodyPr/>
                    <a:lstStyle/>
                    <a:p>
                      <a:r>
                        <a:rPr lang="en-US" dirty="0"/>
                        <a:t>40-59 minutes</a:t>
                      </a:r>
                    </a:p>
                  </a:txBody>
                  <a:tcPr/>
                </a:tc>
                <a:tc>
                  <a:txBody>
                    <a:bodyPr/>
                    <a:lstStyle/>
                    <a:p>
                      <a:r>
                        <a:rPr lang="en-US" dirty="0"/>
                        <a:t>99490 X1 AND 99439 X 1</a:t>
                      </a:r>
                    </a:p>
                  </a:txBody>
                  <a:tcPr/>
                </a:tc>
                <a:extLst>
                  <a:ext uri="{0D108BD9-81ED-4DB2-BD59-A6C34878D82A}">
                    <a16:rowId xmlns:a16="http://schemas.microsoft.com/office/drawing/2014/main" val="3011880304"/>
                  </a:ext>
                </a:extLst>
              </a:tr>
              <a:tr h="370840">
                <a:tc>
                  <a:txBody>
                    <a:bodyPr/>
                    <a:lstStyle/>
                    <a:p>
                      <a:r>
                        <a:rPr lang="en-US" dirty="0"/>
                        <a:t>60 minutes or more</a:t>
                      </a:r>
                    </a:p>
                  </a:txBody>
                  <a:tcPr/>
                </a:tc>
                <a:tc>
                  <a:txBody>
                    <a:bodyPr/>
                    <a:lstStyle/>
                    <a:p>
                      <a:r>
                        <a:rPr lang="en-US" dirty="0"/>
                        <a:t>99490 X 1 AND 99439 X 2</a:t>
                      </a:r>
                    </a:p>
                    <a:p>
                      <a:r>
                        <a:rPr lang="en-US" dirty="0"/>
                        <a:t>(see also 99487; service of this duration may indicate Complex Chronic Care Management) </a:t>
                      </a:r>
                    </a:p>
                  </a:txBody>
                  <a:tcPr/>
                </a:tc>
                <a:extLst>
                  <a:ext uri="{0D108BD9-81ED-4DB2-BD59-A6C34878D82A}">
                    <a16:rowId xmlns:a16="http://schemas.microsoft.com/office/drawing/2014/main" val="995764646"/>
                  </a:ext>
                </a:extLst>
              </a:tr>
            </a:tbl>
          </a:graphicData>
        </a:graphic>
      </p:graphicFrame>
      <p:sp>
        <p:nvSpPr>
          <p:cNvPr id="9" name="TextBox 8">
            <a:extLst>
              <a:ext uri="{FF2B5EF4-FFF2-40B4-BE49-F238E27FC236}">
                <a16:creationId xmlns:a16="http://schemas.microsoft.com/office/drawing/2014/main" id="{1CADCC25-BFA5-4D30-AE1C-FC24018F26BE}"/>
              </a:ext>
            </a:extLst>
          </p:cNvPr>
          <p:cNvSpPr txBox="1"/>
          <p:nvPr/>
        </p:nvSpPr>
        <p:spPr>
          <a:xfrm>
            <a:off x="1903076" y="6349390"/>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555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9273" y="1567070"/>
            <a:ext cx="8915400" cy="4100290"/>
          </a:xfrm>
        </p:spPr>
        <p:txBody>
          <a:bodyPr>
            <a:noAutofit/>
          </a:bodyPr>
          <a:lstStyle/>
          <a:p>
            <a:pPr marL="228600" indent="-228600">
              <a:lnSpc>
                <a:spcPct val="90000"/>
              </a:lnSpc>
              <a:spcBef>
                <a:spcPts val="1000"/>
              </a:spcBef>
            </a:pPr>
            <a:r>
              <a:rPr lang="en-US" sz="2200" dirty="0">
                <a:solidFill>
                  <a:prstClr val="black"/>
                </a:solidFill>
              </a:rPr>
              <a:t>Services covered include</a:t>
            </a:r>
          </a:p>
          <a:p>
            <a:pPr marL="685800" lvl="1" indent="-228600">
              <a:lnSpc>
                <a:spcPct val="90000"/>
              </a:lnSpc>
              <a:spcBef>
                <a:spcPts val="500"/>
              </a:spcBef>
              <a:buFont typeface="Arial" panose="020B0604020202020204" pitchFamily="34" charset="0"/>
              <a:buChar char="•"/>
            </a:pPr>
            <a:r>
              <a:rPr lang="en-US" sz="2200" dirty="0">
                <a:solidFill>
                  <a:prstClr val="black"/>
                </a:solidFill>
              </a:rPr>
              <a:t>Continuity of care with a designated practitioner or member of the care team with whom the patient is able to get successive routine appointments.</a:t>
            </a:r>
          </a:p>
          <a:p>
            <a:pPr marL="685800" lvl="1" indent="-228600">
              <a:lnSpc>
                <a:spcPct val="90000"/>
              </a:lnSpc>
              <a:spcBef>
                <a:spcPts val="500"/>
              </a:spcBef>
              <a:buFont typeface="Arial" panose="020B0604020202020204" pitchFamily="34" charset="0"/>
              <a:buChar char="•"/>
            </a:pPr>
            <a:r>
              <a:rPr lang="en-US" sz="2200" dirty="0">
                <a:solidFill>
                  <a:prstClr val="black"/>
                </a:solidFill>
              </a:rPr>
              <a:t>Care management for chronic conditions including systematic assessment and development of a patient centered plan of care.</a:t>
            </a:r>
          </a:p>
          <a:p>
            <a:pPr marL="685800" lvl="1" indent="-228600">
              <a:lnSpc>
                <a:spcPct val="90000"/>
              </a:lnSpc>
              <a:spcBef>
                <a:spcPts val="500"/>
              </a:spcBef>
              <a:buFont typeface="Arial" panose="020B0604020202020204" pitchFamily="34" charset="0"/>
              <a:buChar char="•"/>
            </a:pPr>
            <a:r>
              <a:rPr lang="en-US" sz="2200" dirty="0">
                <a:solidFill>
                  <a:prstClr val="black"/>
                </a:solidFill>
              </a:rPr>
              <a:t>Management of care transitions within health care.</a:t>
            </a:r>
          </a:p>
          <a:p>
            <a:pPr marL="685800" lvl="1" indent="-228600">
              <a:lnSpc>
                <a:spcPct val="90000"/>
              </a:lnSpc>
              <a:spcBef>
                <a:spcPts val="500"/>
              </a:spcBef>
              <a:buFont typeface="Arial" panose="020B0604020202020204" pitchFamily="34" charset="0"/>
              <a:buChar char="•"/>
            </a:pPr>
            <a:r>
              <a:rPr lang="en-US" sz="2200" dirty="0">
                <a:solidFill>
                  <a:prstClr val="black"/>
                </a:solidFill>
              </a:rPr>
              <a:t>Coordination with home and community based clinical service providers.</a:t>
            </a:r>
          </a:p>
          <a:p>
            <a:pPr marL="685800" lvl="1" indent="-228600">
              <a:lnSpc>
                <a:spcPct val="90000"/>
              </a:lnSpc>
              <a:spcBef>
                <a:spcPts val="500"/>
              </a:spcBef>
              <a:buFont typeface="Arial" panose="020B0604020202020204" pitchFamily="34" charset="0"/>
              <a:buChar char="•"/>
            </a:pPr>
            <a:r>
              <a:rPr lang="en-US" sz="2200" dirty="0">
                <a:solidFill>
                  <a:prstClr val="black"/>
                </a:solidFill>
              </a:rPr>
              <a:t>Enhanced opportunities for a patient to communicate with the provider through telephone and secure messaging, internet or other asynchronous non face-to-face consultation methods.</a:t>
            </a:r>
          </a:p>
        </p:txBody>
      </p:sp>
      <p:sp>
        <p:nvSpPr>
          <p:cNvPr id="2" name="Title 1"/>
          <p:cNvSpPr>
            <a:spLocks noGrp="1"/>
          </p:cNvSpPr>
          <p:nvPr>
            <p:ph type="title"/>
          </p:nvPr>
        </p:nvSpPr>
        <p:spPr>
          <a:xfrm>
            <a:off x="1996577" y="435267"/>
            <a:ext cx="8911687" cy="1280890"/>
          </a:xfrm>
        </p:spPr>
        <p:txBody>
          <a:bodyPr/>
          <a:lstStyle/>
          <a:p>
            <a:r>
              <a:rPr lang="en-US" dirty="0">
                <a:latin typeface="+mn-lt"/>
              </a:rPr>
              <a:t>Chronic Care Management (CCM)</a:t>
            </a:r>
          </a:p>
        </p:txBody>
      </p:sp>
    </p:spTree>
    <p:extLst>
      <p:ext uri="{BB962C8B-B14F-4D97-AF65-F5344CB8AC3E}">
        <p14:creationId xmlns:p14="http://schemas.microsoft.com/office/powerpoint/2010/main" val="4231667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9577" y="1726095"/>
            <a:ext cx="8915400" cy="4406347"/>
          </a:xfrm>
        </p:spPr>
        <p:txBody>
          <a:bodyPr>
            <a:normAutofit lnSpcReduction="10000"/>
          </a:bodyPr>
          <a:lstStyle/>
          <a:p>
            <a:pPr marL="228600" indent="-228600">
              <a:lnSpc>
                <a:spcPct val="90000"/>
              </a:lnSpc>
              <a:spcBef>
                <a:spcPts val="1000"/>
              </a:spcBef>
            </a:pPr>
            <a:r>
              <a:rPr lang="en-US" sz="2400" dirty="0">
                <a:solidFill>
                  <a:prstClr val="black"/>
                </a:solidFill>
              </a:rPr>
              <a:t>Electronic Care Plan - components</a:t>
            </a:r>
          </a:p>
          <a:p>
            <a:pPr marL="685800" lvl="1" indent="-228600">
              <a:lnSpc>
                <a:spcPct val="90000"/>
              </a:lnSpc>
              <a:spcBef>
                <a:spcPts val="500"/>
              </a:spcBef>
              <a:buFont typeface="Arial" panose="020B0604020202020204" pitchFamily="34" charset="0"/>
              <a:buChar char="•"/>
            </a:pPr>
            <a:r>
              <a:rPr lang="en-US" sz="2400" dirty="0">
                <a:solidFill>
                  <a:prstClr val="black"/>
                </a:solidFill>
              </a:rPr>
              <a:t>establish, implement, revise, or monitor and manage an </a:t>
            </a:r>
            <a:r>
              <a:rPr lang="en-US" sz="2400" u="sng" dirty="0">
                <a:solidFill>
                  <a:prstClr val="black"/>
                </a:solidFill>
              </a:rPr>
              <a:t>electronic</a:t>
            </a:r>
            <a:r>
              <a:rPr lang="en-US" sz="2400" dirty="0">
                <a:solidFill>
                  <a:prstClr val="black"/>
                </a:solidFill>
              </a:rPr>
              <a:t> care plan that addresses the physical, mental, cognitive, psychosocial, functional and environmental needs of the patient </a:t>
            </a:r>
          </a:p>
          <a:p>
            <a:pPr marL="685800" lvl="1" indent="-228600">
              <a:lnSpc>
                <a:spcPct val="90000"/>
              </a:lnSpc>
              <a:spcBef>
                <a:spcPts val="500"/>
              </a:spcBef>
              <a:buFont typeface="Arial" panose="020B0604020202020204" pitchFamily="34" charset="0"/>
              <a:buChar char="•"/>
            </a:pPr>
            <a:r>
              <a:rPr lang="en-US" sz="2400" dirty="0">
                <a:solidFill>
                  <a:prstClr val="black"/>
                </a:solidFill>
              </a:rPr>
              <a:t>maintain an inventory of resources and supports that the patient needs</a:t>
            </a:r>
          </a:p>
          <a:p>
            <a:pPr marL="685800" lvl="1" indent="-228600">
              <a:lnSpc>
                <a:spcPct val="90000"/>
              </a:lnSpc>
              <a:spcBef>
                <a:spcPts val="500"/>
              </a:spcBef>
              <a:buFont typeface="Arial" panose="020B0604020202020204" pitchFamily="34" charset="0"/>
              <a:buChar char="•"/>
            </a:pPr>
            <a:r>
              <a:rPr lang="en-US" sz="2400" dirty="0">
                <a:solidFill>
                  <a:prstClr val="black"/>
                </a:solidFill>
              </a:rPr>
              <a:t>The practice must use a certified EHR to bill CCM codes. </a:t>
            </a:r>
          </a:p>
          <a:p>
            <a:pPr marL="685800" lvl="1" indent="-228600">
              <a:lnSpc>
                <a:spcPct val="90000"/>
              </a:lnSpc>
              <a:spcBef>
                <a:spcPts val="500"/>
              </a:spcBef>
              <a:buFont typeface="Arial" panose="020B0604020202020204" pitchFamily="34" charset="0"/>
              <a:buChar char="•"/>
            </a:pPr>
            <a:r>
              <a:rPr lang="en-US" sz="2400" dirty="0">
                <a:solidFill>
                  <a:prstClr val="black"/>
                </a:solidFill>
              </a:rPr>
              <a:t>The care plan must be available to anyone providing CCM services in a timely fashion</a:t>
            </a:r>
          </a:p>
          <a:p>
            <a:pPr marL="685800" lvl="1" indent="-228600">
              <a:lnSpc>
                <a:spcPct val="90000"/>
              </a:lnSpc>
              <a:spcBef>
                <a:spcPts val="500"/>
              </a:spcBef>
              <a:buFont typeface="Arial" panose="020B0604020202020204" pitchFamily="34" charset="0"/>
              <a:buChar char="•"/>
            </a:pPr>
            <a:r>
              <a:rPr lang="en-US" sz="2400" dirty="0">
                <a:solidFill>
                  <a:prstClr val="black"/>
                </a:solidFill>
              </a:rPr>
              <a:t>A copy of the electronic care plan must be provided to the patient</a:t>
            </a:r>
          </a:p>
          <a:p>
            <a:pPr marL="685800" lvl="1" indent="-228600">
              <a:lnSpc>
                <a:spcPct val="90000"/>
              </a:lnSpc>
              <a:spcBef>
                <a:spcPts val="500"/>
              </a:spcBef>
              <a:buFont typeface="Arial" panose="020B0604020202020204" pitchFamily="34" charset="0"/>
              <a:buChar char="•"/>
            </a:pPr>
            <a:endParaRPr lang="en-US" dirty="0">
              <a:solidFill>
                <a:prstClr val="black"/>
              </a:solidFill>
            </a:endParaRPr>
          </a:p>
        </p:txBody>
      </p:sp>
      <p:sp>
        <p:nvSpPr>
          <p:cNvPr id="2" name="Title 1"/>
          <p:cNvSpPr>
            <a:spLocks noGrp="1"/>
          </p:cNvSpPr>
          <p:nvPr>
            <p:ph type="title"/>
          </p:nvPr>
        </p:nvSpPr>
        <p:spPr>
          <a:xfrm>
            <a:off x="2095969" y="614171"/>
            <a:ext cx="8911687" cy="1025786"/>
          </a:xfrm>
        </p:spPr>
        <p:txBody>
          <a:bodyPr/>
          <a:lstStyle/>
          <a:p>
            <a:r>
              <a:rPr lang="en-US" dirty="0">
                <a:latin typeface="+mn-lt"/>
              </a:rPr>
              <a:t>Chronic Care Management (CCM)</a:t>
            </a:r>
          </a:p>
        </p:txBody>
      </p:sp>
    </p:spTree>
    <p:extLst>
      <p:ext uri="{BB962C8B-B14F-4D97-AF65-F5344CB8AC3E}">
        <p14:creationId xmlns:p14="http://schemas.microsoft.com/office/powerpoint/2010/main" val="4141165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228600" indent="-228600">
              <a:lnSpc>
                <a:spcPct val="90000"/>
              </a:lnSpc>
              <a:spcBef>
                <a:spcPts val="1000"/>
              </a:spcBef>
            </a:pPr>
            <a:r>
              <a:rPr lang="en-US" sz="2600" dirty="0">
                <a:solidFill>
                  <a:prstClr val="black"/>
                </a:solidFill>
              </a:rPr>
              <a:t>Billing</a:t>
            </a:r>
          </a:p>
          <a:p>
            <a:pPr marL="685800" lvl="1" indent="-228600">
              <a:lnSpc>
                <a:spcPct val="90000"/>
              </a:lnSpc>
              <a:spcBef>
                <a:spcPts val="500"/>
              </a:spcBef>
              <a:buFont typeface="Arial" panose="020B0604020202020204" pitchFamily="34" charset="0"/>
              <a:buChar char="•"/>
            </a:pPr>
            <a:r>
              <a:rPr lang="en-US" sz="2600" dirty="0">
                <a:solidFill>
                  <a:prstClr val="black"/>
                </a:solidFill>
              </a:rPr>
              <a:t>The practice must have the patient’s consent (verbal OK) </a:t>
            </a:r>
          </a:p>
          <a:p>
            <a:pPr marL="685800" lvl="1" indent="-228600">
              <a:lnSpc>
                <a:spcPct val="90000"/>
              </a:lnSpc>
              <a:spcBef>
                <a:spcPts val="500"/>
              </a:spcBef>
              <a:buFont typeface="Arial" panose="020B0604020202020204" pitchFamily="34" charset="0"/>
              <a:buChar char="•"/>
            </a:pPr>
            <a:r>
              <a:rPr lang="en-US" sz="2600" dirty="0">
                <a:solidFill>
                  <a:prstClr val="black"/>
                </a:solidFill>
              </a:rPr>
              <a:t>Only one clinician can be paid for CCM services in a calendar month</a:t>
            </a:r>
          </a:p>
          <a:p>
            <a:pPr marL="685800" lvl="1" indent="-228600">
              <a:lnSpc>
                <a:spcPct val="90000"/>
              </a:lnSpc>
              <a:spcBef>
                <a:spcPts val="500"/>
              </a:spcBef>
              <a:buFont typeface="Arial" panose="020B0604020202020204" pitchFamily="34" charset="0"/>
              <a:buChar char="•"/>
            </a:pPr>
            <a:r>
              <a:rPr lang="en-US" sz="2600" dirty="0">
                <a:solidFill>
                  <a:prstClr val="black"/>
                </a:solidFill>
              </a:rPr>
              <a:t>Billed at the end of the month</a:t>
            </a:r>
          </a:p>
          <a:p>
            <a:pPr marL="685800" lvl="1" indent="-228600">
              <a:lnSpc>
                <a:spcPct val="90000"/>
              </a:lnSpc>
              <a:spcBef>
                <a:spcPts val="500"/>
              </a:spcBef>
              <a:buFont typeface="Arial" panose="020B0604020202020204" pitchFamily="34" charset="0"/>
              <a:buChar char="•"/>
            </a:pPr>
            <a:r>
              <a:rPr lang="en-US" sz="2600" dirty="0">
                <a:solidFill>
                  <a:prstClr val="black"/>
                </a:solidFill>
              </a:rPr>
              <a:t>CMS originally did not pay in PA/LTC, but now allows if all requirements met.  Can be difficult to do as requires use of physician and not facility staff</a:t>
            </a:r>
          </a:p>
          <a:p>
            <a:pPr marL="685800" lvl="1" indent="-228600">
              <a:lnSpc>
                <a:spcPct val="90000"/>
              </a:lnSpc>
              <a:spcBef>
                <a:spcPts val="500"/>
              </a:spcBef>
              <a:buFont typeface="Arial" panose="020B0604020202020204" pitchFamily="34" charset="0"/>
              <a:buChar char="•"/>
            </a:pPr>
            <a:endParaRPr lang="en-US" dirty="0">
              <a:solidFill>
                <a:prstClr val="black"/>
              </a:solidFill>
            </a:endParaRPr>
          </a:p>
          <a:p>
            <a:pPr marL="685800" lvl="1" indent="-228600">
              <a:lnSpc>
                <a:spcPct val="90000"/>
              </a:lnSpc>
              <a:spcBef>
                <a:spcPts val="500"/>
              </a:spcBef>
              <a:buFont typeface="Arial" panose="020B0604020202020204" pitchFamily="34" charset="0"/>
              <a:buChar char="•"/>
            </a:pPr>
            <a:endParaRPr lang="en-US" dirty="0">
              <a:solidFill>
                <a:prstClr val="black"/>
              </a:solidFill>
            </a:endParaRPr>
          </a:p>
          <a:p>
            <a:pPr marL="914400" lvl="2" indent="0">
              <a:lnSpc>
                <a:spcPct val="90000"/>
              </a:lnSpc>
              <a:spcBef>
                <a:spcPts val="500"/>
              </a:spcBef>
              <a:buNone/>
            </a:pPr>
            <a:endParaRPr lang="en-US" dirty="0">
              <a:solidFill>
                <a:prstClr val="black"/>
              </a:solidFill>
            </a:endParaRPr>
          </a:p>
        </p:txBody>
      </p:sp>
      <p:sp>
        <p:nvSpPr>
          <p:cNvPr id="2" name="Title 1"/>
          <p:cNvSpPr>
            <a:spLocks noGrp="1"/>
          </p:cNvSpPr>
          <p:nvPr>
            <p:ph type="title"/>
          </p:nvPr>
        </p:nvSpPr>
        <p:spPr/>
        <p:txBody>
          <a:bodyPr/>
          <a:lstStyle/>
          <a:p>
            <a:r>
              <a:rPr lang="en-US" dirty="0">
                <a:latin typeface="+mn-lt"/>
              </a:rPr>
              <a:t>Chronic Care Management (CCM)</a:t>
            </a:r>
          </a:p>
        </p:txBody>
      </p:sp>
      <p:sp>
        <p:nvSpPr>
          <p:cNvPr id="4" name="TextBox 3">
            <a:extLst>
              <a:ext uri="{FF2B5EF4-FFF2-40B4-BE49-F238E27FC236}">
                <a16:creationId xmlns:a16="http://schemas.microsoft.com/office/drawing/2014/main" id="{4ADED6A2-1D0B-45A8-ADAE-2CBC000F45DE}"/>
              </a:ext>
            </a:extLst>
          </p:cNvPr>
          <p:cNvSpPr txBox="1"/>
          <p:nvPr/>
        </p:nvSpPr>
        <p:spPr>
          <a:xfrm>
            <a:off x="2777938" y="6632779"/>
            <a:ext cx="5077159" cy="300082"/>
          </a:xfrm>
          <a:prstGeom prst="rect">
            <a:avLst/>
          </a:prstGeom>
          <a:noFill/>
        </p:spPr>
        <p:txBody>
          <a:bodyPr wrap="none" rtlCol="0">
            <a:spAutoFit/>
          </a:bodyPr>
          <a:lstStyle/>
          <a:p>
            <a:r>
              <a:rPr lang="en-US" sz="1350" dirty="0"/>
              <a:t>CPT ® is a registered trademark of the American Medical Association</a:t>
            </a:r>
          </a:p>
        </p:txBody>
      </p:sp>
    </p:spTree>
    <p:extLst>
      <p:ext uri="{BB962C8B-B14F-4D97-AF65-F5344CB8AC3E}">
        <p14:creationId xmlns:p14="http://schemas.microsoft.com/office/powerpoint/2010/main" val="2243400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47490" y="126389"/>
            <a:ext cx="8911687" cy="1280890"/>
          </a:xfrm>
        </p:spPr>
        <p:txBody>
          <a:bodyPr>
            <a:normAutofit/>
          </a:bodyPr>
          <a:lstStyle/>
          <a:p>
            <a:r>
              <a:rPr lang="en-US" dirty="0"/>
              <a:t>Possible Example of Chronic Care Management in PA/LTC</a:t>
            </a:r>
          </a:p>
        </p:txBody>
      </p:sp>
      <p:sp>
        <p:nvSpPr>
          <p:cNvPr id="8" name="Content Placeholder 7"/>
          <p:cNvSpPr>
            <a:spLocks noGrp="1"/>
          </p:cNvSpPr>
          <p:nvPr>
            <p:ph idx="1"/>
          </p:nvPr>
        </p:nvSpPr>
        <p:spPr>
          <a:xfrm>
            <a:off x="1336566" y="1690688"/>
            <a:ext cx="10659965" cy="5040923"/>
          </a:xfrm>
        </p:spPr>
        <p:txBody>
          <a:bodyPr>
            <a:normAutofit fontScale="77500" lnSpcReduction="20000"/>
          </a:bodyPr>
          <a:lstStyle/>
          <a:p>
            <a:pPr marL="0" indent="0">
              <a:buNone/>
            </a:pPr>
            <a:r>
              <a:rPr lang="en-US" sz="3000" dirty="0"/>
              <a:t>82 year old man with moderate dementia, behavioral disturbances and heart failure who’s had 2 episodes of decompensated heart failure treated in the facility in the last year.  </a:t>
            </a:r>
            <a:r>
              <a:rPr lang="en-US" sz="3000" i="1" dirty="0"/>
              <a:t>Physician's</a:t>
            </a:r>
            <a:r>
              <a:rPr lang="en-US" sz="3000" dirty="0"/>
              <a:t> </a:t>
            </a:r>
            <a:r>
              <a:rPr lang="en-US" sz="3000" i="1" dirty="0"/>
              <a:t>clinical staff</a:t>
            </a:r>
            <a:r>
              <a:rPr lang="en-US" sz="3000" dirty="0"/>
              <a:t> coordinates visits by cardiologist and psychiatrist, providing prior history and goals of care.  Care planning includes 3X week weights with parameters for extra diuretic and physician notification, regular lab test monitoring, restorative therapy, regular assessment of cardiopulmonary status and parameters for reporting changes. A care plan for behavioral symptoms is instituted as well.  These elements are included in the facility care plan and shared with the authorized decision-maker.  EHR is utilized for all electronic and telephonic encounters of physician and clinical staff clearly documented.  Cumulative time for all encounters by clinical staff amounts to 25 minutes for that calendar month and is clearly documented</a:t>
            </a:r>
            <a:endParaRPr lang="en-US" dirty="0"/>
          </a:p>
        </p:txBody>
      </p:sp>
    </p:spTree>
    <p:extLst>
      <p:ext uri="{BB962C8B-B14F-4D97-AF65-F5344CB8AC3E}">
        <p14:creationId xmlns:p14="http://schemas.microsoft.com/office/powerpoint/2010/main" val="378409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DEDFE-9DD3-ABE0-A387-F9E4DEA13CDA}"/>
              </a:ext>
            </a:extLst>
          </p:cNvPr>
          <p:cNvSpPr txBox="1"/>
          <p:nvPr/>
        </p:nvSpPr>
        <p:spPr>
          <a:xfrm>
            <a:off x="2375451" y="6216638"/>
            <a:ext cx="9104243"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7145EB8-3C87-901D-9004-B00605443E69}"/>
              </a:ext>
            </a:extLst>
          </p:cNvPr>
          <p:cNvSpPr txBox="1"/>
          <p:nvPr/>
        </p:nvSpPr>
        <p:spPr>
          <a:xfrm>
            <a:off x="4287201" y="265580"/>
            <a:ext cx="7908507" cy="5546047"/>
          </a:xfrm>
          <a:prstGeom prst="rect">
            <a:avLst/>
          </a:prstGeom>
        </p:spPr>
        <p:txBody>
          <a:bodyPr vert="horz" lIns="91440" tIns="45720" rIns="91440" bIns="45720" rtlCol="0" anchor="ctr">
            <a:noAutofit/>
          </a:bodyPr>
          <a:lstStyle/>
          <a:p>
            <a:r>
              <a:rPr lang="en-US" sz="2000" b="1" i="0" u="none" strike="noStrike" baseline="0" dirty="0">
                <a:solidFill>
                  <a:schemeClr val="accent1"/>
                </a:solidFill>
              </a:rPr>
              <a:t>F712 </a:t>
            </a:r>
            <a:endParaRPr lang="en-US" sz="2000" b="0" i="0" u="none" strike="noStrike" baseline="0" dirty="0">
              <a:solidFill>
                <a:schemeClr val="accent1"/>
              </a:solidFill>
            </a:endParaRPr>
          </a:p>
          <a:p>
            <a:r>
              <a:rPr lang="en-US" sz="2000" b="1" i="0" u="none" strike="noStrike" baseline="0" dirty="0">
                <a:solidFill>
                  <a:schemeClr val="accent1"/>
                </a:solidFill>
              </a:rPr>
              <a:t>(Rev. 173, Issued: 11-22-17, Effective: 11-28-17, Implementation: 11-28-17) </a:t>
            </a:r>
            <a:endParaRPr lang="en-US" sz="2000" b="0" i="0" u="none" strike="noStrike" baseline="0" dirty="0">
              <a:solidFill>
                <a:schemeClr val="accent1"/>
              </a:solidFill>
            </a:endParaRPr>
          </a:p>
          <a:p>
            <a:r>
              <a:rPr lang="en-US" sz="2000" b="1" i="0" u="none" strike="noStrike" baseline="0" dirty="0">
                <a:solidFill>
                  <a:schemeClr val="accent1"/>
                </a:solidFill>
              </a:rPr>
              <a:t>§483.30(c) Frequency of physician visits </a:t>
            </a:r>
            <a:endParaRPr lang="en-US" sz="2000" b="0" i="0" u="none" strike="noStrike" baseline="0" dirty="0">
              <a:solidFill>
                <a:schemeClr val="accent1"/>
              </a:solidFill>
            </a:endParaRPr>
          </a:p>
          <a:p>
            <a:pPr marL="342900" indent="-342900">
              <a:buFont typeface="Arial" panose="020B0604020202020204" pitchFamily="34" charset="0"/>
              <a:buChar char="•"/>
            </a:pPr>
            <a:r>
              <a:rPr lang="en-US" sz="2000" b="1" i="0" u="none" strike="noStrike" baseline="0" dirty="0">
                <a:solidFill>
                  <a:schemeClr val="accent1"/>
                </a:solidFill>
              </a:rPr>
              <a:t>§483.30(c)(1) The residents must be seen by a physician at least once every 30 days for the first 90 days after admission, and at least once every 60 thereafter. </a:t>
            </a:r>
            <a:endParaRPr lang="en-US" sz="2000" b="0" i="0" u="none" strike="noStrike" baseline="0" dirty="0">
              <a:solidFill>
                <a:schemeClr val="accent1"/>
              </a:solidFill>
            </a:endParaRPr>
          </a:p>
          <a:p>
            <a:pPr marL="342900" indent="-342900">
              <a:buFont typeface="Arial" panose="020B0604020202020204" pitchFamily="34" charset="0"/>
              <a:buChar char="•"/>
            </a:pPr>
            <a:r>
              <a:rPr lang="en-US" sz="2000" b="1" i="0" u="none" strike="noStrike" baseline="0" dirty="0">
                <a:solidFill>
                  <a:schemeClr val="accent1"/>
                </a:solidFill>
              </a:rPr>
              <a:t>§483.30(c)(2) A physician visit is considered timely if it occurs not later than 10 days after the date the visit was required. </a:t>
            </a:r>
            <a:endParaRPr lang="en-US" sz="2000" b="0" i="0" u="none" strike="noStrike" baseline="0" dirty="0">
              <a:solidFill>
                <a:schemeClr val="accent1"/>
              </a:solidFill>
            </a:endParaRPr>
          </a:p>
          <a:p>
            <a:pPr marL="342900" indent="-342900">
              <a:buFont typeface="Arial" panose="020B0604020202020204" pitchFamily="34" charset="0"/>
              <a:buChar char="•"/>
            </a:pPr>
            <a:r>
              <a:rPr lang="en-US" sz="2000" b="1" i="0" u="none" strike="noStrike" baseline="0" dirty="0">
                <a:solidFill>
                  <a:schemeClr val="accent1"/>
                </a:solidFill>
              </a:rPr>
              <a:t>§483.30(c)(3) Except as provided in paragraphs (c)(4) and (f) of this section, all required physician visits must be made by the physician personally. </a:t>
            </a:r>
            <a:endParaRPr lang="en-US" sz="2000" b="0" i="0" u="none" strike="noStrike" baseline="0" dirty="0">
              <a:solidFill>
                <a:schemeClr val="accent1"/>
              </a:solidFill>
            </a:endParaRPr>
          </a:p>
          <a:p>
            <a:pPr marL="342900" indent="-342900">
              <a:buFont typeface="Arial" panose="020B0604020202020204" pitchFamily="34" charset="0"/>
              <a:buChar char="•"/>
            </a:pPr>
            <a:r>
              <a:rPr lang="en-US" sz="2000" b="1" i="0" u="none" strike="noStrike" baseline="0" dirty="0">
                <a:solidFill>
                  <a:schemeClr val="accent1"/>
                </a:solidFill>
              </a:rPr>
              <a:t>§483.30(c)(4) At the option of the physician, required visits in SNFs, after the initial visit, may alternate between personal visits by the physician and visits by a physician assistant, nurse practitioner or clinical nurse specialist in accordance with paragraph (e) of this section. </a:t>
            </a:r>
            <a:endParaRPr lang="en-US" sz="2000" dirty="0">
              <a:solidFill>
                <a:schemeClr val="accent1"/>
              </a:solidFill>
            </a:endParaRPr>
          </a:p>
        </p:txBody>
      </p:sp>
      <p:sp>
        <p:nvSpPr>
          <p:cNvPr id="9" name="Rectangle 8">
            <a:extLst>
              <a:ext uri="{FF2B5EF4-FFF2-40B4-BE49-F238E27FC236}">
                <a16:creationId xmlns:a16="http://schemas.microsoft.com/office/drawing/2014/main" id="{8CED0F53-70D1-3B17-43D8-A119739B0116}"/>
              </a:ext>
            </a:extLst>
          </p:cNvPr>
          <p:cNvSpPr/>
          <p:nvPr/>
        </p:nvSpPr>
        <p:spPr>
          <a:xfrm>
            <a:off x="86200" y="563654"/>
            <a:ext cx="4049486" cy="5606143"/>
          </a:xfrm>
          <a:prstGeom prst="rect">
            <a:avLst/>
          </a:prstGeom>
          <a:solidFill>
            <a:srgbClr val="68C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2ED048A-5FD0-4DB3-E873-924D1F11F9D9}"/>
              </a:ext>
            </a:extLst>
          </p:cNvPr>
          <p:cNvSpPr txBox="1"/>
          <p:nvPr/>
        </p:nvSpPr>
        <p:spPr>
          <a:xfrm>
            <a:off x="238600" y="1166842"/>
            <a:ext cx="3744685" cy="4524315"/>
          </a:xfrm>
          <a:prstGeom prst="rect">
            <a:avLst/>
          </a:prstGeom>
          <a:noFill/>
        </p:spPr>
        <p:txBody>
          <a:bodyPr wrap="square" rtlCol="0">
            <a:spAutoFit/>
          </a:bodyPr>
          <a:lstStyle/>
          <a:p>
            <a:r>
              <a:rPr lang="en-US" sz="3600" dirty="0"/>
              <a:t>What Does Not Require Medical Necessity?</a:t>
            </a:r>
          </a:p>
          <a:p>
            <a:endParaRPr lang="en-US" sz="3600" dirty="0"/>
          </a:p>
          <a:p>
            <a:r>
              <a:rPr lang="en-US" sz="3600" dirty="0"/>
              <a:t>Mandated regulatory  visits!</a:t>
            </a:r>
          </a:p>
        </p:txBody>
      </p:sp>
    </p:spTree>
    <p:custDataLst>
      <p:tags r:id="rId1"/>
    </p:custDataLst>
    <p:extLst>
      <p:ext uri="{BB962C8B-B14F-4D97-AF65-F5344CB8AC3E}">
        <p14:creationId xmlns:p14="http://schemas.microsoft.com/office/powerpoint/2010/main" val="448668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41756"/>
            <a:ext cx="12362003" cy="1258521"/>
          </a:xfrm>
        </p:spPr>
        <p:txBody>
          <a:bodyPr>
            <a:normAutofit/>
          </a:bodyPr>
          <a:lstStyle/>
          <a:p>
            <a:pPr algn="ctr"/>
            <a:r>
              <a:rPr lang="en-US" dirty="0"/>
              <a:t>Possible example of complex chronic care management in PA/LTC</a:t>
            </a:r>
          </a:p>
        </p:txBody>
      </p:sp>
      <p:sp>
        <p:nvSpPr>
          <p:cNvPr id="3" name="Content Placeholder 2"/>
          <p:cNvSpPr>
            <a:spLocks noGrp="1"/>
          </p:cNvSpPr>
          <p:nvPr>
            <p:ph idx="1"/>
          </p:nvPr>
        </p:nvSpPr>
        <p:spPr>
          <a:xfrm>
            <a:off x="848810" y="1351167"/>
            <a:ext cx="11163299" cy="4528282"/>
          </a:xfrm>
        </p:spPr>
        <p:txBody>
          <a:bodyPr>
            <a:noAutofit/>
          </a:bodyPr>
          <a:lstStyle/>
          <a:p>
            <a:pPr marL="0" indent="0">
              <a:buNone/>
            </a:pPr>
            <a:r>
              <a:rPr lang="en-US" sz="2200" dirty="0"/>
              <a:t>83-year-old male with moderate dementia with paranoid / depressive features, CHF, DM &amp; peripheral neuropathy, recurrent falls due to combined physical and mental incapacities with minor to moderate associated injuries to date. Care planning includes frequent monitoring of multiple aspects including: medications used to treat his medical and psychiatric status; non-pharmacologic behavioral interventions; fall interventions with the interdisciplinary team; vital signs, physical and psychosocial status with pertinent call parameters for his medical diagnosis; and regular communication with a consulting psychiatrist. These elements are included in the facility care plan.  EHR is utilized with all electronic and telephonic encounters of physician and the </a:t>
            </a:r>
            <a:r>
              <a:rPr lang="en-US" sz="2200" i="1" dirty="0"/>
              <a:t>physician’s clinical staff </a:t>
            </a:r>
            <a:r>
              <a:rPr lang="en-US" sz="2200" dirty="0"/>
              <a:t>clearly documented and time elements summed to more than 60 minutes per month</a:t>
            </a:r>
          </a:p>
        </p:txBody>
      </p:sp>
      <p:sp>
        <p:nvSpPr>
          <p:cNvPr id="4" name="TextBox 3">
            <a:extLst>
              <a:ext uri="{FF2B5EF4-FFF2-40B4-BE49-F238E27FC236}">
                <a16:creationId xmlns:a16="http://schemas.microsoft.com/office/drawing/2014/main" id="{FB2724CA-2701-4E87-A069-A3B4D934C47E}"/>
              </a:ext>
            </a:extLst>
          </p:cNvPr>
          <p:cNvSpPr txBox="1"/>
          <p:nvPr/>
        </p:nvSpPr>
        <p:spPr>
          <a:xfrm>
            <a:off x="787078" y="5382228"/>
            <a:ext cx="10556112" cy="646331"/>
          </a:xfrm>
          <a:prstGeom prst="rect">
            <a:avLst/>
          </a:prstGeom>
          <a:noFill/>
        </p:spPr>
        <p:txBody>
          <a:bodyPr wrap="square" rtlCol="0">
            <a:spAutoFit/>
          </a:bodyPr>
          <a:lstStyle/>
          <a:p>
            <a:r>
              <a:rPr lang="en-US" dirty="0">
                <a:solidFill>
                  <a:srgbClr val="FF0000"/>
                </a:solidFill>
              </a:rPr>
              <a:t>NOTE: Complex Chronic Care Management Services 99487-99489 requires medical decision making of moderate-to-high complexity during the calendar month in which services are provided </a:t>
            </a:r>
          </a:p>
        </p:txBody>
      </p:sp>
      <p:sp>
        <p:nvSpPr>
          <p:cNvPr id="6" name="TextBox 5">
            <a:extLst>
              <a:ext uri="{FF2B5EF4-FFF2-40B4-BE49-F238E27FC236}">
                <a16:creationId xmlns:a16="http://schemas.microsoft.com/office/drawing/2014/main" id="{53A0A677-9096-4EF9-97C2-C92D47C5BD22}"/>
              </a:ext>
            </a:extLst>
          </p:cNvPr>
          <p:cNvSpPr txBox="1"/>
          <p:nvPr/>
        </p:nvSpPr>
        <p:spPr>
          <a:xfrm>
            <a:off x="1903076" y="6349390"/>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464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003" y="306333"/>
            <a:ext cx="9502997" cy="1280890"/>
          </a:xfrm>
        </p:spPr>
        <p:txBody>
          <a:bodyPr>
            <a:noAutofit/>
          </a:bodyPr>
          <a:lstStyle/>
          <a:p>
            <a:r>
              <a:rPr lang="en-US" sz="3200" dirty="0"/>
              <a:t>More Examples of Physician Employed Staff Activities that Would Lend Themselves to CCM</a:t>
            </a:r>
          </a:p>
        </p:txBody>
      </p:sp>
      <p:sp>
        <p:nvSpPr>
          <p:cNvPr id="3" name="Content Placeholder 2"/>
          <p:cNvSpPr>
            <a:spLocks noGrp="1"/>
          </p:cNvSpPr>
          <p:nvPr>
            <p:ph idx="1"/>
          </p:nvPr>
        </p:nvSpPr>
        <p:spPr>
          <a:xfrm>
            <a:off x="2589212" y="2133600"/>
            <a:ext cx="8915400" cy="4157870"/>
          </a:xfrm>
        </p:spPr>
        <p:txBody>
          <a:bodyPr>
            <a:normAutofit lnSpcReduction="10000"/>
          </a:bodyPr>
          <a:lstStyle/>
          <a:p>
            <a:r>
              <a:rPr lang="en-US" sz="2200" b="1" dirty="0"/>
              <a:t>Physician employed staff </a:t>
            </a:r>
            <a:r>
              <a:rPr lang="en-US" sz="2200" dirty="0"/>
              <a:t>reviews latest Oscar report for all physician patients who trigger late-loss life ADL, falls, antipsychotic use, hypnotic use, UTI, depressive behaviors and pain, collates report and identifies high risk patients who trigger 3 or more who would benefit from an intensive physician review</a:t>
            </a:r>
          </a:p>
          <a:p>
            <a:r>
              <a:rPr lang="en-US" sz="2200" b="1" dirty="0"/>
              <a:t>Physician employed staff </a:t>
            </a:r>
            <a:r>
              <a:rPr lang="en-US" sz="2200" dirty="0"/>
              <a:t>reviews all physician patient’s advance directives, hospitalizations in the last year, functional status, runs prognostic scale (e.g. Porock or Flacker), reviews last facility care plans and runs report for physician to identify patients needing family discussion / education on advance directives, referral to palliative care services</a:t>
            </a:r>
          </a:p>
          <a:p>
            <a:pPr marL="0" indent="0">
              <a:buNone/>
            </a:pPr>
            <a:endParaRPr lang="en-US" dirty="0"/>
          </a:p>
        </p:txBody>
      </p:sp>
    </p:spTree>
    <p:extLst>
      <p:ext uri="{BB962C8B-B14F-4D97-AF65-F5344CB8AC3E}">
        <p14:creationId xmlns:p14="http://schemas.microsoft.com/office/powerpoint/2010/main" val="2673611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35" name="Title 2">
            <a:extLst>
              <a:ext uri="{FF2B5EF4-FFF2-40B4-BE49-F238E27FC236}">
                <a16:creationId xmlns:a16="http://schemas.microsoft.com/office/drawing/2014/main" id="{D33AED8D-06F5-4FA4-8506-D09C7A975FCC}"/>
              </a:ext>
            </a:extLst>
          </p:cNvPr>
          <p:cNvSpPr>
            <a:spLocks noGrp="1" noChangeArrowheads="1"/>
          </p:cNvSpPr>
          <p:nvPr>
            <p:ph type="title"/>
          </p:nvPr>
        </p:nvSpPr>
        <p:spPr>
          <a:xfrm>
            <a:off x="1640155" y="105279"/>
            <a:ext cx="8911687" cy="1280890"/>
          </a:xfrm>
        </p:spPr>
        <p:txBody>
          <a:bodyPr/>
          <a:lstStyle/>
          <a:p>
            <a:r>
              <a:rPr lang="en-US" altLang="en-US" dirty="0"/>
              <a:t>Chronic Care Management: National Rates 2021</a:t>
            </a:r>
          </a:p>
        </p:txBody>
      </p:sp>
      <p:sp>
        <p:nvSpPr>
          <p:cNvPr id="8" name="TextBox 7">
            <a:extLst>
              <a:ext uri="{FF2B5EF4-FFF2-40B4-BE49-F238E27FC236}">
                <a16:creationId xmlns:a16="http://schemas.microsoft.com/office/drawing/2014/main" id="{E7A1B788-3192-406F-86AA-495523DE7277}"/>
              </a:ext>
            </a:extLst>
          </p:cNvPr>
          <p:cNvSpPr txBox="1"/>
          <p:nvPr/>
        </p:nvSpPr>
        <p:spPr>
          <a:xfrm>
            <a:off x="2148928" y="6295949"/>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D62DCDC-543B-46BF-8D5C-4B031DA5BCDE}"/>
              </a:ext>
            </a:extLst>
          </p:cNvPr>
          <p:cNvPicPr>
            <a:picLocks noChangeAspect="1"/>
          </p:cNvPicPr>
          <p:nvPr/>
        </p:nvPicPr>
        <p:blipFill>
          <a:blip r:embed="rId2"/>
          <a:stretch>
            <a:fillRect/>
          </a:stretch>
        </p:blipFill>
        <p:spPr>
          <a:xfrm>
            <a:off x="1640155" y="1386169"/>
            <a:ext cx="10407141" cy="3835653"/>
          </a:xfrm>
          <a:prstGeom prst="rect">
            <a:avLst/>
          </a:prstGeom>
        </p:spPr>
      </p:pic>
      <p:sp>
        <p:nvSpPr>
          <p:cNvPr id="9" name="TextBox 1">
            <a:extLst>
              <a:ext uri="{FF2B5EF4-FFF2-40B4-BE49-F238E27FC236}">
                <a16:creationId xmlns:a16="http://schemas.microsoft.com/office/drawing/2014/main" id="{C0749082-69A9-46CE-BB26-E500703C7289}"/>
              </a:ext>
            </a:extLst>
          </p:cNvPr>
          <p:cNvSpPr txBox="1">
            <a:spLocks noChangeArrowheads="1"/>
          </p:cNvSpPr>
          <p:nvPr/>
        </p:nvSpPr>
        <p:spPr bwMode="auto">
          <a:xfrm>
            <a:off x="2019298" y="5375501"/>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aseline="30000" dirty="0"/>
              <a:t>1 </a:t>
            </a:r>
            <a:r>
              <a:rPr lang="en-US" altLang="en-US" sz="1600" dirty="0"/>
              <a:t>Counts staff time</a:t>
            </a:r>
          </a:p>
          <a:p>
            <a:pPr>
              <a:spcBef>
                <a:spcPct val="0"/>
              </a:spcBef>
              <a:buFontTx/>
              <a:buNone/>
            </a:pPr>
            <a:r>
              <a:rPr lang="en-US" altLang="en-US" sz="1600" baseline="30000" dirty="0"/>
              <a:t>2 </a:t>
            </a:r>
            <a:r>
              <a:rPr lang="en-US" altLang="en-US" sz="1600" dirty="0"/>
              <a:t>Counts physician/qualified healthcare provider time</a:t>
            </a:r>
          </a:p>
          <a:p>
            <a:pPr>
              <a:spcBef>
                <a:spcPct val="0"/>
              </a:spcBef>
              <a:buFontTx/>
              <a:buNone/>
            </a:pPr>
            <a:r>
              <a:rPr lang="en-US" altLang="en-US" sz="1600" dirty="0"/>
              <a:t>MPFS=Medicare Physician Fee Schedule; NF=Non-facility; F=Facility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77199" y="270163"/>
            <a:ext cx="9970854" cy="745724"/>
          </a:xfrm>
        </p:spPr>
        <p:txBody>
          <a:bodyPr>
            <a:normAutofit fontScale="90000"/>
          </a:bodyPr>
          <a:lstStyle/>
          <a:p>
            <a:r>
              <a:rPr lang="en-US" altLang="en-US" sz="3200" dirty="0">
                <a:solidFill>
                  <a:schemeClr val="accent2"/>
                </a:solidFill>
                <a:latin typeface="Helvetica"/>
                <a:cs typeface="Helvetica"/>
              </a:rPr>
              <a:t>Now that 99318 Annual Nursing Home Visit has been deleted, how can I report an annual comprehensive exam? </a:t>
            </a:r>
          </a:p>
        </p:txBody>
      </p:sp>
      <p:sp>
        <p:nvSpPr>
          <p:cNvPr id="2" name="TextBox 1">
            <a:extLst>
              <a:ext uri="{FF2B5EF4-FFF2-40B4-BE49-F238E27FC236}">
                <a16:creationId xmlns:a16="http://schemas.microsoft.com/office/drawing/2014/main" id="{018DEDFE-9DD3-ABE0-A387-F9E4DEA13CDA}"/>
              </a:ext>
            </a:extLst>
          </p:cNvPr>
          <p:cNvSpPr txBox="1"/>
          <p:nvPr/>
        </p:nvSpPr>
        <p:spPr>
          <a:xfrm>
            <a:off x="1967948" y="6280060"/>
            <a:ext cx="8965095"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7AD9BBA-EC80-E18A-7BC0-69866BF5EE9B}"/>
              </a:ext>
            </a:extLst>
          </p:cNvPr>
          <p:cNvSpPr>
            <a:spLocks noGrp="1"/>
          </p:cNvSpPr>
          <p:nvPr>
            <p:ph idx="1"/>
          </p:nvPr>
        </p:nvSpPr>
        <p:spPr>
          <a:xfrm>
            <a:off x="2405270" y="1278458"/>
            <a:ext cx="9181850" cy="4301084"/>
          </a:xfrm>
        </p:spPr>
        <p:txBody>
          <a:bodyPr>
            <a:noAutofit/>
          </a:bodyPr>
          <a:lstStyle/>
          <a:p>
            <a:pPr>
              <a:buFont typeface="Wingdings" panose="05000000000000000000" pitchFamily="2" charset="2"/>
              <a:buChar char="§"/>
            </a:pPr>
            <a:r>
              <a:rPr lang="en-US" sz="2800" b="0" i="0" u="none" strike="noStrike" baseline="0" dirty="0">
                <a:latin typeface="+mn-lt"/>
              </a:rPr>
              <a:t>May use subsequent nursing facility visit codes 99307-99310, selecting the level by either total time of the visit or medical decision-making</a:t>
            </a:r>
          </a:p>
          <a:p>
            <a:pPr>
              <a:buFont typeface="Wingdings" panose="05000000000000000000" pitchFamily="2" charset="2"/>
              <a:buChar char="§"/>
            </a:pPr>
            <a:r>
              <a:rPr lang="en-US" sz="2800" dirty="0">
                <a:latin typeface="+mn-lt"/>
              </a:rPr>
              <a:t>Alternately, consider incorporating the Medicare Wellness Visit into your practice</a:t>
            </a:r>
          </a:p>
          <a:p>
            <a:pPr>
              <a:buFont typeface="Wingdings" panose="05000000000000000000" pitchFamily="2" charset="2"/>
              <a:buChar char="§"/>
            </a:pPr>
            <a:r>
              <a:rPr lang="en-US" sz="2800" dirty="0">
                <a:latin typeface="+mn-lt"/>
              </a:rPr>
              <a:t>Note: Components of Wellness Exams may not be goal-concordant with frail, elderly nursing home residents; may need to customize components of wellness visits to appropriately meet the needs of nursing home residents  </a:t>
            </a:r>
          </a:p>
          <a:p>
            <a:pPr marL="0" indent="0">
              <a:buNone/>
            </a:pPr>
            <a:endParaRPr lang="en-US" sz="2400" b="0" i="0" u="none" strike="noStrike" baseline="0" dirty="0">
              <a:latin typeface="+mn-lt"/>
            </a:endParaRPr>
          </a:p>
        </p:txBody>
      </p:sp>
    </p:spTree>
    <p:custDataLst>
      <p:tags r:id="rId1"/>
    </p:custDataLst>
    <p:extLst>
      <p:ext uri="{BB962C8B-B14F-4D97-AF65-F5344CB8AC3E}">
        <p14:creationId xmlns:p14="http://schemas.microsoft.com/office/powerpoint/2010/main" val="695258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56" y="478211"/>
            <a:ext cx="11137392" cy="603504"/>
          </a:xfrm>
        </p:spPr>
        <p:txBody>
          <a:bodyPr>
            <a:normAutofit fontScale="90000"/>
          </a:bodyPr>
          <a:lstStyle/>
          <a:p>
            <a:pPr algn="ctr"/>
            <a:r>
              <a:rPr lang="en-US" dirty="0"/>
              <a:t>What is Included in the Initial Annual Wellness Visit ?</a:t>
            </a:r>
            <a:br>
              <a:rPr lang="en-US" dirty="0"/>
            </a:br>
            <a:endParaRPr lang="en-US" dirty="0"/>
          </a:p>
        </p:txBody>
      </p:sp>
      <p:sp>
        <p:nvSpPr>
          <p:cNvPr id="3" name="Text Placeholder 2"/>
          <p:cNvSpPr>
            <a:spLocks noGrp="1"/>
          </p:cNvSpPr>
          <p:nvPr>
            <p:ph type="body" sz="quarter" idx="13"/>
          </p:nvPr>
        </p:nvSpPr>
        <p:spPr>
          <a:xfrm>
            <a:off x="1531156" y="1143000"/>
            <a:ext cx="10197018" cy="4572000"/>
          </a:xfrm>
        </p:spPr>
        <p:txBody>
          <a:bodyPr>
            <a:normAutofit/>
          </a:bodyPr>
          <a:lstStyle/>
          <a:p>
            <a:pPr marL="457200" indent="-457200">
              <a:buFont typeface="+mj-lt"/>
              <a:buAutoNum type="arabicPeriod"/>
            </a:pPr>
            <a:r>
              <a:rPr lang="en-US" dirty="0"/>
              <a:t>Perform Health Risk Assessment (HRA)</a:t>
            </a:r>
            <a:endParaRPr lang="en-US" sz="2400" dirty="0"/>
          </a:p>
          <a:p>
            <a:pPr marL="457200" indent="-457200">
              <a:buFont typeface="+mj-lt"/>
              <a:buAutoNum type="arabicPeriod"/>
            </a:pPr>
            <a:r>
              <a:rPr lang="en-US" dirty="0"/>
              <a:t>Establish patient’s medical and family history</a:t>
            </a:r>
          </a:p>
          <a:p>
            <a:pPr marL="457200" indent="-457200">
              <a:buFont typeface="+mj-lt"/>
              <a:buAutoNum type="arabicPeriod"/>
            </a:pPr>
            <a:r>
              <a:rPr lang="en-US" dirty="0"/>
              <a:t>Establish list of current providers and suppliers</a:t>
            </a:r>
          </a:p>
          <a:p>
            <a:pPr marL="457200" indent="-457200">
              <a:buFont typeface="+mj-lt"/>
              <a:buAutoNum type="arabicPeriod"/>
            </a:pPr>
            <a:r>
              <a:rPr lang="en-US" dirty="0"/>
              <a:t>Measure/Exam</a:t>
            </a:r>
          </a:p>
          <a:p>
            <a:pPr marL="457200" indent="-457200">
              <a:buFont typeface="+mj-lt"/>
              <a:buAutoNum type="arabicPeriod"/>
            </a:pPr>
            <a:r>
              <a:rPr lang="en-US" dirty="0"/>
              <a:t>Detect any cognitive impairment patients may have</a:t>
            </a:r>
          </a:p>
          <a:p>
            <a:pPr marL="457200" indent="-457200">
              <a:buFont typeface="+mj-lt"/>
              <a:buAutoNum type="arabicPeriod"/>
            </a:pPr>
            <a:r>
              <a:rPr lang="en-US" dirty="0"/>
              <a:t>Review patient’s potential depression risk factors, including current or past experiences with depression or other mood disorders</a:t>
            </a:r>
          </a:p>
          <a:p>
            <a:pPr marL="457200" indent="-457200">
              <a:buFont typeface="+mj-lt"/>
              <a:buAutoNum type="arabicPeriod"/>
            </a:pPr>
            <a:r>
              <a:rPr lang="en-US" dirty="0"/>
              <a:t>Review patient’s functional ability and level of safety</a:t>
            </a:r>
          </a:p>
          <a:p>
            <a:pPr marL="457200" indent="-457200">
              <a:buFont typeface="+mj-lt"/>
              <a:buAutoNum type="arabicPeriod"/>
            </a:pPr>
            <a:r>
              <a:rPr lang="en-US" dirty="0"/>
              <a:t>Establish an appropriate written screening schedule for patients, such as a checklist for the next 5-10 years</a:t>
            </a:r>
          </a:p>
          <a:p>
            <a:pPr marL="457200" indent="-457200">
              <a:buFont typeface="+mj-lt"/>
              <a:buAutoNum type="arabicPeriod"/>
            </a:pPr>
            <a:r>
              <a:rPr lang="en-US" dirty="0"/>
              <a:t>Establish list of patient risk factors and conditions where primary, secondary or tertiary interventions are recommended or underway</a:t>
            </a:r>
          </a:p>
          <a:p>
            <a:pPr marL="457200" indent="-457200">
              <a:buFont typeface="+mj-lt"/>
              <a:buAutoNum type="arabicPeriod"/>
            </a:pPr>
            <a:endParaRPr lang="en-US" dirty="0"/>
          </a:p>
        </p:txBody>
      </p:sp>
      <p:sp>
        <p:nvSpPr>
          <p:cNvPr id="5" name="Rectangle 4"/>
          <p:cNvSpPr/>
          <p:nvPr/>
        </p:nvSpPr>
        <p:spPr>
          <a:xfrm>
            <a:off x="1729409" y="5776285"/>
            <a:ext cx="11506200" cy="923330"/>
          </a:xfrm>
          <a:prstGeom prst="rect">
            <a:avLst/>
          </a:prstGeom>
        </p:spPr>
        <p:txBody>
          <a:bodyPr wrap="square">
            <a:spAutoFit/>
          </a:bodyPr>
          <a:lstStyle/>
          <a:p>
            <a:r>
              <a:rPr lang="en-US" dirty="0">
                <a:hlinkClick r:id="rId3"/>
              </a:rPr>
              <a:t>https://www.cms.gov/Outreach-and-Education/Medicare-Learning-Network-MLN/MLNProducts/preventive-services/medicare-wellness-visits.html</a:t>
            </a:r>
            <a:endParaRPr lang="en-US" dirty="0"/>
          </a:p>
          <a:p>
            <a:endParaRPr lang="en-US" dirty="0"/>
          </a:p>
        </p:txBody>
      </p:sp>
    </p:spTree>
    <p:extLst>
      <p:ext uri="{BB962C8B-B14F-4D97-AF65-F5344CB8AC3E}">
        <p14:creationId xmlns:p14="http://schemas.microsoft.com/office/powerpoint/2010/main" val="4261772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44" y="667512"/>
            <a:ext cx="11137392" cy="603504"/>
          </a:xfrm>
        </p:spPr>
        <p:txBody>
          <a:bodyPr>
            <a:normAutofit fontScale="90000"/>
          </a:bodyPr>
          <a:lstStyle/>
          <a:p>
            <a:pPr algn="ctr"/>
            <a:r>
              <a:rPr lang="en-US" dirty="0"/>
              <a:t>What is Included in the Initial Annual Wellness Visit (AWV)?</a:t>
            </a:r>
            <a:br>
              <a:rPr lang="en-US" dirty="0"/>
            </a:br>
            <a:endParaRPr lang="en-US" dirty="0"/>
          </a:p>
        </p:txBody>
      </p:sp>
      <p:sp>
        <p:nvSpPr>
          <p:cNvPr id="3" name="Text Placeholder 2"/>
          <p:cNvSpPr>
            <a:spLocks noGrp="1"/>
          </p:cNvSpPr>
          <p:nvPr>
            <p:ph type="body" sz="quarter" idx="13"/>
          </p:nvPr>
        </p:nvSpPr>
        <p:spPr>
          <a:xfrm>
            <a:off x="2158006" y="1871781"/>
            <a:ext cx="9687030" cy="4572000"/>
          </a:xfrm>
        </p:spPr>
        <p:txBody>
          <a:bodyPr/>
          <a:lstStyle/>
          <a:p>
            <a:pPr marL="457200" indent="-457200">
              <a:buFont typeface="+mj-lt"/>
              <a:buAutoNum type="arabicPeriod" startAt="10"/>
            </a:pPr>
            <a:r>
              <a:rPr lang="en-US" dirty="0"/>
              <a:t>Provide patient’s personalized health advice and appropriate referrals to health education or preventive counseling services or programs</a:t>
            </a:r>
          </a:p>
          <a:p>
            <a:pPr marL="457200" indent="-457200">
              <a:buFont typeface="+mj-lt"/>
              <a:buAutoNum type="arabicPeriod" startAt="10"/>
            </a:pPr>
            <a:r>
              <a:rPr lang="en-US" dirty="0"/>
              <a:t>Review current opioid prescriptions</a:t>
            </a:r>
          </a:p>
          <a:p>
            <a:pPr marL="457200" indent="-457200">
              <a:buFont typeface="+mj-lt"/>
              <a:buAutoNum type="arabicPeriod" startAt="10"/>
            </a:pPr>
            <a:r>
              <a:rPr lang="en-US" dirty="0"/>
              <a:t>Screen for potential Substance Use Disorders (SUDs)</a:t>
            </a:r>
          </a:p>
          <a:p>
            <a:pPr marL="457200" indent="-457200">
              <a:buFont typeface="+mj-lt"/>
              <a:buAutoNum type="arabicPeriod" startAt="10"/>
            </a:pPr>
            <a:endParaRPr lang="en-US" dirty="0"/>
          </a:p>
        </p:txBody>
      </p:sp>
      <p:sp>
        <p:nvSpPr>
          <p:cNvPr id="5" name="Rectangle 4"/>
          <p:cNvSpPr/>
          <p:nvPr/>
        </p:nvSpPr>
        <p:spPr>
          <a:xfrm>
            <a:off x="2033988" y="5520451"/>
            <a:ext cx="11506200" cy="923330"/>
          </a:xfrm>
          <a:prstGeom prst="rect">
            <a:avLst/>
          </a:prstGeom>
        </p:spPr>
        <p:txBody>
          <a:bodyPr wrap="square">
            <a:spAutoFit/>
          </a:bodyPr>
          <a:lstStyle/>
          <a:p>
            <a:r>
              <a:rPr lang="en-US" dirty="0">
                <a:hlinkClick r:id="rId3"/>
              </a:rPr>
              <a:t>https://www.cms.gov/Outreach-and-Education/Medicare-Learning-Network-MLN/MLNProducts/preventive-services/medicare-wellness-visits.html</a:t>
            </a:r>
            <a:endParaRPr lang="en-US" dirty="0"/>
          </a:p>
          <a:p>
            <a:endParaRPr lang="en-US" dirty="0"/>
          </a:p>
        </p:txBody>
      </p:sp>
    </p:spTree>
    <p:extLst>
      <p:ext uri="{BB962C8B-B14F-4D97-AF65-F5344CB8AC3E}">
        <p14:creationId xmlns:p14="http://schemas.microsoft.com/office/powerpoint/2010/main" val="2891416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 y="658368"/>
            <a:ext cx="11998960" cy="603504"/>
          </a:xfrm>
        </p:spPr>
        <p:txBody>
          <a:bodyPr>
            <a:normAutofit fontScale="90000"/>
          </a:bodyPr>
          <a:lstStyle/>
          <a:p>
            <a:pPr algn="ctr"/>
            <a:r>
              <a:rPr lang="en-US" dirty="0"/>
              <a:t>What is included in the Subsequent Annual Wellness Visit (AWV)?</a:t>
            </a:r>
            <a:br>
              <a:rPr lang="en-US" dirty="0"/>
            </a:br>
            <a:endParaRPr lang="en-US" dirty="0"/>
          </a:p>
        </p:txBody>
      </p:sp>
      <p:sp>
        <p:nvSpPr>
          <p:cNvPr id="3" name="Text Placeholder 2"/>
          <p:cNvSpPr>
            <a:spLocks noGrp="1"/>
          </p:cNvSpPr>
          <p:nvPr>
            <p:ph type="body" sz="quarter" idx="13"/>
          </p:nvPr>
        </p:nvSpPr>
        <p:spPr>
          <a:xfrm>
            <a:off x="1652877" y="1627632"/>
            <a:ext cx="9246925" cy="4572000"/>
          </a:xfrm>
        </p:spPr>
        <p:txBody>
          <a:bodyPr>
            <a:normAutofit/>
          </a:bodyPr>
          <a:lstStyle/>
          <a:p>
            <a:pPr marL="457200" indent="-457200">
              <a:buFont typeface="+mj-lt"/>
              <a:buAutoNum type="arabicPeriod"/>
            </a:pPr>
            <a:r>
              <a:rPr lang="en-US" dirty="0"/>
              <a:t>Review and Update </a:t>
            </a:r>
            <a:r>
              <a:rPr lang="en-US" strike="sngStrike" dirty="0"/>
              <a:t>Perform</a:t>
            </a:r>
            <a:r>
              <a:rPr lang="en-US" dirty="0"/>
              <a:t> Health Risk Assessment (HRA)</a:t>
            </a:r>
          </a:p>
          <a:p>
            <a:pPr marL="457200" indent="-457200">
              <a:buFont typeface="+mj-lt"/>
              <a:buAutoNum type="arabicPeriod"/>
            </a:pPr>
            <a:r>
              <a:rPr lang="en-US" dirty="0"/>
              <a:t>Update </a:t>
            </a:r>
            <a:r>
              <a:rPr lang="en-US" strike="sngStrike" dirty="0"/>
              <a:t>Establis</a:t>
            </a:r>
            <a:r>
              <a:rPr lang="en-US" dirty="0"/>
              <a:t>h patient’s medical and family history</a:t>
            </a:r>
          </a:p>
          <a:p>
            <a:pPr marL="457200" indent="-457200">
              <a:buFont typeface="+mj-lt"/>
              <a:buAutoNum type="arabicPeriod"/>
            </a:pPr>
            <a:r>
              <a:rPr lang="en-US" dirty="0"/>
              <a:t>Update </a:t>
            </a:r>
            <a:r>
              <a:rPr lang="en-US" strike="sngStrike" dirty="0"/>
              <a:t>Establish</a:t>
            </a:r>
            <a:r>
              <a:rPr lang="en-US" dirty="0"/>
              <a:t> list of current providers and suppliers</a:t>
            </a:r>
          </a:p>
          <a:p>
            <a:pPr marL="457200" indent="-457200">
              <a:buFont typeface="+mj-lt"/>
              <a:buAutoNum type="arabicPeriod"/>
            </a:pPr>
            <a:r>
              <a:rPr lang="en-US" dirty="0"/>
              <a:t>Measure/Exam</a:t>
            </a:r>
          </a:p>
          <a:p>
            <a:pPr marL="457200" indent="-457200">
              <a:buFont typeface="+mj-lt"/>
              <a:buAutoNum type="arabicPeriod"/>
            </a:pPr>
            <a:r>
              <a:rPr lang="en-US" dirty="0"/>
              <a:t>Detect any cognitive impairment patients may have</a:t>
            </a:r>
          </a:p>
          <a:p>
            <a:pPr marL="457200" indent="-457200">
              <a:buFont typeface="+mj-lt"/>
              <a:buAutoNum type="arabicPeriod"/>
            </a:pPr>
            <a:r>
              <a:rPr lang="en-US" strike="sngStrike" dirty="0"/>
              <a:t>Review patient’s potential depression risk factors, including current or past experiences with depression or other mood disorders</a:t>
            </a:r>
          </a:p>
          <a:p>
            <a:pPr marL="457200" indent="-457200">
              <a:buFont typeface="+mj-lt"/>
              <a:buAutoNum type="arabicPeriod"/>
            </a:pPr>
            <a:r>
              <a:rPr lang="en-US" strike="sngStrike" dirty="0"/>
              <a:t>Review patient’s functional ability and level of safety</a:t>
            </a:r>
          </a:p>
          <a:p>
            <a:pPr marL="457200" indent="-457200">
              <a:buFont typeface="+mj-lt"/>
              <a:buAutoNum type="arabicPeriod"/>
            </a:pPr>
            <a:r>
              <a:rPr lang="en-US" dirty="0"/>
              <a:t>Update patient’s </a:t>
            </a:r>
            <a:r>
              <a:rPr lang="en-US" strike="sngStrike" dirty="0"/>
              <a:t>Establish an appropriate </a:t>
            </a:r>
            <a:r>
              <a:rPr lang="en-US" dirty="0"/>
              <a:t>written screening schedule </a:t>
            </a:r>
            <a:r>
              <a:rPr lang="en-US" strike="sngStrike" dirty="0"/>
              <a:t>for patients, such as a checklist for the next 5-10 years</a:t>
            </a:r>
          </a:p>
          <a:p>
            <a:pPr marL="457200" indent="-457200">
              <a:buFont typeface="+mj-lt"/>
              <a:buAutoNum type="arabicPeriod"/>
            </a:pPr>
            <a:r>
              <a:rPr lang="en-US" dirty="0"/>
              <a:t>Update </a:t>
            </a:r>
            <a:r>
              <a:rPr lang="en-US" strike="sngStrike" dirty="0"/>
              <a:t>Establish</a:t>
            </a:r>
            <a:r>
              <a:rPr lang="en-US" dirty="0"/>
              <a:t> list of patient risk factors and conditions where primary, secondary or tertiary interventions are recommended or underway</a:t>
            </a:r>
          </a:p>
          <a:p>
            <a:pPr marL="457200" indent="-457200">
              <a:buFont typeface="+mj-lt"/>
              <a:buAutoNum type="arabicPeriod"/>
            </a:pPr>
            <a:endParaRPr lang="en-US" dirty="0"/>
          </a:p>
        </p:txBody>
      </p:sp>
      <p:sp>
        <p:nvSpPr>
          <p:cNvPr id="4" name="Slide Number Placeholder 3"/>
          <p:cNvSpPr>
            <a:spLocks noGrp="1"/>
          </p:cNvSpPr>
          <p:nvPr>
            <p:ph type="sldNum" sz="quarter" idx="15"/>
          </p:nvPr>
        </p:nvSpPr>
        <p:spPr/>
        <p:txBody>
          <a:bodyPr/>
          <a:lstStyle/>
          <a:p>
            <a:r>
              <a:rPr lang="en-US" b="1" dirty="0">
                <a:solidFill>
                  <a:schemeClr val="accent1"/>
                </a:solidFill>
              </a:rPr>
              <a:t>|</a:t>
            </a:r>
            <a:endParaRPr lang="en-US" dirty="0">
              <a:solidFill>
                <a:schemeClr val="tx1"/>
              </a:solidFill>
            </a:endParaRPr>
          </a:p>
        </p:txBody>
      </p:sp>
      <p:sp>
        <p:nvSpPr>
          <p:cNvPr id="5" name="Rectangle 4"/>
          <p:cNvSpPr/>
          <p:nvPr/>
        </p:nvSpPr>
        <p:spPr>
          <a:xfrm>
            <a:off x="1765741" y="6103727"/>
            <a:ext cx="9134061" cy="923330"/>
          </a:xfrm>
          <a:prstGeom prst="rect">
            <a:avLst/>
          </a:prstGeom>
        </p:spPr>
        <p:txBody>
          <a:bodyPr wrap="square">
            <a:spAutoFit/>
          </a:bodyPr>
          <a:lstStyle/>
          <a:p>
            <a:r>
              <a:rPr lang="en-US" dirty="0">
                <a:hlinkClick r:id="rId2"/>
              </a:rPr>
              <a:t>https://www.cms.gov/Outreach-and-Education/Medicare-Learning-Network-MLN/MLNProducts/preventive-services/medicare-wellness-visits.html</a:t>
            </a:r>
            <a:endParaRPr lang="en-US" dirty="0"/>
          </a:p>
          <a:p>
            <a:endParaRPr lang="en-US" dirty="0"/>
          </a:p>
        </p:txBody>
      </p:sp>
    </p:spTree>
    <p:extLst>
      <p:ext uri="{BB962C8B-B14F-4D97-AF65-F5344CB8AC3E}">
        <p14:creationId xmlns:p14="http://schemas.microsoft.com/office/powerpoint/2010/main" val="4163488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586"/>
            <a:ext cx="11137392" cy="603504"/>
          </a:xfrm>
        </p:spPr>
        <p:txBody>
          <a:bodyPr>
            <a:normAutofit fontScale="90000"/>
          </a:bodyPr>
          <a:lstStyle/>
          <a:p>
            <a:pPr algn="ctr"/>
            <a:r>
              <a:rPr lang="en-US" dirty="0"/>
              <a:t>What is included in the Subsequent Annual Wellness Visit (AWV)?</a:t>
            </a:r>
            <a:br>
              <a:rPr lang="en-US" dirty="0"/>
            </a:br>
            <a:endParaRPr lang="en-US" dirty="0"/>
          </a:p>
        </p:txBody>
      </p:sp>
      <p:sp>
        <p:nvSpPr>
          <p:cNvPr id="3" name="Text Placeholder 2"/>
          <p:cNvSpPr>
            <a:spLocks noGrp="1"/>
          </p:cNvSpPr>
          <p:nvPr>
            <p:ph type="body" sz="quarter" idx="13"/>
          </p:nvPr>
        </p:nvSpPr>
        <p:spPr>
          <a:xfrm>
            <a:off x="1573099" y="2000034"/>
            <a:ext cx="10117505" cy="3886928"/>
          </a:xfrm>
        </p:spPr>
        <p:txBody>
          <a:bodyPr/>
          <a:lstStyle/>
          <a:p>
            <a:pPr marL="457200" indent="-457200">
              <a:buFont typeface="+mj-lt"/>
              <a:buAutoNum type="arabicPeriod" startAt="10"/>
            </a:pPr>
            <a:r>
              <a:rPr lang="en-US" dirty="0"/>
              <a:t>As necessary, provide and update patient’s Personalized Prevention Plan Services (PPPS), which includes </a:t>
            </a:r>
            <a:r>
              <a:rPr lang="en-US" strike="sngStrike" dirty="0"/>
              <a:t>Provide patient’s</a:t>
            </a:r>
            <a:r>
              <a:rPr lang="en-US" dirty="0"/>
              <a:t> personalized health advice and appropriate referrals to health education or preventive counseling services or programs when needed</a:t>
            </a:r>
          </a:p>
          <a:p>
            <a:pPr marL="457200" indent="-457200">
              <a:buFont typeface="+mj-lt"/>
              <a:buAutoNum type="arabicPeriod" startAt="10"/>
            </a:pPr>
            <a:r>
              <a:rPr lang="en-US" dirty="0"/>
              <a:t>Provide Advance Care Planning (ACP) services at patient’s discretion</a:t>
            </a:r>
          </a:p>
          <a:p>
            <a:pPr marL="457200" indent="-457200">
              <a:buFont typeface="+mj-lt"/>
              <a:buAutoNum type="arabicPeriod" startAt="10"/>
            </a:pPr>
            <a:r>
              <a:rPr lang="en-US" dirty="0"/>
              <a:t>Review current opioid prescriptions</a:t>
            </a:r>
          </a:p>
          <a:p>
            <a:pPr marL="457200" indent="-457200">
              <a:buFont typeface="+mj-lt"/>
              <a:buAutoNum type="arabicPeriod" startAt="10"/>
            </a:pPr>
            <a:r>
              <a:rPr lang="en-US" dirty="0"/>
              <a:t>Screen for potential Substance Use Disorders (SUDs)</a:t>
            </a:r>
          </a:p>
          <a:p>
            <a:pPr marL="457200" indent="-457200">
              <a:buFont typeface="+mj-lt"/>
              <a:buAutoNum type="arabicPeriod" startAt="10"/>
            </a:pPr>
            <a:endParaRPr lang="en-US" dirty="0"/>
          </a:p>
        </p:txBody>
      </p:sp>
      <p:sp>
        <p:nvSpPr>
          <p:cNvPr id="5" name="Rectangle 4"/>
          <p:cNvSpPr/>
          <p:nvPr/>
        </p:nvSpPr>
        <p:spPr>
          <a:xfrm>
            <a:off x="2186310" y="5568910"/>
            <a:ext cx="8891082" cy="923330"/>
          </a:xfrm>
          <a:prstGeom prst="rect">
            <a:avLst/>
          </a:prstGeom>
        </p:spPr>
        <p:txBody>
          <a:bodyPr wrap="square">
            <a:spAutoFit/>
          </a:bodyPr>
          <a:lstStyle/>
          <a:p>
            <a:r>
              <a:rPr lang="en-US" dirty="0">
                <a:hlinkClick r:id="rId2"/>
              </a:rPr>
              <a:t>https://www.cms.gov/Outreach-and-Education/Medicare-Learning-Network-MLN/MLNProducts/preventive-services/medicare-wellness-visits.html</a:t>
            </a:r>
            <a:endParaRPr lang="en-US" dirty="0"/>
          </a:p>
          <a:p>
            <a:endParaRPr lang="en-US" dirty="0"/>
          </a:p>
        </p:txBody>
      </p:sp>
    </p:spTree>
    <p:extLst>
      <p:ext uri="{BB962C8B-B14F-4D97-AF65-F5344CB8AC3E}">
        <p14:creationId xmlns:p14="http://schemas.microsoft.com/office/powerpoint/2010/main" val="3377209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DFC13B-0730-40F1-A15D-5B32A5E65A57}"/>
              </a:ext>
            </a:extLst>
          </p:cNvPr>
          <p:cNvSpPr>
            <a:spLocks noGrp="1"/>
          </p:cNvSpPr>
          <p:nvPr>
            <p:ph type="title"/>
          </p:nvPr>
        </p:nvSpPr>
        <p:spPr>
          <a:xfrm>
            <a:off x="831850" y="1709739"/>
            <a:ext cx="10515600" cy="1500188"/>
          </a:xfrm>
        </p:spPr>
        <p:txBody>
          <a:bodyPr/>
          <a:lstStyle/>
          <a:p>
            <a:pPr algn="ctr"/>
            <a:r>
              <a:rPr lang="en-US" dirty="0">
                <a:solidFill>
                  <a:schemeClr val="tx1"/>
                </a:solidFill>
              </a:rPr>
              <a:t>Advance Care Planning</a:t>
            </a:r>
          </a:p>
        </p:txBody>
      </p:sp>
    </p:spTree>
    <p:extLst>
      <p:ext uri="{BB962C8B-B14F-4D97-AF65-F5344CB8AC3E}">
        <p14:creationId xmlns:p14="http://schemas.microsoft.com/office/powerpoint/2010/main" val="3544412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938" y="4079371"/>
            <a:ext cx="7186521" cy="191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82" y="999447"/>
            <a:ext cx="7545077"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AB0E2D45-D6A1-4EE8-ABFF-7023E13E9009}"/>
              </a:ext>
            </a:extLst>
          </p:cNvPr>
          <p:cNvSpPr txBox="1"/>
          <p:nvPr/>
        </p:nvSpPr>
        <p:spPr>
          <a:xfrm>
            <a:off x="1412111" y="81023"/>
            <a:ext cx="9560689" cy="707886"/>
          </a:xfrm>
          <a:prstGeom prst="rect">
            <a:avLst/>
          </a:prstGeom>
          <a:noFill/>
        </p:spPr>
        <p:txBody>
          <a:bodyPr wrap="square" rtlCol="0">
            <a:spAutoFit/>
          </a:bodyPr>
          <a:lstStyle/>
          <a:p>
            <a:r>
              <a:rPr lang="en-US" sz="4000" dirty="0">
                <a:solidFill>
                  <a:schemeClr val="bg1"/>
                </a:solidFill>
              </a:rPr>
              <a:t>Advance Care Planning Services </a:t>
            </a:r>
          </a:p>
        </p:txBody>
      </p:sp>
      <p:sp>
        <p:nvSpPr>
          <p:cNvPr id="6" name="TextBox 5">
            <a:extLst>
              <a:ext uri="{FF2B5EF4-FFF2-40B4-BE49-F238E27FC236}">
                <a16:creationId xmlns:a16="http://schemas.microsoft.com/office/drawing/2014/main" id="{45927F0E-3B02-48BA-AB8C-B572593A4ACD}"/>
              </a:ext>
            </a:extLst>
          </p:cNvPr>
          <p:cNvSpPr txBox="1"/>
          <p:nvPr/>
        </p:nvSpPr>
        <p:spPr>
          <a:xfrm>
            <a:off x="1903076" y="6088526"/>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2022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213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DEDFE-9DD3-ABE0-A387-F9E4DEA13CDA}"/>
              </a:ext>
            </a:extLst>
          </p:cNvPr>
          <p:cNvSpPr txBox="1"/>
          <p:nvPr/>
        </p:nvSpPr>
        <p:spPr>
          <a:xfrm>
            <a:off x="1775675" y="6452252"/>
            <a:ext cx="9203635"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CED0F53-70D1-3B17-43D8-A119739B0116}"/>
              </a:ext>
            </a:extLst>
          </p:cNvPr>
          <p:cNvSpPr/>
          <p:nvPr/>
        </p:nvSpPr>
        <p:spPr>
          <a:xfrm>
            <a:off x="119743" y="97971"/>
            <a:ext cx="4049486" cy="5606143"/>
          </a:xfrm>
          <a:prstGeom prst="rect">
            <a:avLst/>
          </a:prstGeom>
          <a:solidFill>
            <a:srgbClr val="68C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2ED048A-5FD0-4DB3-E873-924D1F11F9D9}"/>
              </a:ext>
            </a:extLst>
          </p:cNvPr>
          <p:cNvSpPr txBox="1"/>
          <p:nvPr/>
        </p:nvSpPr>
        <p:spPr>
          <a:xfrm>
            <a:off x="239486" y="1262743"/>
            <a:ext cx="3744685" cy="3477875"/>
          </a:xfrm>
          <a:prstGeom prst="rect">
            <a:avLst/>
          </a:prstGeom>
          <a:noFill/>
        </p:spPr>
        <p:txBody>
          <a:bodyPr wrap="square" rtlCol="0">
            <a:spAutoFit/>
          </a:bodyPr>
          <a:lstStyle/>
          <a:p>
            <a:r>
              <a:rPr lang="en-US" sz="4400" dirty="0"/>
              <a:t>Mandated regulatory physician visits: Content </a:t>
            </a:r>
          </a:p>
        </p:txBody>
      </p:sp>
      <p:sp>
        <p:nvSpPr>
          <p:cNvPr id="3" name="TextBox 2">
            <a:extLst>
              <a:ext uri="{FF2B5EF4-FFF2-40B4-BE49-F238E27FC236}">
                <a16:creationId xmlns:a16="http://schemas.microsoft.com/office/drawing/2014/main" id="{AE68BE38-76E2-F9BA-8171-66A8AEF228E2}"/>
              </a:ext>
            </a:extLst>
          </p:cNvPr>
          <p:cNvSpPr txBox="1"/>
          <p:nvPr/>
        </p:nvSpPr>
        <p:spPr>
          <a:xfrm>
            <a:off x="4315510" y="17353"/>
            <a:ext cx="7909261" cy="3477875"/>
          </a:xfrm>
          <a:prstGeom prst="rect">
            <a:avLst/>
          </a:prstGeom>
          <a:noFill/>
        </p:spPr>
        <p:txBody>
          <a:bodyPr wrap="square">
            <a:spAutoFit/>
          </a:bodyPr>
          <a:lstStyle/>
          <a:p>
            <a:endParaRPr lang="en-US" sz="2000" b="0" i="0" u="none" strike="noStrike" baseline="0" dirty="0">
              <a:solidFill>
                <a:srgbClr val="000000"/>
              </a:solidFill>
              <a:latin typeface="Times New Roman" panose="02020603050405020304" pitchFamily="18" charset="0"/>
            </a:endParaRPr>
          </a:p>
          <a:p>
            <a:r>
              <a:rPr lang="en-US" sz="2000" b="1" i="0" u="none" strike="noStrike" baseline="0" dirty="0">
                <a:solidFill>
                  <a:srgbClr val="000000"/>
                </a:solidFill>
              </a:rPr>
              <a:t>DEFINITIONS §483.30(c) Must be seen, </a:t>
            </a:r>
            <a:r>
              <a:rPr lang="en-US" sz="2000" b="0" i="0" u="none" strike="noStrike" baseline="0" dirty="0">
                <a:solidFill>
                  <a:srgbClr val="000000"/>
                </a:solidFill>
              </a:rPr>
              <a:t>for purposes of the visits required by §483.30(c)(1), means that the physician or NPP must </a:t>
            </a:r>
            <a:r>
              <a:rPr lang="en-US" sz="2000" b="0" i="0" u="none" strike="noStrike" baseline="0" dirty="0">
                <a:solidFill>
                  <a:srgbClr val="000000"/>
                </a:solidFill>
                <a:highlight>
                  <a:srgbClr val="FFFF00"/>
                </a:highlight>
              </a:rPr>
              <a:t>make actual face-to-face contact with the resident, and at the same physical location, not via a telehealth arrangement</a:t>
            </a:r>
            <a:r>
              <a:rPr lang="en-US" sz="2000" b="0" i="0" u="none" strike="noStrike" baseline="0" dirty="0">
                <a:solidFill>
                  <a:srgbClr val="000000"/>
                </a:solidFill>
              </a:rPr>
              <a:t>. There is no requirement for this type of contact at the time of admission, since the decision to admit an individual to a nursing facility (whether from a hospital or from the individual’s own residence) generally involves physician contact during the period immediately preceding the admission.  (SOM/Appendix PP, p 445)</a:t>
            </a:r>
          </a:p>
        </p:txBody>
      </p:sp>
      <p:sp>
        <p:nvSpPr>
          <p:cNvPr id="5" name="TextBox 4">
            <a:extLst>
              <a:ext uri="{FF2B5EF4-FFF2-40B4-BE49-F238E27FC236}">
                <a16:creationId xmlns:a16="http://schemas.microsoft.com/office/drawing/2014/main" id="{66E88D0A-E1E1-700E-771B-8F60F4C9F39D}"/>
              </a:ext>
            </a:extLst>
          </p:cNvPr>
          <p:cNvSpPr txBox="1"/>
          <p:nvPr/>
        </p:nvSpPr>
        <p:spPr>
          <a:xfrm>
            <a:off x="4169229" y="3495415"/>
            <a:ext cx="7382847" cy="3323987"/>
          </a:xfrm>
          <a:prstGeom prst="rect">
            <a:avLst/>
          </a:prstGeom>
          <a:noFill/>
        </p:spPr>
        <p:txBody>
          <a:bodyPr wrap="square" rtlCol="0">
            <a:spAutoFit/>
          </a:bodyPr>
          <a:lstStyle/>
          <a:p>
            <a:r>
              <a:rPr lang="en-US" sz="2400" b="1" dirty="0">
                <a:solidFill>
                  <a:srgbClr val="002060"/>
                </a:solidFill>
              </a:rPr>
              <a:t>IMPLICATIONS</a:t>
            </a:r>
          </a:p>
          <a:p>
            <a:pPr marL="285750" indent="-285750">
              <a:buFont typeface="Arial" panose="020B0604020202020204" pitchFamily="34" charset="0"/>
              <a:buChar char="•"/>
            </a:pPr>
            <a:r>
              <a:rPr lang="en-US" sz="2400" dirty="0">
                <a:solidFill>
                  <a:srgbClr val="002060"/>
                </a:solidFill>
              </a:rPr>
              <a:t>Though payment policy allows nursing home visits to be performed via Telehealth (payment policy), this does not apply to regulatory visits (federal regulations)</a:t>
            </a:r>
          </a:p>
          <a:p>
            <a:pPr marL="285750" indent="-285750">
              <a:buFont typeface="Arial" panose="020B0604020202020204" pitchFamily="34" charset="0"/>
              <a:buChar char="•"/>
            </a:pPr>
            <a:r>
              <a:rPr lang="en-US" sz="2400" dirty="0">
                <a:solidFill>
                  <a:srgbClr val="002060"/>
                </a:solidFill>
              </a:rPr>
              <a:t>Regulatory visits must be face-to-face</a:t>
            </a:r>
          </a:p>
          <a:p>
            <a:pPr marL="285750" indent="-285750">
              <a:buFont typeface="Arial" panose="020B0604020202020204" pitchFamily="34" charset="0"/>
              <a:buChar char="•"/>
            </a:pPr>
            <a:r>
              <a:rPr lang="en-US" sz="2400" dirty="0">
                <a:solidFill>
                  <a:srgbClr val="002060"/>
                </a:solidFill>
              </a:rPr>
              <a:t>Other visits may be performed via Telehealth, subject to the q14 day limitation </a:t>
            </a:r>
          </a:p>
          <a:p>
            <a:endParaRPr lang="en-US" dirty="0"/>
          </a:p>
        </p:txBody>
      </p:sp>
    </p:spTree>
    <p:custDataLst>
      <p:tags r:id="rId1"/>
    </p:custDataLst>
    <p:extLst>
      <p:ext uri="{BB962C8B-B14F-4D97-AF65-F5344CB8AC3E}">
        <p14:creationId xmlns:p14="http://schemas.microsoft.com/office/powerpoint/2010/main" val="453568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will CMS Cover ACP?</a:t>
            </a:r>
          </a:p>
        </p:txBody>
      </p:sp>
      <p:sp>
        <p:nvSpPr>
          <p:cNvPr id="3" name="Content Placeholder 2"/>
          <p:cNvSpPr>
            <a:spLocks noGrp="1"/>
          </p:cNvSpPr>
          <p:nvPr>
            <p:ph idx="1"/>
          </p:nvPr>
        </p:nvSpPr>
        <p:spPr/>
        <p:txBody>
          <a:bodyPr/>
          <a:lstStyle/>
          <a:p>
            <a:r>
              <a:rPr lang="en-US" sz="2400" dirty="0"/>
              <a:t>“When the described service is reasonable and necessary for the diagnosis or treatment of illness or injury”</a:t>
            </a:r>
          </a:p>
          <a:p>
            <a:r>
              <a:rPr lang="en-US" sz="2400" dirty="0"/>
              <a:t>At present, there is no controlling national coverage policy</a:t>
            </a:r>
          </a:p>
          <a:p>
            <a:r>
              <a:rPr lang="en-US" sz="2400" dirty="0"/>
              <a:t>No specific diagnoses required </a:t>
            </a:r>
          </a:p>
          <a:p>
            <a:endParaRPr lang="en-US" dirty="0"/>
          </a:p>
        </p:txBody>
      </p:sp>
      <p:sp>
        <p:nvSpPr>
          <p:cNvPr id="5" name="TextBox 4">
            <a:extLst>
              <a:ext uri="{FF2B5EF4-FFF2-40B4-BE49-F238E27FC236}">
                <a16:creationId xmlns:a16="http://schemas.microsoft.com/office/drawing/2014/main" id="{E6823D95-9229-43DA-BBA6-C79270F192B9}"/>
              </a:ext>
            </a:extLst>
          </p:cNvPr>
          <p:cNvSpPr txBox="1"/>
          <p:nvPr/>
        </p:nvSpPr>
        <p:spPr>
          <a:xfrm>
            <a:off x="1903076" y="6041613"/>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2022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5737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there minimum amounts of time to bill the code</a:t>
            </a:r>
          </a:p>
        </p:txBody>
      </p:sp>
      <p:sp>
        <p:nvSpPr>
          <p:cNvPr id="3" name="Content Placeholder 2"/>
          <p:cNvSpPr>
            <a:spLocks noGrp="1"/>
          </p:cNvSpPr>
          <p:nvPr>
            <p:ph idx="1"/>
          </p:nvPr>
        </p:nvSpPr>
        <p:spPr/>
        <p:txBody>
          <a:bodyPr>
            <a:normAutofit lnSpcReduction="10000"/>
          </a:bodyPr>
          <a:lstStyle/>
          <a:p>
            <a:r>
              <a:rPr lang="en-US" sz="2400" dirty="0"/>
              <a:t>In the absence of rules otherwise, CMS defers to CPT descriptor language</a:t>
            </a:r>
          </a:p>
          <a:p>
            <a:r>
              <a:rPr lang="en-US" sz="2400" dirty="0"/>
              <a:t>According to CPT coding convention, the threshold for minimum time is reached after the midpoint</a:t>
            </a:r>
          </a:p>
          <a:p>
            <a:r>
              <a:rPr lang="en-US" sz="2400" dirty="0"/>
              <a:t>For 99497, “first 30 minutes” is reached at 16 minutes</a:t>
            </a:r>
          </a:p>
          <a:p>
            <a:r>
              <a:rPr lang="en-US" sz="2400" dirty="0"/>
              <a:t>For 99498, additional 30 minutes is reached at 30 + 16 minutes=46 minutes</a:t>
            </a:r>
          </a:p>
          <a:p>
            <a:r>
              <a:rPr lang="en-US" sz="2400" dirty="0"/>
              <a:t>Time must be separately counted and documented if ACP code is done with another </a:t>
            </a:r>
            <a:r>
              <a:rPr lang="en-US" sz="2400"/>
              <a:t>code </a:t>
            </a:r>
            <a:endParaRPr lang="en-US" sz="2400" dirty="0"/>
          </a:p>
        </p:txBody>
      </p:sp>
      <p:sp>
        <p:nvSpPr>
          <p:cNvPr id="6" name="TextBox 5">
            <a:extLst>
              <a:ext uri="{FF2B5EF4-FFF2-40B4-BE49-F238E27FC236}">
                <a16:creationId xmlns:a16="http://schemas.microsoft.com/office/drawing/2014/main" id="{EEFA59E5-1DEE-4F6D-834C-5B290DFAF2CC}"/>
              </a:ext>
            </a:extLst>
          </p:cNvPr>
          <p:cNvSpPr txBox="1"/>
          <p:nvPr/>
        </p:nvSpPr>
        <p:spPr>
          <a:xfrm>
            <a:off x="1983444" y="6285641"/>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2022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0870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often can ACP be billed?</a:t>
            </a:r>
          </a:p>
        </p:txBody>
      </p:sp>
      <p:sp>
        <p:nvSpPr>
          <p:cNvPr id="3" name="Content Placeholder 2"/>
          <p:cNvSpPr>
            <a:spLocks noGrp="1"/>
          </p:cNvSpPr>
          <p:nvPr>
            <p:ph idx="1"/>
          </p:nvPr>
        </p:nvSpPr>
        <p:spPr/>
        <p:txBody>
          <a:bodyPr/>
          <a:lstStyle/>
          <a:p>
            <a:r>
              <a:rPr lang="en-US" sz="2400" dirty="0"/>
              <a:t>Per CPT language, there is no limit</a:t>
            </a:r>
          </a:p>
          <a:p>
            <a:r>
              <a:rPr lang="en-US" sz="2400" dirty="0"/>
              <a:t>CMS has declined to establish frequency limits at this time</a:t>
            </a:r>
          </a:p>
          <a:p>
            <a:r>
              <a:rPr lang="en-US" sz="2400" dirty="0"/>
              <a:t>BUT—if billed multiple times, CMS would expect to see “a documented change in the beneficiary’s health status and/or wishes regarding his or her end-of-life care.”</a:t>
            </a:r>
          </a:p>
          <a:p>
            <a:r>
              <a:rPr lang="en-US" sz="2400" dirty="0"/>
              <a:t>Changes in prognosis usually can trigger an ACP visit  (see eprognosis.org – </a:t>
            </a:r>
            <a:r>
              <a:rPr lang="en-US" sz="2400" dirty="0" err="1"/>
              <a:t>Flacker</a:t>
            </a:r>
            <a:r>
              <a:rPr lang="en-US" sz="2400" dirty="0"/>
              <a:t> or </a:t>
            </a:r>
            <a:r>
              <a:rPr lang="en-US" sz="2400" dirty="0" err="1"/>
              <a:t>Porock</a:t>
            </a:r>
            <a:r>
              <a:rPr lang="en-US" sz="2400" dirty="0"/>
              <a:t> scale)</a:t>
            </a:r>
          </a:p>
          <a:p>
            <a:pPr marL="0" indent="0">
              <a:buNone/>
            </a:pPr>
            <a:endParaRPr lang="en-US" dirty="0"/>
          </a:p>
        </p:txBody>
      </p:sp>
    </p:spTree>
    <p:extLst>
      <p:ext uri="{BB962C8B-B14F-4D97-AF65-F5344CB8AC3E}">
        <p14:creationId xmlns:p14="http://schemas.microsoft.com/office/powerpoint/2010/main" val="281526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5" y="145645"/>
            <a:ext cx="8911687" cy="1280890"/>
          </a:xfrm>
        </p:spPr>
        <p:txBody>
          <a:bodyPr>
            <a:normAutofit/>
          </a:bodyPr>
          <a:lstStyle/>
          <a:p>
            <a:r>
              <a:rPr lang="en-US" dirty="0"/>
              <a:t>Are there rules governing who may actually perform the service?</a:t>
            </a:r>
          </a:p>
        </p:txBody>
      </p:sp>
      <p:sp>
        <p:nvSpPr>
          <p:cNvPr id="3" name="Content Placeholder 2"/>
          <p:cNvSpPr>
            <a:spLocks noGrp="1"/>
          </p:cNvSpPr>
          <p:nvPr>
            <p:ph idx="1"/>
          </p:nvPr>
        </p:nvSpPr>
        <p:spPr>
          <a:xfrm>
            <a:off x="1112900" y="1426535"/>
            <a:ext cx="10667975" cy="4248879"/>
          </a:xfrm>
        </p:spPr>
        <p:txBody>
          <a:bodyPr>
            <a:noAutofit/>
          </a:bodyPr>
          <a:lstStyle/>
          <a:p>
            <a:r>
              <a:rPr lang="en-US" sz="2000" dirty="0"/>
              <a:t>Besides the CPT descriptor, there is no introductory language nor are there explanatory notes governing the performance of the service</a:t>
            </a:r>
          </a:p>
          <a:p>
            <a:r>
              <a:rPr lang="en-US" sz="2000" dirty="0"/>
              <a:t>According to the final rule (80 Fed. Reg. 70956), “99497 and 99498 are appropriately provided by physicians or using a team-based approach provided by physicians, NPPs and other staff under the order and medical management of the beneficiary’s treating physician.”</a:t>
            </a:r>
          </a:p>
          <a:p>
            <a:r>
              <a:rPr lang="en-US" sz="2000" dirty="0"/>
              <a:t>CMS expects the billing physician or NPP to “meaningfully contribute to the provision of the services in addition to providing a minimum of direct supervision.”</a:t>
            </a:r>
          </a:p>
          <a:p>
            <a:r>
              <a:rPr lang="en-US" sz="2000" dirty="0"/>
              <a:t>“Incident to” service rules apply</a:t>
            </a:r>
          </a:p>
          <a:p>
            <a:r>
              <a:rPr lang="en-US" sz="2000" dirty="0"/>
              <a:t>All applicable state law and scope of practice requirements must be met</a:t>
            </a:r>
          </a:p>
          <a:p>
            <a:pPr marL="0" indent="0">
              <a:buNone/>
            </a:pPr>
            <a:endParaRPr lang="en-US" sz="2000" dirty="0"/>
          </a:p>
          <a:p>
            <a:pPr marL="0" indent="0">
              <a:buNone/>
            </a:pPr>
            <a:r>
              <a:rPr lang="en-US" sz="2000" dirty="0"/>
              <a:t>(NPP=Non-Physician Practitioner, usually referring to Nurse Practitioners, Physician Assistants and Clinical Nurse Specialists, subject to state laws)</a:t>
            </a:r>
          </a:p>
        </p:txBody>
      </p:sp>
      <p:sp>
        <p:nvSpPr>
          <p:cNvPr id="5" name="TextBox 4">
            <a:extLst>
              <a:ext uri="{FF2B5EF4-FFF2-40B4-BE49-F238E27FC236}">
                <a16:creationId xmlns:a16="http://schemas.microsoft.com/office/drawing/2014/main" id="{0BC775DB-32FF-4324-A7D2-DBACD7DEB5BE}"/>
              </a:ext>
            </a:extLst>
          </p:cNvPr>
          <p:cNvSpPr txBox="1"/>
          <p:nvPr/>
        </p:nvSpPr>
        <p:spPr>
          <a:xfrm>
            <a:off x="1903076" y="6292945"/>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2022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4975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701" y="355320"/>
            <a:ext cx="8911687" cy="1280890"/>
          </a:xfrm>
        </p:spPr>
        <p:txBody>
          <a:bodyPr/>
          <a:lstStyle/>
          <a:p>
            <a:r>
              <a:rPr lang="en-US" dirty="0"/>
              <a:t>Must the beneficiary be present?</a:t>
            </a:r>
          </a:p>
        </p:txBody>
      </p:sp>
      <p:sp>
        <p:nvSpPr>
          <p:cNvPr id="3" name="Content Placeholder 2"/>
          <p:cNvSpPr>
            <a:spLocks noGrp="1"/>
          </p:cNvSpPr>
          <p:nvPr>
            <p:ph idx="1"/>
          </p:nvPr>
        </p:nvSpPr>
        <p:spPr>
          <a:xfrm>
            <a:off x="1011821" y="1016922"/>
            <a:ext cx="10515600" cy="4845313"/>
          </a:xfrm>
        </p:spPr>
        <p:txBody>
          <a:bodyPr>
            <a:normAutofit/>
          </a:bodyPr>
          <a:lstStyle/>
          <a:p>
            <a:r>
              <a:rPr lang="en-US" sz="2400" dirty="0"/>
              <a:t>According to the code descriptor, the service is “face-to-face  with the patient, family member(s) and/or surrogate*</a:t>
            </a:r>
          </a:p>
          <a:p>
            <a:r>
              <a:rPr lang="en-US" sz="2400" dirty="0"/>
              <a:t>Cannot be reported if performed by phone*; </a:t>
            </a:r>
            <a:endParaRPr lang="en-US" sz="2400" dirty="0">
              <a:solidFill>
                <a:srgbClr val="FF0000"/>
              </a:solidFill>
            </a:endParaRPr>
          </a:p>
          <a:p>
            <a:r>
              <a:rPr lang="en-US" sz="2400" dirty="0"/>
              <a:t>Subject to CMS Telehealth service payment requirements (see: https://www.cms.gov/Outreach-and-Education/Medicare-Learning-Network-MLN/MLNProducts/Downloads/TelehealthSrvcsfctsht.pdf)</a:t>
            </a:r>
          </a:p>
          <a:p>
            <a:r>
              <a:rPr lang="en-US" sz="2400" dirty="0"/>
              <a:t>According to CMS, if beneficiary is not present, must document that the beneficiary is impaired and unable to participate effectively</a:t>
            </a:r>
          </a:p>
          <a:p>
            <a:r>
              <a:rPr lang="en-US" sz="2400" dirty="0"/>
              <a:t>Must still be face-to-face with family member(s) and/or surrogate</a:t>
            </a:r>
            <a:r>
              <a:rPr lang="en-US" sz="2400" dirty="0">
                <a:solidFill>
                  <a:srgbClr val="FF0000"/>
                </a:solidFill>
              </a:rPr>
              <a:t>*</a:t>
            </a:r>
          </a:p>
          <a:p>
            <a:endParaRPr lang="en-US" dirty="0"/>
          </a:p>
        </p:txBody>
      </p:sp>
      <p:sp>
        <p:nvSpPr>
          <p:cNvPr id="4" name="Rectangle 3">
            <a:extLst>
              <a:ext uri="{FF2B5EF4-FFF2-40B4-BE49-F238E27FC236}">
                <a16:creationId xmlns:a16="http://schemas.microsoft.com/office/drawing/2014/main" id="{14FE5C4F-F0D2-40F9-9F8F-3BCABB8E7D84}"/>
              </a:ext>
            </a:extLst>
          </p:cNvPr>
          <p:cNvSpPr/>
          <p:nvPr/>
        </p:nvSpPr>
        <p:spPr>
          <a:xfrm rot="10800000" flipV="1">
            <a:off x="2454701" y="6125397"/>
            <a:ext cx="8590030" cy="369332"/>
          </a:xfrm>
          <a:prstGeom prst="rect">
            <a:avLst/>
          </a:prstGeom>
        </p:spPr>
        <p:txBody>
          <a:bodyPr wrap="square">
            <a:spAutoFit/>
          </a:bodyPr>
          <a:lstStyle/>
          <a:p>
            <a:r>
              <a:rPr lang="en-US" dirty="0">
                <a:solidFill>
                  <a:srgbClr val="FF0000"/>
                </a:solidFill>
              </a:rPr>
              <a:t>*BUT MAY BE PERFORMED VIA TELEHEALTH THROUGH 2024</a:t>
            </a:r>
            <a:endParaRPr lang="en-US" dirty="0"/>
          </a:p>
        </p:txBody>
      </p:sp>
    </p:spTree>
    <p:extLst>
      <p:ext uri="{BB962C8B-B14F-4D97-AF65-F5344CB8AC3E}">
        <p14:creationId xmlns:p14="http://schemas.microsoft.com/office/powerpoint/2010/main" val="6200111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664" y="276960"/>
            <a:ext cx="8911687" cy="1280890"/>
          </a:xfrm>
        </p:spPr>
        <p:txBody>
          <a:bodyPr/>
          <a:lstStyle/>
          <a:p>
            <a:r>
              <a:rPr lang="en-US" dirty="0"/>
              <a:t>What must be documented?</a:t>
            </a:r>
          </a:p>
        </p:txBody>
      </p:sp>
      <p:sp>
        <p:nvSpPr>
          <p:cNvPr id="3" name="Content Placeholder 2"/>
          <p:cNvSpPr>
            <a:spLocks noGrp="1"/>
          </p:cNvSpPr>
          <p:nvPr>
            <p:ph idx="1"/>
          </p:nvPr>
        </p:nvSpPr>
        <p:spPr>
          <a:xfrm>
            <a:off x="1720700" y="1006343"/>
            <a:ext cx="9741197" cy="4845313"/>
          </a:xfrm>
        </p:spPr>
        <p:txBody>
          <a:bodyPr>
            <a:normAutofit fontScale="92500" lnSpcReduction="10000"/>
          </a:bodyPr>
          <a:lstStyle/>
          <a:p>
            <a:r>
              <a:rPr lang="en-US" sz="2600" dirty="0"/>
              <a:t>No requirements in the CPT code descriptor</a:t>
            </a:r>
          </a:p>
          <a:p>
            <a:r>
              <a:rPr lang="en-US" sz="2600" dirty="0"/>
              <a:t>Consent is necessary, but does not require documentation</a:t>
            </a:r>
          </a:p>
          <a:p>
            <a:r>
              <a:rPr lang="en-US" sz="2600" dirty="0"/>
              <a:t>Medicare Administrative Contractors (MACs) have so far not issued guidance </a:t>
            </a:r>
          </a:p>
          <a:p>
            <a:r>
              <a:rPr lang="en-US" sz="2600" dirty="0"/>
              <a:t>Recommendations from CMS; document:</a:t>
            </a:r>
          </a:p>
          <a:p>
            <a:pPr lvl="1"/>
            <a:r>
              <a:rPr lang="en-US" sz="2600" dirty="0"/>
              <a:t>That participation is voluntary</a:t>
            </a:r>
          </a:p>
          <a:p>
            <a:pPr lvl="1"/>
            <a:r>
              <a:rPr lang="en-US" sz="2600" dirty="0"/>
              <a:t>An account of the discussion</a:t>
            </a:r>
          </a:p>
          <a:p>
            <a:pPr lvl="1"/>
            <a:r>
              <a:rPr lang="en-US" sz="2600" dirty="0"/>
              <a:t>Who was present</a:t>
            </a:r>
          </a:p>
          <a:p>
            <a:pPr lvl="1"/>
            <a:r>
              <a:rPr lang="en-US" sz="2600" dirty="0"/>
              <a:t>Explanation of advance directives, including any completed forms</a:t>
            </a:r>
          </a:p>
          <a:p>
            <a:pPr lvl="1"/>
            <a:r>
              <a:rPr lang="en-US" sz="2600" dirty="0"/>
              <a:t>Time spent in the encounter</a:t>
            </a:r>
          </a:p>
          <a:p>
            <a:pPr marL="457200" lvl="1" indent="0">
              <a:buNone/>
            </a:pPr>
            <a:endParaRPr lang="en-US" dirty="0"/>
          </a:p>
        </p:txBody>
      </p:sp>
      <p:sp>
        <p:nvSpPr>
          <p:cNvPr id="4" name="TextBox 3">
            <a:extLst>
              <a:ext uri="{FF2B5EF4-FFF2-40B4-BE49-F238E27FC236}">
                <a16:creationId xmlns:a16="http://schemas.microsoft.com/office/drawing/2014/main" id="{70AB2BF8-9B36-4AAD-B3DA-4C0F59A4D104}"/>
              </a:ext>
            </a:extLst>
          </p:cNvPr>
          <p:cNvSpPr txBox="1"/>
          <p:nvPr/>
        </p:nvSpPr>
        <p:spPr>
          <a:xfrm>
            <a:off x="1903076" y="6029532"/>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2022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46038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179" y="156277"/>
            <a:ext cx="8911687" cy="1280890"/>
          </a:xfrm>
        </p:spPr>
        <p:txBody>
          <a:bodyPr>
            <a:normAutofit/>
          </a:bodyPr>
          <a:lstStyle/>
          <a:p>
            <a:r>
              <a:rPr lang="en-US" dirty="0"/>
              <a:t>Can ACP be reported in addition to other services?</a:t>
            </a:r>
          </a:p>
        </p:txBody>
      </p:sp>
      <p:sp>
        <p:nvSpPr>
          <p:cNvPr id="3" name="Content Placeholder 2"/>
          <p:cNvSpPr>
            <a:spLocks noGrp="1"/>
          </p:cNvSpPr>
          <p:nvPr>
            <p:ph idx="1"/>
          </p:nvPr>
        </p:nvSpPr>
        <p:spPr>
          <a:xfrm>
            <a:off x="2631742" y="1540189"/>
            <a:ext cx="8915400" cy="3777622"/>
          </a:xfrm>
        </p:spPr>
        <p:txBody>
          <a:bodyPr>
            <a:noAutofit/>
          </a:bodyPr>
          <a:lstStyle/>
          <a:p>
            <a:r>
              <a:rPr lang="en-US" sz="2400" dirty="0"/>
              <a:t>YES, May be reported in addition to E/M codes</a:t>
            </a:r>
          </a:p>
          <a:p>
            <a:pPr lvl="1"/>
            <a:r>
              <a:rPr lang="en-US" sz="2400" dirty="0"/>
              <a:t>But need to keep time separate</a:t>
            </a:r>
          </a:p>
          <a:p>
            <a:r>
              <a:rPr lang="en-US" sz="2400" dirty="0"/>
              <a:t>May be reported during same service period as Transitional Care Management or Chronic Care Management</a:t>
            </a:r>
          </a:p>
          <a:p>
            <a:r>
              <a:rPr lang="en-US" sz="2400" dirty="0"/>
              <a:t>May be reported during global surgical periods</a:t>
            </a:r>
          </a:p>
          <a:p>
            <a:pPr marL="228600" marR="0" lvl="0" indent="-228600" algn="l" defTabSz="914400" rtl="0" eaLnBrk="1" fontAlgn="auto" latinLnBrk="0" hangingPunct="1">
              <a:lnSpc>
                <a:spcPct val="90000"/>
              </a:lnSpc>
              <a:spcBef>
                <a:spcPts val="1000"/>
              </a:spcBef>
              <a:spcAft>
                <a:spcPts val="0"/>
              </a:spcAft>
              <a:buClr>
                <a:srgbClr val="4C7C7D"/>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May use well exam diagnosis when ACP furnished as part of the Medicare Annual Wellness Visit (AWV)</a:t>
            </a:r>
          </a:p>
          <a:p>
            <a:pPr marL="685800" marR="0" lvl="1" indent="-228600" algn="l" defTabSz="914400" rtl="0" eaLnBrk="1" fontAlgn="auto" latinLnBrk="0" hangingPunct="1">
              <a:lnSpc>
                <a:spcPct val="90000"/>
              </a:lnSpc>
              <a:spcBef>
                <a:spcPts val="500"/>
              </a:spcBef>
              <a:spcAft>
                <a:spcPts val="0"/>
              </a:spcAft>
              <a:buClr>
                <a:srgbClr val="A42555"/>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Append modifier -33</a:t>
            </a:r>
            <a:endParaRPr lang="en-US" sz="2400" dirty="0"/>
          </a:p>
          <a:p>
            <a:r>
              <a:rPr lang="en-US" sz="2400" dirty="0"/>
              <a:t>May not be reported on same date as certain critical care services</a:t>
            </a:r>
          </a:p>
        </p:txBody>
      </p:sp>
      <p:sp>
        <p:nvSpPr>
          <p:cNvPr id="4" name="TextBox 3">
            <a:extLst>
              <a:ext uri="{FF2B5EF4-FFF2-40B4-BE49-F238E27FC236}">
                <a16:creationId xmlns:a16="http://schemas.microsoft.com/office/drawing/2014/main" id="{7D7191FD-B767-4E07-A95F-F6C36C6EFD8D}"/>
              </a:ext>
            </a:extLst>
          </p:cNvPr>
          <p:cNvSpPr txBox="1"/>
          <p:nvPr/>
        </p:nvSpPr>
        <p:spPr>
          <a:xfrm>
            <a:off x="1871179" y="6300896"/>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2022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2986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deductibles and copays apply?</a:t>
            </a:r>
          </a:p>
        </p:txBody>
      </p:sp>
      <p:sp>
        <p:nvSpPr>
          <p:cNvPr id="3" name="Content Placeholder 2"/>
          <p:cNvSpPr>
            <a:spLocks noGrp="1"/>
          </p:cNvSpPr>
          <p:nvPr>
            <p:ph idx="1"/>
          </p:nvPr>
        </p:nvSpPr>
        <p:spPr/>
        <p:txBody>
          <a:bodyPr>
            <a:normAutofit/>
          </a:bodyPr>
          <a:lstStyle/>
          <a:p>
            <a:r>
              <a:rPr lang="en-US" sz="2400" dirty="0"/>
              <a:t>YES, except when reported as element of the AWV; use modifier -33</a:t>
            </a:r>
          </a:p>
          <a:p>
            <a:r>
              <a:rPr lang="en-US" sz="2400" dirty="0"/>
              <a:t>YES, when reported in addition to Introductory Preventive Physical Examination (“Welcome to Medicare Exam”)</a:t>
            </a:r>
          </a:p>
          <a:p>
            <a:r>
              <a:rPr lang="en-US" sz="2400" dirty="0"/>
              <a:t>Recommend that practitioners let beneficiaries know </a:t>
            </a:r>
          </a:p>
        </p:txBody>
      </p:sp>
      <p:sp>
        <p:nvSpPr>
          <p:cNvPr id="5" name="TextBox 4">
            <a:extLst>
              <a:ext uri="{FF2B5EF4-FFF2-40B4-BE49-F238E27FC236}">
                <a16:creationId xmlns:a16="http://schemas.microsoft.com/office/drawing/2014/main" id="{760F5505-9025-4DFE-882A-365EB0D410D9}"/>
              </a:ext>
            </a:extLst>
          </p:cNvPr>
          <p:cNvSpPr txBox="1"/>
          <p:nvPr/>
        </p:nvSpPr>
        <p:spPr>
          <a:xfrm>
            <a:off x="1934973" y="6233890"/>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2022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92723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3D22CFB8-14AE-418A-8E50-7991DFC61B81}"/>
              </a:ext>
            </a:extLst>
          </p:cNvPr>
          <p:cNvSpPr>
            <a:spLocks noGrp="1" noChangeArrowheads="1"/>
          </p:cNvSpPr>
          <p:nvPr>
            <p:ph type="title"/>
          </p:nvPr>
        </p:nvSpPr>
        <p:spPr>
          <a:xfrm>
            <a:off x="2380274" y="239181"/>
            <a:ext cx="8911687" cy="1280890"/>
          </a:xfrm>
        </p:spPr>
        <p:txBody>
          <a:bodyPr/>
          <a:lstStyle/>
          <a:p>
            <a:r>
              <a:rPr lang="en-US" altLang="en-US" dirty="0"/>
              <a:t>Advance Care Planning: National Rates 2024</a:t>
            </a:r>
          </a:p>
        </p:txBody>
      </p:sp>
      <p:graphicFrame>
        <p:nvGraphicFramePr>
          <p:cNvPr id="7" name="Content Placeholder 6">
            <a:extLst>
              <a:ext uri="{FF2B5EF4-FFF2-40B4-BE49-F238E27FC236}">
                <a16:creationId xmlns:a16="http://schemas.microsoft.com/office/drawing/2014/main" id="{5D38D571-9951-474A-AB1B-A8D48F4E5857}"/>
              </a:ext>
            </a:extLst>
          </p:cNvPr>
          <p:cNvGraphicFramePr>
            <a:graphicFrameLocks noGrp="1"/>
          </p:cNvGraphicFramePr>
          <p:nvPr>
            <p:ph idx="1"/>
            <p:extLst>
              <p:ext uri="{D42A27DB-BD31-4B8C-83A1-F6EECF244321}">
                <p14:modId xmlns:p14="http://schemas.microsoft.com/office/powerpoint/2010/main" val="1632042426"/>
              </p:ext>
            </p:extLst>
          </p:nvPr>
        </p:nvGraphicFramePr>
        <p:xfrm>
          <a:off x="2716437" y="1449557"/>
          <a:ext cx="6235375" cy="3140074"/>
        </p:xfrm>
        <a:graphic>
          <a:graphicData uri="http://schemas.openxmlformats.org/drawingml/2006/table">
            <a:tbl>
              <a:tblPr firstRow="1" bandRow="1">
                <a:tableStyleId>{5C22544A-7EE6-4342-B048-85BDC9FD1C3A}</a:tableStyleId>
              </a:tblPr>
              <a:tblGrid>
                <a:gridCol w="1053015">
                  <a:extLst>
                    <a:ext uri="{9D8B030D-6E8A-4147-A177-3AD203B41FA5}">
                      <a16:colId xmlns:a16="http://schemas.microsoft.com/office/drawing/2014/main" val="20000"/>
                    </a:ext>
                  </a:extLst>
                </a:gridCol>
                <a:gridCol w="327736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3"/>
                    </a:ext>
                  </a:extLst>
                </a:gridCol>
              </a:tblGrid>
              <a:tr h="1005970">
                <a:tc>
                  <a:txBody>
                    <a:bodyPr/>
                    <a:lstStyle/>
                    <a:p>
                      <a:pPr algn="ctr"/>
                      <a:r>
                        <a:rPr lang="en-US" sz="2000" dirty="0"/>
                        <a:t>Code</a:t>
                      </a:r>
                    </a:p>
                  </a:txBody>
                  <a:tcPr marT="45730" marB="45730"/>
                </a:tc>
                <a:tc>
                  <a:txBody>
                    <a:bodyPr/>
                    <a:lstStyle/>
                    <a:p>
                      <a:r>
                        <a:rPr lang="en-US" sz="2000" dirty="0"/>
                        <a:t>Short Description/</a:t>
                      </a:r>
                    </a:p>
                    <a:p>
                      <a:r>
                        <a:rPr lang="en-US" sz="2000" dirty="0"/>
                        <a:t>CMS Posted Typical Time(s)</a:t>
                      </a:r>
                    </a:p>
                  </a:txBody>
                  <a:tcPr marT="45730" marB="4573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t>wRVU</a:t>
                      </a:r>
                      <a:endParaRPr lang="en-US" sz="2000" dirty="0"/>
                    </a:p>
                    <a:p>
                      <a:pPr algn="ctr"/>
                      <a:endParaRPr lang="en-US" sz="2000" dirty="0"/>
                    </a:p>
                  </a:txBody>
                  <a:tcPr marT="45730" marB="45730"/>
                </a:tc>
                <a:extLst>
                  <a:ext uri="{0D108BD9-81ED-4DB2-BD59-A6C34878D82A}">
                    <a16:rowId xmlns:a16="http://schemas.microsoft.com/office/drawing/2014/main" val="10000"/>
                  </a:ext>
                </a:extLst>
              </a:tr>
              <a:tr h="1067052">
                <a:tc>
                  <a:txBody>
                    <a:bodyPr/>
                    <a:lstStyle/>
                    <a:p>
                      <a:pPr algn="ctr"/>
                      <a:r>
                        <a:rPr lang="en-US" sz="2000" b="1" dirty="0"/>
                        <a:t>99497</a:t>
                      </a:r>
                    </a:p>
                  </a:txBody>
                  <a:tcPr marT="45730" marB="45730"/>
                </a:tc>
                <a:tc>
                  <a:txBody>
                    <a:bodyPr/>
                    <a:lstStyle/>
                    <a:p>
                      <a:r>
                        <a:rPr lang="en-US" sz="2000" b="1" dirty="0"/>
                        <a:t>Advance care plan 30 min</a:t>
                      </a:r>
                    </a:p>
                  </a:txBody>
                  <a:tcPr marT="45730" marB="45730"/>
                </a:tc>
                <a:tc>
                  <a:txBody>
                    <a:bodyPr/>
                    <a:lstStyle/>
                    <a:p>
                      <a:pPr algn="ctr"/>
                      <a:r>
                        <a:rPr lang="en-US" sz="2000" b="1" dirty="0"/>
                        <a:t>1.5</a:t>
                      </a:r>
                    </a:p>
                  </a:txBody>
                  <a:tcPr marT="45730" marB="45730"/>
                </a:tc>
                <a:extLst>
                  <a:ext uri="{0D108BD9-81ED-4DB2-BD59-A6C34878D82A}">
                    <a16:rowId xmlns:a16="http://schemas.microsoft.com/office/drawing/2014/main" val="10001"/>
                  </a:ext>
                </a:extLst>
              </a:tr>
              <a:tr h="1067052">
                <a:tc>
                  <a:txBody>
                    <a:bodyPr/>
                    <a:lstStyle/>
                    <a:p>
                      <a:pPr algn="ctr"/>
                      <a:r>
                        <a:rPr lang="en-US" sz="2000" b="1" dirty="0"/>
                        <a:t>99498</a:t>
                      </a:r>
                    </a:p>
                  </a:txBody>
                  <a:tcPr marT="45730" marB="45730"/>
                </a:tc>
                <a:tc>
                  <a:txBody>
                    <a:bodyPr/>
                    <a:lstStyle/>
                    <a:p>
                      <a:r>
                        <a:rPr lang="en-US" sz="2000" b="1" dirty="0"/>
                        <a:t>Advance care plan addl 30 min</a:t>
                      </a:r>
                    </a:p>
                  </a:txBody>
                  <a:tcPr marT="45730" marB="45730"/>
                </a:tc>
                <a:tc>
                  <a:txBody>
                    <a:bodyPr/>
                    <a:lstStyle/>
                    <a:p>
                      <a:pPr algn="ctr"/>
                      <a:r>
                        <a:rPr lang="en-US" sz="2000" b="1" dirty="0"/>
                        <a:t>1.4</a:t>
                      </a:r>
                    </a:p>
                  </a:txBody>
                  <a:tcPr marT="45730" marB="45730"/>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B2460FA0-51B1-468B-92EB-975A3CAFED1C}"/>
              </a:ext>
            </a:extLst>
          </p:cNvPr>
          <p:cNvSpPr txBox="1"/>
          <p:nvPr/>
        </p:nvSpPr>
        <p:spPr>
          <a:xfrm>
            <a:off x="2051009" y="5382844"/>
            <a:ext cx="8768780" cy="923330"/>
          </a:xfrm>
          <a:prstGeom prst="rect">
            <a:avLst/>
          </a:prstGeom>
          <a:noFill/>
        </p:spPr>
        <p:txBody>
          <a:bodyPr wrap="square">
            <a:spAutoFit/>
          </a:bodyPr>
          <a:lstStyle/>
          <a:p>
            <a:pPr>
              <a:defRPr/>
            </a:pPr>
            <a:r>
              <a:rPr lang="en-US" dirty="0">
                <a:solidFill>
                  <a:srgbClr val="002060"/>
                </a:solidFill>
                <a:hlinkClick r:id="rId2"/>
              </a:rPr>
              <a:t>https://www.cms.gov/Medicare/Medicare-Fee-for-Service-Payment/PhysicianFeeSched/Downloads/FAQ-Advance-Care-Planning.pdf</a:t>
            </a:r>
            <a:endParaRPr lang="en-US" dirty="0">
              <a:solidFill>
                <a:srgbClr val="002060"/>
              </a:solidFill>
            </a:endParaRPr>
          </a:p>
          <a:p>
            <a:pPr>
              <a:defRPr/>
            </a:pPr>
            <a:endParaRPr lang="en-US" dirty="0">
              <a:solidFill>
                <a:srgbClr val="002060"/>
              </a:solidFill>
            </a:endParaRPr>
          </a:p>
        </p:txBody>
      </p:sp>
      <p:sp>
        <p:nvSpPr>
          <p:cNvPr id="4" name="TextBox 3">
            <a:extLst>
              <a:ext uri="{FF2B5EF4-FFF2-40B4-BE49-F238E27FC236}">
                <a16:creationId xmlns:a16="http://schemas.microsoft.com/office/drawing/2014/main" id="{89BDE6A2-BF14-4B7C-B082-686CD01E385B}"/>
              </a:ext>
            </a:extLst>
          </p:cNvPr>
          <p:cNvSpPr txBox="1"/>
          <p:nvPr/>
        </p:nvSpPr>
        <p:spPr>
          <a:xfrm>
            <a:off x="6593192" y="4616905"/>
            <a:ext cx="6531015" cy="369332"/>
          </a:xfrm>
          <a:prstGeom prst="rect">
            <a:avLst/>
          </a:prstGeom>
          <a:noFill/>
        </p:spPr>
        <p:txBody>
          <a:bodyPr wrap="square" rtlCol="0">
            <a:spAutoFit/>
          </a:bodyPr>
          <a:lstStyle/>
          <a:p>
            <a:r>
              <a:rPr lang="en-US" dirty="0"/>
              <a:t>99309 = 1.55 </a:t>
            </a:r>
            <a:r>
              <a:rPr lang="en-US" dirty="0" err="1"/>
              <a:t>wRVU</a:t>
            </a:r>
            <a:endParaRPr lang="en-US" dirty="0"/>
          </a:p>
        </p:txBody>
      </p:sp>
      <p:sp>
        <p:nvSpPr>
          <p:cNvPr id="9" name="TextBox 8">
            <a:extLst>
              <a:ext uri="{FF2B5EF4-FFF2-40B4-BE49-F238E27FC236}">
                <a16:creationId xmlns:a16="http://schemas.microsoft.com/office/drawing/2014/main" id="{F94C5A25-3BC1-4B46-BB2D-CB46B2E0EF48}"/>
              </a:ext>
            </a:extLst>
          </p:cNvPr>
          <p:cNvSpPr txBox="1"/>
          <p:nvPr/>
        </p:nvSpPr>
        <p:spPr>
          <a:xfrm>
            <a:off x="1881811" y="6233890"/>
            <a:ext cx="8768781"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2022 AMA. All rights reserved.</a:t>
            </a:r>
            <a:endParaRPr lang="en-US" sz="1400" dirty="0">
              <a:latin typeface="Calibri" panose="020F0502020204030204" pitchFamily="34" charset="0"/>
              <a:cs typeface="Calibri" panose="020F050202020403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D2869ADB-BF60-2C4B-9870-8D1D1CBA1CAC}"/>
              </a:ext>
            </a:extLst>
          </p:cNvPr>
          <p:cNvSpPr>
            <a:spLocks noGrp="1"/>
          </p:cNvSpPr>
          <p:nvPr>
            <p:ph type="title"/>
          </p:nvPr>
        </p:nvSpPr>
        <p:spPr>
          <a:xfrm>
            <a:off x="679621" y="883501"/>
            <a:ext cx="6134836" cy="769871"/>
          </a:xfrm>
        </p:spPr>
        <p:txBody>
          <a:bodyPr>
            <a:normAutofit/>
          </a:bodyPr>
          <a:lstStyle/>
          <a:p>
            <a:pPr algn="l"/>
            <a:r>
              <a:rPr lang="en-US" sz="3200" spc="-150" dirty="0">
                <a:solidFill>
                  <a:schemeClr val="accent1"/>
                </a:solidFill>
                <a:latin typeface="Helvetica" pitchFamily="2" charset="0"/>
              </a:rPr>
              <a:t>BILLING PATTERNS </a:t>
            </a:r>
            <a:endParaRPr lang="en-US" sz="3200" b="1" spc="-150" dirty="0">
              <a:solidFill>
                <a:schemeClr val="accent1"/>
              </a:solidFill>
              <a:latin typeface="Helvetica" pitchFamily="2" charset="0"/>
            </a:endParaRPr>
          </a:p>
        </p:txBody>
      </p:sp>
    </p:spTree>
    <p:extLst>
      <p:ext uri="{BB962C8B-B14F-4D97-AF65-F5344CB8AC3E}">
        <p14:creationId xmlns:p14="http://schemas.microsoft.com/office/powerpoint/2010/main" val="359348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DEDFE-9DD3-ABE0-A387-F9E4DEA13CDA}"/>
              </a:ext>
            </a:extLst>
          </p:cNvPr>
          <p:cNvSpPr txBox="1"/>
          <p:nvPr/>
        </p:nvSpPr>
        <p:spPr>
          <a:xfrm>
            <a:off x="1881352" y="6370527"/>
            <a:ext cx="9144000"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CED0F53-70D1-3B17-43D8-A119739B0116}"/>
              </a:ext>
            </a:extLst>
          </p:cNvPr>
          <p:cNvSpPr/>
          <p:nvPr/>
        </p:nvSpPr>
        <p:spPr>
          <a:xfrm>
            <a:off x="119743" y="97971"/>
            <a:ext cx="4049486" cy="5606143"/>
          </a:xfrm>
          <a:prstGeom prst="rect">
            <a:avLst/>
          </a:prstGeom>
          <a:solidFill>
            <a:srgbClr val="68C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2ED048A-5FD0-4DB3-E873-924D1F11F9D9}"/>
              </a:ext>
            </a:extLst>
          </p:cNvPr>
          <p:cNvSpPr txBox="1"/>
          <p:nvPr/>
        </p:nvSpPr>
        <p:spPr>
          <a:xfrm>
            <a:off x="239486" y="1262743"/>
            <a:ext cx="3744685" cy="2800767"/>
          </a:xfrm>
          <a:prstGeom prst="rect">
            <a:avLst/>
          </a:prstGeom>
          <a:noFill/>
        </p:spPr>
        <p:txBody>
          <a:bodyPr wrap="square" rtlCol="0">
            <a:spAutoFit/>
          </a:bodyPr>
          <a:lstStyle/>
          <a:p>
            <a:r>
              <a:rPr lang="en-US" sz="4400" dirty="0"/>
              <a:t>Mandated regulatory physician visits: Content </a:t>
            </a:r>
          </a:p>
        </p:txBody>
      </p:sp>
      <p:sp>
        <p:nvSpPr>
          <p:cNvPr id="7" name="TextBox 6">
            <a:extLst>
              <a:ext uri="{FF2B5EF4-FFF2-40B4-BE49-F238E27FC236}">
                <a16:creationId xmlns:a16="http://schemas.microsoft.com/office/drawing/2014/main" id="{3D8E5F40-1C92-3A00-853E-86A74248BE9F}"/>
              </a:ext>
            </a:extLst>
          </p:cNvPr>
          <p:cNvSpPr txBox="1"/>
          <p:nvPr/>
        </p:nvSpPr>
        <p:spPr>
          <a:xfrm>
            <a:off x="4288972" y="399805"/>
            <a:ext cx="7772400" cy="5546047"/>
          </a:xfrm>
          <a:prstGeom prst="rect">
            <a:avLst/>
          </a:prstGeom>
        </p:spPr>
        <p:txBody>
          <a:bodyPr vert="horz" lIns="91440" tIns="45720" rIns="91440" bIns="45720" rtlCol="0" anchor="ctr">
            <a:noAutofit/>
          </a:bodyPr>
          <a:lstStyle/>
          <a:p>
            <a:pPr>
              <a:lnSpc>
                <a:spcPct val="90000"/>
              </a:lnSpc>
              <a:spcAft>
                <a:spcPts val="600"/>
              </a:spcAft>
            </a:pPr>
            <a:r>
              <a:rPr lang="en-US" sz="2400" b="1" i="0" u="none" strike="noStrike" baseline="0" dirty="0"/>
              <a:t>F711 </a:t>
            </a:r>
            <a:endParaRPr lang="en-US" sz="2400" b="0" i="0" u="none" strike="noStrike" baseline="0" dirty="0"/>
          </a:p>
          <a:p>
            <a:pPr>
              <a:lnSpc>
                <a:spcPct val="90000"/>
              </a:lnSpc>
              <a:spcAft>
                <a:spcPts val="600"/>
              </a:spcAft>
            </a:pPr>
            <a:r>
              <a:rPr lang="en-US" sz="2400" b="1" i="0" u="none" strike="noStrike" baseline="0" dirty="0"/>
              <a:t>(Rev. 173, Issued: 11-22-17, Effective: 11-28-17, Implementation: 11-28-17) </a:t>
            </a:r>
          </a:p>
          <a:p>
            <a:pPr indent="-228600">
              <a:lnSpc>
                <a:spcPct val="90000"/>
              </a:lnSpc>
              <a:spcAft>
                <a:spcPts val="600"/>
              </a:spcAft>
              <a:buFont typeface="Arial" panose="020B0604020202020204" pitchFamily="34" charset="0"/>
              <a:buChar char="•"/>
            </a:pPr>
            <a:endParaRPr lang="en-US" sz="2400" b="0" i="0" u="none" strike="noStrike" baseline="0" dirty="0"/>
          </a:p>
          <a:p>
            <a:pPr>
              <a:lnSpc>
                <a:spcPct val="90000"/>
              </a:lnSpc>
              <a:spcAft>
                <a:spcPts val="600"/>
              </a:spcAft>
            </a:pPr>
            <a:r>
              <a:rPr lang="en-US" sz="2400" b="1" i="0" u="none" strike="noStrike" baseline="0" dirty="0"/>
              <a:t>§483.30(b) Physician Visits </a:t>
            </a:r>
            <a:endParaRPr lang="en-US" sz="2400" b="0" i="0" u="none" strike="noStrike" baseline="0" dirty="0"/>
          </a:p>
          <a:p>
            <a:pPr>
              <a:lnSpc>
                <a:spcPct val="90000"/>
              </a:lnSpc>
              <a:spcAft>
                <a:spcPts val="600"/>
              </a:spcAft>
            </a:pPr>
            <a:r>
              <a:rPr lang="en-US" sz="2400" b="1" i="0" u="none" strike="noStrike" baseline="0" dirty="0"/>
              <a:t>The physician must— </a:t>
            </a:r>
            <a:endParaRPr lang="en-US" sz="2400" b="0" i="0" u="none" strike="noStrike" baseline="0" dirty="0"/>
          </a:p>
          <a:p>
            <a:pPr lvl="1" indent="-228600">
              <a:lnSpc>
                <a:spcPct val="90000"/>
              </a:lnSpc>
              <a:spcAft>
                <a:spcPts val="600"/>
              </a:spcAft>
              <a:buFont typeface="Arial" panose="020B0604020202020204" pitchFamily="34" charset="0"/>
              <a:buChar char="•"/>
            </a:pPr>
            <a:r>
              <a:rPr lang="en-US" sz="2400" b="1" i="0" u="none" strike="noStrike" baseline="0" dirty="0"/>
              <a:t>§483.30(b)(1) Review the resident’s total program of care, including medications and treatments, at each visit required by paragraph (c) of this section; </a:t>
            </a:r>
            <a:endParaRPr lang="en-US" sz="2400" b="0" i="0" u="none" strike="noStrike" baseline="0" dirty="0"/>
          </a:p>
          <a:p>
            <a:pPr lvl="1" indent="-228600">
              <a:lnSpc>
                <a:spcPct val="90000"/>
              </a:lnSpc>
              <a:spcAft>
                <a:spcPts val="600"/>
              </a:spcAft>
              <a:buFont typeface="Arial" panose="020B0604020202020204" pitchFamily="34" charset="0"/>
              <a:buChar char="•"/>
            </a:pPr>
            <a:r>
              <a:rPr lang="en-US" sz="2400" b="1" i="0" u="none" strike="noStrike" baseline="0" dirty="0"/>
              <a:t>§483.30(b)(2) Write, sign, and date progress notes at each visit; and </a:t>
            </a:r>
            <a:endParaRPr lang="en-US" sz="2400" b="0" i="0" u="none" strike="noStrike" baseline="0" dirty="0"/>
          </a:p>
          <a:p>
            <a:pPr lvl="1" indent="-228600">
              <a:lnSpc>
                <a:spcPct val="90000"/>
              </a:lnSpc>
              <a:spcAft>
                <a:spcPts val="600"/>
              </a:spcAft>
              <a:buFont typeface="Arial" panose="020B0604020202020204" pitchFamily="34" charset="0"/>
              <a:buChar char="•"/>
            </a:pPr>
            <a:r>
              <a:rPr lang="en-US" sz="2400" b="1" i="0" u="none" strike="noStrike" baseline="0" dirty="0"/>
              <a:t>§483.30(b)(3) Sign and date all orders with the exception of influenza and pneumococcal vaccines, which may be administered per physician-approved facility policy after an assessment for contraindications. </a:t>
            </a:r>
            <a:endParaRPr lang="en-US" sz="2400" dirty="0"/>
          </a:p>
        </p:txBody>
      </p:sp>
    </p:spTree>
    <p:custDataLst>
      <p:tags r:id="rId1"/>
    </p:custDataLst>
    <p:extLst>
      <p:ext uri="{BB962C8B-B14F-4D97-AF65-F5344CB8AC3E}">
        <p14:creationId xmlns:p14="http://schemas.microsoft.com/office/powerpoint/2010/main" val="10383737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DEDFE-9DD3-ABE0-A387-F9E4DEA13CDA}"/>
              </a:ext>
            </a:extLst>
          </p:cNvPr>
          <p:cNvSpPr txBox="1"/>
          <p:nvPr/>
        </p:nvSpPr>
        <p:spPr>
          <a:xfrm>
            <a:off x="1789044" y="6216767"/>
            <a:ext cx="10247244"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6110FCD-DED1-C27F-C2AF-ACBC0F84A466}"/>
              </a:ext>
            </a:extLst>
          </p:cNvPr>
          <p:cNvSpPr txBox="1"/>
          <p:nvPr/>
        </p:nvSpPr>
        <p:spPr>
          <a:xfrm>
            <a:off x="2222579" y="1354091"/>
            <a:ext cx="11171050" cy="4093428"/>
          </a:xfrm>
          <a:prstGeom prst="rect">
            <a:avLst/>
          </a:prstGeom>
          <a:noFill/>
        </p:spPr>
        <p:txBody>
          <a:bodyPr wrap="square">
            <a:spAutoFit/>
          </a:bodyPr>
          <a:lstStyle/>
          <a:p>
            <a:pPr marL="342900" indent="-342900">
              <a:buFont typeface="Arial" panose="020B0604020202020204" pitchFamily="34" charset="0"/>
              <a:buChar char="•"/>
            </a:pPr>
            <a:r>
              <a:rPr lang="en-US" sz="2600" dirty="0"/>
              <a:t>Total visits decreased in 2020 but are close to baseline 2021</a:t>
            </a:r>
          </a:p>
          <a:p>
            <a:pPr marL="800100" lvl="1" indent="-342900">
              <a:buFont typeface="Arial" panose="020B0604020202020204" pitchFamily="34" charset="0"/>
              <a:buChar char="•"/>
            </a:pPr>
            <a:r>
              <a:rPr lang="en-US" sz="2600" dirty="0"/>
              <a:t>26,443,733 encounters in 2021</a:t>
            </a:r>
          </a:p>
          <a:p>
            <a:pPr marL="342900" indent="-342900">
              <a:buFont typeface="Arial" panose="020B0604020202020204" pitchFamily="34" charset="0"/>
              <a:buChar char="•"/>
            </a:pPr>
            <a:r>
              <a:rPr lang="en-US" sz="2600" dirty="0"/>
              <a:t>Percent SNF vs. NF increased in 2021</a:t>
            </a:r>
          </a:p>
          <a:p>
            <a:pPr marL="800100" lvl="1" indent="-342900">
              <a:buFont typeface="Arial" panose="020B0604020202020204" pitchFamily="34" charset="0"/>
              <a:buChar char="•"/>
            </a:pPr>
            <a:r>
              <a:rPr lang="en-US" sz="2600" dirty="0"/>
              <a:t>Historically 60-40 split SNF-NF</a:t>
            </a:r>
          </a:p>
          <a:p>
            <a:pPr marL="800100" lvl="1" indent="-342900">
              <a:buFont typeface="Arial" panose="020B0604020202020204" pitchFamily="34" charset="0"/>
              <a:buChar char="•"/>
            </a:pPr>
            <a:r>
              <a:rPr lang="en-US" sz="2600" dirty="0"/>
              <a:t>2021:  67.3% SNF</a:t>
            </a:r>
          </a:p>
          <a:p>
            <a:pPr marL="800100" lvl="1" indent="-342900">
              <a:buFont typeface="Arial" panose="020B0604020202020204" pitchFamily="34" charset="0"/>
              <a:buChar char="•"/>
            </a:pPr>
            <a:r>
              <a:rPr lang="en-US" sz="2600" dirty="0"/>
              <a:t>?Effect COVID</a:t>
            </a:r>
          </a:p>
          <a:p>
            <a:pPr marL="342900" indent="-342900">
              <a:buFont typeface="Arial" panose="020B0604020202020204" pitchFamily="34" charset="0"/>
              <a:buChar char="•"/>
            </a:pPr>
            <a:r>
              <a:rPr lang="en-US" sz="2600" dirty="0"/>
              <a:t>NP/PA continue to increase presence in 2021</a:t>
            </a:r>
          </a:p>
          <a:p>
            <a:pPr lvl="1"/>
            <a:r>
              <a:rPr lang="en-US" sz="2600" dirty="0"/>
              <a:t>Percent of all visits made:</a:t>
            </a:r>
          </a:p>
          <a:p>
            <a:pPr marL="800100" lvl="1" indent="-342900">
              <a:buFont typeface="Arial" panose="020B0604020202020204" pitchFamily="34" charset="0"/>
              <a:buChar char="•"/>
            </a:pPr>
            <a:r>
              <a:rPr lang="en-US" sz="2600" dirty="0"/>
              <a:t>NP:  41.4%    PA:  6.3%    NP/PA:  47.7% </a:t>
            </a:r>
          </a:p>
          <a:p>
            <a:pPr marL="800100" lvl="1" indent="-342900">
              <a:buFont typeface="Arial" panose="020B0604020202020204" pitchFamily="34" charset="0"/>
              <a:buChar char="•"/>
            </a:pPr>
            <a:r>
              <a:rPr lang="en-US" sz="2600" dirty="0"/>
              <a:t>IM:  21.7%    FP:  12.1%    PMR:  5% </a:t>
            </a:r>
          </a:p>
        </p:txBody>
      </p:sp>
      <p:sp>
        <p:nvSpPr>
          <p:cNvPr id="3" name="TextBox 2">
            <a:extLst>
              <a:ext uri="{FF2B5EF4-FFF2-40B4-BE49-F238E27FC236}">
                <a16:creationId xmlns:a16="http://schemas.microsoft.com/office/drawing/2014/main" id="{1104A1B8-86BA-0792-C8C6-CDB7CD1CF114}"/>
              </a:ext>
            </a:extLst>
          </p:cNvPr>
          <p:cNvSpPr txBox="1"/>
          <p:nvPr/>
        </p:nvSpPr>
        <p:spPr>
          <a:xfrm>
            <a:off x="2017644" y="525015"/>
            <a:ext cx="4778872" cy="769441"/>
          </a:xfrm>
          <a:prstGeom prst="rect">
            <a:avLst/>
          </a:prstGeom>
          <a:noFill/>
        </p:spPr>
        <p:txBody>
          <a:bodyPr wrap="none" rtlCol="0">
            <a:spAutoFit/>
          </a:bodyPr>
          <a:lstStyle/>
          <a:p>
            <a:r>
              <a:rPr lang="en-US" sz="4400" dirty="0">
                <a:solidFill>
                  <a:schemeClr val="accent2">
                    <a:lumMod val="60000"/>
                    <a:lumOff val="40000"/>
                  </a:schemeClr>
                </a:solidFill>
              </a:rPr>
              <a:t>General Patterns</a:t>
            </a:r>
          </a:p>
        </p:txBody>
      </p:sp>
    </p:spTree>
    <p:custDataLst>
      <p:tags r:id="rId1"/>
    </p:custDataLst>
    <p:extLst>
      <p:ext uri="{BB962C8B-B14F-4D97-AF65-F5344CB8AC3E}">
        <p14:creationId xmlns:p14="http://schemas.microsoft.com/office/powerpoint/2010/main" val="24993030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47396"/>
            <a:ext cx="8686800" cy="1143000"/>
          </a:xfrm>
        </p:spPr>
        <p:txBody>
          <a:bodyPr>
            <a:normAutofit fontScale="90000"/>
          </a:bodyPr>
          <a:lstStyle/>
          <a:p>
            <a:pPr algn="ctr">
              <a:defRPr/>
            </a:pPr>
            <a:r>
              <a:rPr lang="en-US" b="1" dirty="0">
                <a:solidFill>
                  <a:schemeClr val="accent5">
                    <a:lumMod val="75000"/>
                  </a:schemeClr>
                </a:solidFill>
              </a:rPr>
              <a:t>Summary, Nursing Facility Family </a:t>
            </a:r>
            <a:br>
              <a:rPr lang="en-US" b="1" dirty="0">
                <a:solidFill>
                  <a:schemeClr val="accent5">
                    <a:lumMod val="75000"/>
                  </a:schemeClr>
                </a:solidFill>
              </a:rPr>
            </a:br>
            <a:r>
              <a:rPr lang="en-US" b="1" dirty="0">
                <a:solidFill>
                  <a:schemeClr val="accent5">
                    <a:lumMod val="75000"/>
                  </a:schemeClr>
                </a:solidFill>
              </a:rPr>
              <a:t>E/M Services 2009-2022</a:t>
            </a:r>
          </a:p>
        </p:txBody>
      </p:sp>
      <p:graphicFrame>
        <p:nvGraphicFramePr>
          <p:cNvPr id="5" name="Table 4"/>
          <p:cNvGraphicFramePr>
            <a:graphicFrameLocks noGrp="1"/>
          </p:cNvGraphicFramePr>
          <p:nvPr/>
        </p:nvGraphicFramePr>
        <p:xfrm>
          <a:off x="932688" y="2090396"/>
          <a:ext cx="10296145" cy="3474720"/>
        </p:xfrm>
        <a:graphic>
          <a:graphicData uri="http://schemas.openxmlformats.org/drawingml/2006/table">
            <a:tbl>
              <a:tblPr firstRow="1" bandRow="1">
                <a:tableStyleId>{5C22544A-7EE6-4342-B048-85BDC9FD1C3A}</a:tableStyleId>
              </a:tblPr>
              <a:tblGrid>
                <a:gridCol w="2000578">
                  <a:extLst>
                    <a:ext uri="{9D8B030D-6E8A-4147-A177-3AD203B41FA5}">
                      <a16:colId xmlns:a16="http://schemas.microsoft.com/office/drawing/2014/main" val="20000"/>
                    </a:ext>
                  </a:extLst>
                </a:gridCol>
                <a:gridCol w="1002630">
                  <a:extLst>
                    <a:ext uri="{9D8B030D-6E8A-4147-A177-3AD203B41FA5}">
                      <a16:colId xmlns:a16="http://schemas.microsoft.com/office/drawing/2014/main" val="20001"/>
                    </a:ext>
                  </a:extLst>
                </a:gridCol>
                <a:gridCol w="1083365">
                  <a:extLst>
                    <a:ext uri="{9D8B030D-6E8A-4147-A177-3AD203B41FA5}">
                      <a16:colId xmlns:a16="http://schemas.microsoft.com/office/drawing/2014/main" val="20002"/>
                    </a:ext>
                  </a:extLst>
                </a:gridCol>
                <a:gridCol w="1222513">
                  <a:extLst>
                    <a:ext uri="{9D8B030D-6E8A-4147-A177-3AD203B41FA5}">
                      <a16:colId xmlns:a16="http://schemas.microsoft.com/office/drawing/2014/main" val="20004"/>
                    </a:ext>
                  </a:extLst>
                </a:gridCol>
                <a:gridCol w="1252330">
                  <a:extLst>
                    <a:ext uri="{9D8B030D-6E8A-4147-A177-3AD203B41FA5}">
                      <a16:colId xmlns:a16="http://schemas.microsoft.com/office/drawing/2014/main" val="20005"/>
                    </a:ext>
                  </a:extLst>
                </a:gridCol>
                <a:gridCol w="1282148">
                  <a:extLst>
                    <a:ext uri="{9D8B030D-6E8A-4147-A177-3AD203B41FA5}">
                      <a16:colId xmlns:a16="http://schemas.microsoft.com/office/drawing/2014/main" val="938051494"/>
                    </a:ext>
                  </a:extLst>
                </a:gridCol>
                <a:gridCol w="1310773">
                  <a:extLst>
                    <a:ext uri="{9D8B030D-6E8A-4147-A177-3AD203B41FA5}">
                      <a16:colId xmlns:a16="http://schemas.microsoft.com/office/drawing/2014/main" val="2146031977"/>
                    </a:ext>
                  </a:extLst>
                </a:gridCol>
                <a:gridCol w="1141808">
                  <a:extLst>
                    <a:ext uri="{9D8B030D-6E8A-4147-A177-3AD203B41FA5}">
                      <a16:colId xmlns:a16="http://schemas.microsoft.com/office/drawing/2014/main" val="169406113"/>
                    </a:ext>
                  </a:extLst>
                </a:gridCol>
              </a:tblGrid>
              <a:tr h="1143000">
                <a:tc>
                  <a:txBody>
                    <a:bodyPr/>
                    <a:lstStyle/>
                    <a:p>
                      <a:pPr algn="ctr"/>
                      <a:endParaRPr lang="en-US" sz="2800" b="1" dirty="0"/>
                    </a:p>
                  </a:txBody>
                  <a:tcPr/>
                </a:tc>
                <a:tc>
                  <a:txBody>
                    <a:bodyPr/>
                    <a:lstStyle/>
                    <a:p>
                      <a:pPr algn="ctr"/>
                      <a:r>
                        <a:rPr lang="en-US" sz="2800" dirty="0">
                          <a:solidFill>
                            <a:schemeClr val="bg1"/>
                          </a:solidFill>
                        </a:rPr>
                        <a:t>2009</a:t>
                      </a:r>
                    </a:p>
                  </a:txBody>
                  <a:tcPr/>
                </a:tc>
                <a:tc>
                  <a:txBody>
                    <a:bodyPr/>
                    <a:lstStyle/>
                    <a:p>
                      <a:pPr algn="ctr"/>
                      <a:r>
                        <a:rPr lang="en-US" sz="2800" dirty="0">
                          <a:solidFill>
                            <a:schemeClr val="bg1"/>
                          </a:solidFill>
                        </a:rPr>
                        <a:t>2012</a:t>
                      </a:r>
                    </a:p>
                  </a:txBody>
                  <a:tcPr/>
                </a:tc>
                <a:tc>
                  <a:txBody>
                    <a:bodyPr/>
                    <a:lstStyle/>
                    <a:p>
                      <a:pPr algn="ctr"/>
                      <a:r>
                        <a:rPr lang="en-US" sz="2800" dirty="0">
                          <a:solidFill>
                            <a:schemeClr val="bg1"/>
                          </a:solidFill>
                        </a:rPr>
                        <a:t>2015</a:t>
                      </a:r>
                    </a:p>
                  </a:txBody>
                  <a:tcPr/>
                </a:tc>
                <a:tc>
                  <a:txBody>
                    <a:bodyPr/>
                    <a:lstStyle/>
                    <a:p>
                      <a:pPr algn="ctr"/>
                      <a:r>
                        <a:rPr lang="en-US" sz="2800" dirty="0">
                          <a:solidFill>
                            <a:schemeClr val="bg1"/>
                          </a:solidFill>
                        </a:rPr>
                        <a:t>2018</a:t>
                      </a:r>
                    </a:p>
                  </a:txBody>
                  <a:tcPr/>
                </a:tc>
                <a:tc>
                  <a:txBody>
                    <a:bodyPr/>
                    <a:lstStyle/>
                    <a:p>
                      <a:pPr algn="ctr"/>
                      <a:r>
                        <a:rPr lang="en-US" sz="2800" dirty="0">
                          <a:solidFill>
                            <a:schemeClr val="bg1"/>
                          </a:solidFill>
                        </a:rPr>
                        <a:t>2019</a:t>
                      </a:r>
                    </a:p>
                  </a:txBody>
                  <a:tcPr/>
                </a:tc>
                <a:tc>
                  <a:txBody>
                    <a:bodyPr/>
                    <a:lstStyle/>
                    <a:p>
                      <a:pPr algn="ctr"/>
                      <a:r>
                        <a:rPr lang="en-US" sz="2800" dirty="0">
                          <a:solidFill>
                            <a:schemeClr val="bg1"/>
                          </a:solidFill>
                        </a:rPr>
                        <a:t>2020</a:t>
                      </a:r>
                    </a:p>
                  </a:txBody>
                  <a:tcPr/>
                </a:tc>
                <a:tc>
                  <a:txBody>
                    <a:bodyPr/>
                    <a:lstStyle/>
                    <a:p>
                      <a:pPr algn="ctr"/>
                      <a:r>
                        <a:rPr lang="en-US" sz="2800" dirty="0">
                          <a:solidFill>
                            <a:schemeClr val="bg1"/>
                          </a:solidFill>
                        </a:rPr>
                        <a:t>2022</a:t>
                      </a:r>
                    </a:p>
                  </a:txBody>
                  <a:tcPr/>
                </a:tc>
                <a:extLst>
                  <a:ext uri="{0D108BD9-81ED-4DB2-BD59-A6C34878D82A}">
                    <a16:rowId xmlns:a16="http://schemas.microsoft.com/office/drawing/2014/main" val="10000"/>
                  </a:ext>
                </a:extLst>
              </a:tr>
              <a:tr h="1143000">
                <a:tc>
                  <a:txBody>
                    <a:bodyPr/>
                    <a:lstStyle/>
                    <a:p>
                      <a:pPr algn="ctr"/>
                      <a:r>
                        <a:rPr lang="en-US" sz="2400" b="1" dirty="0">
                          <a:solidFill>
                            <a:schemeClr val="dk1"/>
                          </a:solidFill>
                        </a:rPr>
                        <a:t>Number</a:t>
                      </a:r>
                      <a:r>
                        <a:rPr lang="en-US" sz="2400" b="1" baseline="0" dirty="0">
                          <a:solidFill>
                            <a:schemeClr val="dk1"/>
                          </a:solidFill>
                        </a:rPr>
                        <a:t> Visits</a:t>
                      </a:r>
                    </a:p>
                    <a:p>
                      <a:pPr algn="ctr"/>
                      <a:r>
                        <a:rPr lang="en-US" sz="2400" b="1" baseline="0" dirty="0">
                          <a:solidFill>
                            <a:schemeClr val="dk1"/>
                          </a:solidFill>
                        </a:rPr>
                        <a:t>(millions)</a:t>
                      </a:r>
                      <a:endParaRPr lang="en-US" sz="2400" b="1" dirty="0">
                        <a:solidFill>
                          <a:schemeClr val="bg1"/>
                        </a:solidFill>
                      </a:endParaRPr>
                    </a:p>
                  </a:txBody>
                  <a:tcPr/>
                </a:tc>
                <a:tc>
                  <a:txBody>
                    <a:bodyPr/>
                    <a:lstStyle/>
                    <a:p>
                      <a:pPr algn="ctr"/>
                      <a:r>
                        <a:rPr lang="en-US" sz="2400" dirty="0"/>
                        <a:t>22.7</a:t>
                      </a:r>
                      <a:endParaRPr lang="en-US" sz="2400" dirty="0">
                        <a:solidFill>
                          <a:schemeClr val="bg1"/>
                        </a:solidFill>
                      </a:endParaRPr>
                    </a:p>
                  </a:txBody>
                  <a:tcPr/>
                </a:tc>
                <a:tc>
                  <a:txBody>
                    <a:bodyPr/>
                    <a:lstStyle/>
                    <a:p>
                      <a:pPr algn="ctr"/>
                      <a:r>
                        <a:rPr lang="en-US" sz="2400" dirty="0"/>
                        <a:t>25.5</a:t>
                      </a:r>
                      <a:endParaRPr lang="en-US" sz="2400" dirty="0">
                        <a:solidFill>
                          <a:srgbClr val="C00000"/>
                        </a:solidFill>
                      </a:endParaRPr>
                    </a:p>
                    <a:p>
                      <a:pPr algn="ctr"/>
                      <a:endParaRPr lang="en-US" sz="2400" dirty="0">
                        <a:solidFill>
                          <a:srgbClr val="C00000"/>
                        </a:solidFill>
                      </a:endParaRPr>
                    </a:p>
                  </a:txBody>
                  <a:tcPr/>
                </a:tc>
                <a:tc>
                  <a:txBody>
                    <a:bodyPr/>
                    <a:lstStyle/>
                    <a:p>
                      <a:pPr algn="ctr"/>
                      <a:r>
                        <a:rPr lang="en-US" sz="2400" dirty="0">
                          <a:solidFill>
                            <a:schemeClr val="dk1"/>
                          </a:solidFill>
                        </a:rPr>
                        <a:t>27.6</a:t>
                      </a:r>
                    </a:p>
                  </a:txBody>
                  <a:tcPr/>
                </a:tc>
                <a:tc>
                  <a:txBody>
                    <a:bodyPr/>
                    <a:lstStyle/>
                    <a:p>
                      <a:pPr algn="ctr"/>
                      <a:r>
                        <a:rPr lang="en-US" sz="2400" dirty="0">
                          <a:solidFill>
                            <a:schemeClr val="dk1"/>
                          </a:solidFill>
                        </a:rPr>
                        <a:t>28.5</a:t>
                      </a:r>
                    </a:p>
                  </a:txBody>
                  <a:tcPr/>
                </a:tc>
                <a:tc>
                  <a:txBody>
                    <a:bodyPr/>
                    <a:lstStyle/>
                    <a:p>
                      <a:pPr algn="ctr"/>
                      <a:r>
                        <a:rPr lang="en-US" sz="2400" dirty="0">
                          <a:solidFill>
                            <a:schemeClr val="dk1"/>
                          </a:solidFill>
                        </a:rPr>
                        <a:t>28.9</a:t>
                      </a:r>
                    </a:p>
                  </a:txBody>
                  <a:tcPr/>
                </a:tc>
                <a:tc>
                  <a:txBody>
                    <a:bodyPr/>
                    <a:lstStyle/>
                    <a:p>
                      <a:pPr algn="ctr"/>
                      <a:r>
                        <a:rPr lang="en-US" sz="2400" dirty="0">
                          <a:solidFill>
                            <a:schemeClr val="dk1"/>
                          </a:solidFill>
                        </a:rPr>
                        <a:t>27.0</a:t>
                      </a:r>
                    </a:p>
                  </a:txBody>
                  <a:tcPr/>
                </a:tc>
                <a:tc>
                  <a:txBody>
                    <a:bodyPr/>
                    <a:lstStyle/>
                    <a:p>
                      <a:pPr algn="ctr"/>
                      <a:r>
                        <a:rPr lang="en-US" sz="2400" dirty="0">
                          <a:solidFill>
                            <a:schemeClr val="dk1"/>
                          </a:solidFill>
                        </a:rPr>
                        <a:t>28.0</a:t>
                      </a:r>
                    </a:p>
                  </a:txBody>
                  <a:tcPr/>
                </a:tc>
                <a:extLst>
                  <a:ext uri="{0D108BD9-81ED-4DB2-BD59-A6C34878D82A}">
                    <a16:rowId xmlns:a16="http://schemas.microsoft.com/office/drawing/2014/main" val="10001"/>
                  </a:ext>
                </a:extLst>
              </a:tr>
              <a:tr h="1143000">
                <a:tc>
                  <a:txBody>
                    <a:bodyPr/>
                    <a:lstStyle/>
                    <a:p>
                      <a:pPr algn="ctr"/>
                      <a:r>
                        <a:rPr lang="en-US" sz="2400" b="1" dirty="0">
                          <a:solidFill>
                            <a:schemeClr val="dk1"/>
                          </a:solidFill>
                        </a:rPr>
                        <a:t>Increase</a:t>
                      </a:r>
                    </a:p>
                    <a:p>
                      <a:pPr algn="ctr"/>
                      <a:r>
                        <a:rPr lang="en-US" sz="2400" b="1" dirty="0">
                          <a:solidFill>
                            <a:schemeClr val="dk1"/>
                          </a:solidFill>
                        </a:rPr>
                        <a:t>From 2009</a:t>
                      </a:r>
                      <a:endParaRPr lang="en-US" sz="2400" b="1" dirty="0">
                        <a:solidFill>
                          <a:schemeClr val="bg1"/>
                        </a:solidFill>
                      </a:endParaRPr>
                    </a:p>
                  </a:txBody>
                  <a:tcPr/>
                </a:tc>
                <a:tc>
                  <a:txBody>
                    <a:bodyPr/>
                    <a:lstStyle/>
                    <a:p>
                      <a:pPr algn="ctr"/>
                      <a:endParaRPr lang="en-US" sz="2400" dirty="0">
                        <a:solidFill>
                          <a:schemeClr val="bg1"/>
                        </a:solidFill>
                      </a:endParaRPr>
                    </a:p>
                  </a:txBody>
                  <a:tcPr/>
                </a:tc>
                <a:tc>
                  <a:txBody>
                    <a:bodyPr/>
                    <a:lstStyle/>
                    <a:p>
                      <a:pPr algn="ctr"/>
                      <a:r>
                        <a:rPr lang="en-US" sz="2400" baseline="0" dirty="0"/>
                        <a:t>12.3%</a:t>
                      </a:r>
                    </a:p>
                  </a:txBody>
                  <a:tcPr/>
                </a:tc>
                <a:tc>
                  <a:txBody>
                    <a:bodyPr/>
                    <a:lstStyle/>
                    <a:p>
                      <a:pPr algn="ctr"/>
                      <a:r>
                        <a:rPr lang="en-US" sz="2400" dirty="0">
                          <a:solidFill>
                            <a:schemeClr val="tx1"/>
                          </a:solidFill>
                        </a:rPr>
                        <a:t>21.6%</a:t>
                      </a:r>
                    </a:p>
                  </a:txBody>
                  <a:tcPr/>
                </a:tc>
                <a:tc>
                  <a:txBody>
                    <a:bodyPr/>
                    <a:lstStyle/>
                    <a:p>
                      <a:pPr algn="ctr"/>
                      <a:r>
                        <a:rPr lang="en-US" sz="2400" dirty="0">
                          <a:solidFill>
                            <a:schemeClr val="tx1"/>
                          </a:solidFill>
                        </a:rPr>
                        <a:t>25.6%</a:t>
                      </a:r>
                    </a:p>
                  </a:txBody>
                  <a:tcPr/>
                </a:tc>
                <a:tc>
                  <a:txBody>
                    <a:bodyPr/>
                    <a:lstStyle/>
                    <a:p>
                      <a:pPr algn="ctr"/>
                      <a:r>
                        <a:rPr lang="en-US" sz="2400" dirty="0">
                          <a:solidFill>
                            <a:schemeClr val="tx1"/>
                          </a:solidFill>
                        </a:rPr>
                        <a:t>27.3%</a:t>
                      </a:r>
                    </a:p>
                  </a:txBody>
                  <a:tcPr/>
                </a:tc>
                <a:tc>
                  <a:txBody>
                    <a:bodyPr/>
                    <a:lstStyle/>
                    <a:p>
                      <a:pPr algn="ctr"/>
                      <a:r>
                        <a:rPr lang="en-US" sz="2400" dirty="0">
                          <a:solidFill>
                            <a:schemeClr val="tx1"/>
                          </a:solidFill>
                        </a:rPr>
                        <a:t>22.7%</a:t>
                      </a:r>
                    </a:p>
                  </a:txBody>
                  <a:tcPr/>
                </a:tc>
                <a:tc>
                  <a:txBody>
                    <a:bodyPr/>
                    <a:lstStyle/>
                    <a:p>
                      <a:pPr algn="ctr"/>
                      <a:r>
                        <a:rPr lang="en-US" sz="2400" dirty="0">
                          <a:solidFill>
                            <a:schemeClr val="tx1"/>
                          </a:solidFill>
                        </a:rPr>
                        <a:t>23.3%</a:t>
                      </a:r>
                    </a:p>
                  </a:txBody>
                  <a:tcPr/>
                </a:tc>
                <a:extLst>
                  <a:ext uri="{0D108BD9-81ED-4DB2-BD59-A6C34878D82A}">
                    <a16:rowId xmlns:a16="http://schemas.microsoft.com/office/drawing/2014/main" val="10002"/>
                  </a:ext>
                </a:extLst>
              </a:tr>
            </a:tbl>
          </a:graphicData>
        </a:graphic>
      </p:graphicFrame>
      <p:sp>
        <p:nvSpPr>
          <p:cNvPr id="45085" name="TextBox 5"/>
          <p:cNvSpPr txBox="1">
            <a:spLocks noChangeArrowheads="1"/>
          </p:cNvSpPr>
          <p:nvPr/>
        </p:nvSpPr>
        <p:spPr bwMode="auto">
          <a:xfrm>
            <a:off x="2513013" y="6303964"/>
            <a:ext cx="8170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mn-ea"/>
                <a:cs typeface="+mn-cs"/>
              </a:rPr>
              <a:t>Source:  CMS Website:   Research and Statistics, Medicare Part B Utilization, </a:t>
            </a: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69DCE3CB-4E66-4D3E-9A8D-7756D2BD51EB}"/>
              </a:ext>
            </a:extLst>
          </p:cNvPr>
          <p:cNvSpPr txBox="1"/>
          <p:nvPr/>
        </p:nvSpPr>
        <p:spPr>
          <a:xfrm>
            <a:off x="3538728" y="5788152"/>
            <a:ext cx="5845190" cy="369332"/>
          </a:xfrm>
          <a:prstGeom prst="rect">
            <a:avLst/>
          </a:prstGeom>
          <a:noFill/>
        </p:spPr>
        <p:txBody>
          <a:bodyPr wrap="none" rtlCol="0">
            <a:spAutoFit/>
          </a:bodyPr>
          <a:lstStyle/>
          <a:p>
            <a:r>
              <a:rPr lang="en-US" dirty="0"/>
              <a:t>Total Medicare admission  - about 2.58 to 2.74 million a year</a:t>
            </a:r>
          </a:p>
        </p:txBody>
      </p:sp>
    </p:spTree>
    <p:extLst>
      <p:ext uri="{BB962C8B-B14F-4D97-AF65-F5344CB8AC3E}">
        <p14:creationId xmlns:p14="http://schemas.microsoft.com/office/powerpoint/2010/main" val="530655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CB5A-1018-43F9-B6BA-254D3B0ACB02}"/>
              </a:ext>
            </a:extLst>
          </p:cNvPr>
          <p:cNvSpPr>
            <a:spLocks noGrp="1"/>
          </p:cNvSpPr>
          <p:nvPr>
            <p:ph type="title"/>
          </p:nvPr>
        </p:nvSpPr>
        <p:spPr/>
        <p:txBody>
          <a:bodyPr/>
          <a:lstStyle/>
          <a:p>
            <a:r>
              <a:rPr lang="en-US" b="1" dirty="0">
                <a:solidFill>
                  <a:schemeClr val="accent6"/>
                </a:solidFill>
              </a:rPr>
              <a:t>Changes in Provider Billing 2009-2022</a:t>
            </a:r>
          </a:p>
        </p:txBody>
      </p:sp>
      <p:graphicFrame>
        <p:nvGraphicFramePr>
          <p:cNvPr id="6" name="Content Placeholder 5">
            <a:extLst>
              <a:ext uri="{FF2B5EF4-FFF2-40B4-BE49-F238E27FC236}">
                <a16:creationId xmlns:a16="http://schemas.microsoft.com/office/drawing/2014/main" id="{021E810B-C322-403C-AF94-3EA8167E31A6}"/>
              </a:ext>
            </a:extLst>
          </p:cNvPr>
          <p:cNvGraphicFramePr>
            <a:graphicFrameLocks noGrp="1"/>
          </p:cNvGraphicFramePr>
          <p:nvPr>
            <p:ph idx="1"/>
          </p:nvPr>
        </p:nvGraphicFramePr>
        <p:xfrm>
          <a:off x="581025" y="2007909"/>
          <a:ext cx="11029950" cy="4289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4857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B62B-D4F0-440A-B7F1-1CA766B42F08}"/>
              </a:ext>
            </a:extLst>
          </p:cNvPr>
          <p:cNvSpPr>
            <a:spLocks noGrp="1"/>
          </p:cNvSpPr>
          <p:nvPr>
            <p:ph type="title"/>
          </p:nvPr>
        </p:nvSpPr>
        <p:spPr>
          <a:xfrm>
            <a:off x="687902" y="172261"/>
            <a:ext cx="11029616" cy="1013800"/>
          </a:xfrm>
        </p:spPr>
        <p:txBody>
          <a:bodyPr/>
          <a:lstStyle/>
          <a:p>
            <a:pPr algn="ctr"/>
            <a:r>
              <a:rPr lang="en-US" b="1" dirty="0">
                <a:solidFill>
                  <a:schemeClr val="accent6"/>
                </a:solidFill>
              </a:rPr>
              <a:t>Total All Visits by Specialty 2018 - 2020</a:t>
            </a:r>
          </a:p>
        </p:txBody>
      </p:sp>
      <p:graphicFrame>
        <p:nvGraphicFramePr>
          <p:cNvPr id="10" name="Content Placeholder 9">
            <a:extLst>
              <a:ext uri="{FF2B5EF4-FFF2-40B4-BE49-F238E27FC236}">
                <a16:creationId xmlns:a16="http://schemas.microsoft.com/office/drawing/2014/main" id="{43E09D19-0DB4-4FB3-AD1C-EABBBF7756BC}"/>
              </a:ext>
            </a:extLst>
          </p:cNvPr>
          <p:cNvGraphicFramePr>
            <a:graphicFrameLocks noGrp="1"/>
          </p:cNvGraphicFramePr>
          <p:nvPr>
            <p:ph idx="1"/>
          </p:nvPr>
        </p:nvGraphicFramePr>
        <p:xfrm>
          <a:off x="838199" y="1446854"/>
          <a:ext cx="10879318" cy="465628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FC841C1-B704-41BD-9FE9-BC90D16D23E0}"/>
              </a:ext>
            </a:extLst>
          </p:cNvPr>
          <p:cNvSpPr txBox="1"/>
          <p:nvPr/>
        </p:nvSpPr>
        <p:spPr>
          <a:xfrm>
            <a:off x="5403260" y="6123543"/>
            <a:ext cx="17491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Number of Visits</a:t>
            </a:r>
          </a:p>
        </p:txBody>
      </p:sp>
      <p:sp>
        <p:nvSpPr>
          <p:cNvPr id="3" name="TextBox 2">
            <a:extLst>
              <a:ext uri="{FF2B5EF4-FFF2-40B4-BE49-F238E27FC236}">
                <a16:creationId xmlns:a16="http://schemas.microsoft.com/office/drawing/2014/main" id="{9F1A3D6B-3EF8-4441-AD1E-0BCB49B61A96}"/>
              </a:ext>
            </a:extLst>
          </p:cNvPr>
          <p:cNvSpPr txBox="1"/>
          <p:nvPr/>
        </p:nvSpPr>
        <p:spPr>
          <a:xfrm>
            <a:off x="2356843" y="4599708"/>
            <a:ext cx="646331" cy="369332"/>
          </a:xfrm>
          <a:prstGeom prst="rect">
            <a:avLst/>
          </a:prstGeom>
          <a:noFill/>
        </p:spPr>
        <p:txBody>
          <a:bodyPr wrap="none" rtlCol="0">
            <a:spAutoFit/>
          </a:bodyPr>
          <a:lstStyle/>
          <a:p>
            <a:r>
              <a:rPr lang="en-US" dirty="0">
                <a:solidFill>
                  <a:srgbClr val="FFFF00"/>
                </a:solidFill>
              </a:rPr>
              <a:t>2018</a:t>
            </a:r>
          </a:p>
        </p:txBody>
      </p:sp>
      <p:sp>
        <p:nvSpPr>
          <p:cNvPr id="7" name="TextBox 6">
            <a:extLst>
              <a:ext uri="{FF2B5EF4-FFF2-40B4-BE49-F238E27FC236}">
                <a16:creationId xmlns:a16="http://schemas.microsoft.com/office/drawing/2014/main" id="{B808985D-07B2-471A-A59B-1CFEFAB09146}"/>
              </a:ext>
            </a:extLst>
          </p:cNvPr>
          <p:cNvSpPr txBox="1"/>
          <p:nvPr/>
        </p:nvSpPr>
        <p:spPr>
          <a:xfrm>
            <a:off x="6914355" y="4708640"/>
            <a:ext cx="710946" cy="369332"/>
          </a:xfrm>
          <a:prstGeom prst="rect">
            <a:avLst/>
          </a:prstGeom>
          <a:noFill/>
        </p:spPr>
        <p:txBody>
          <a:bodyPr wrap="square">
            <a:spAutoFit/>
          </a:bodyPr>
          <a:lstStyle/>
          <a:p>
            <a:r>
              <a:rPr lang="en-US" sz="1800" dirty="0">
                <a:solidFill>
                  <a:srgbClr val="FFFF00"/>
                </a:solidFill>
              </a:rPr>
              <a:t>2022</a:t>
            </a:r>
          </a:p>
        </p:txBody>
      </p:sp>
      <p:sp>
        <p:nvSpPr>
          <p:cNvPr id="8" name="TextBox 7">
            <a:extLst>
              <a:ext uri="{FF2B5EF4-FFF2-40B4-BE49-F238E27FC236}">
                <a16:creationId xmlns:a16="http://schemas.microsoft.com/office/drawing/2014/main" id="{04EEA115-FB30-404F-8D43-9248A9B92CD4}"/>
              </a:ext>
            </a:extLst>
          </p:cNvPr>
          <p:cNvSpPr txBox="1"/>
          <p:nvPr/>
        </p:nvSpPr>
        <p:spPr>
          <a:xfrm>
            <a:off x="10231322" y="4366916"/>
            <a:ext cx="710946" cy="369332"/>
          </a:xfrm>
          <a:prstGeom prst="rect">
            <a:avLst/>
          </a:prstGeom>
          <a:noFill/>
        </p:spPr>
        <p:txBody>
          <a:bodyPr wrap="square">
            <a:spAutoFit/>
          </a:bodyPr>
          <a:lstStyle/>
          <a:p>
            <a:r>
              <a:rPr lang="en-US" sz="1800" dirty="0">
                <a:solidFill>
                  <a:srgbClr val="FFFF00"/>
                </a:solidFill>
              </a:rPr>
              <a:t>2022</a:t>
            </a:r>
          </a:p>
        </p:txBody>
      </p:sp>
    </p:spTree>
    <p:extLst>
      <p:ext uri="{BB962C8B-B14F-4D97-AF65-F5344CB8AC3E}">
        <p14:creationId xmlns:p14="http://schemas.microsoft.com/office/powerpoint/2010/main" val="21408901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9F6C-E9AA-466F-93A3-AED18474D01E}"/>
              </a:ext>
            </a:extLst>
          </p:cNvPr>
          <p:cNvSpPr>
            <a:spLocks noGrp="1"/>
          </p:cNvSpPr>
          <p:nvPr>
            <p:ph type="title"/>
          </p:nvPr>
        </p:nvSpPr>
        <p:spPr>
          <a:xfrm>
            <a:off x="838200" y="0"/>
            <a:ext cx="10515600" cy="1105456"/>
          </a:xfrm>
        </p:spPr>
        <p:txBody>
          <a:bodyPr/>
          <a:lstStyle/>
          <a:p>
            <a:pPr algn="ctr"/>
            <a:r>
              <a:rPr lang="en-US" b="1" dirty="0">
                <a:solidFill>
                  <a:schemeClr val="accent6"/>
                </a:solidFill>
              </a:rPr>
              <a:t>Initial Visits by Specialty - 2022</a:t>
            </a:r>
          </a:p>
        </p:txBody>
      </p:sp>
      <p:graphicFrame>
        <p:nvGraphicFramePr>
          <p:cNvPr id="6" name="Content Placeholder 5">
            <a:extLst>
              <a:ext uri="{FF2B5EF4-FFF2-40B4-BE49-F238E27FC236}">
                <a16:creationId xmlns:a16="http://schemas.microsoft.com/office/drawing/2014/main" id="{40AB0242-5791-4508-B2D1-400E0C47E099}"/>
              </a:ext>
            </a:extLst>
          </p:cNvPr>
          <p:cNvGraphicFramePr>
            <a:graphicFrameLocks noGrp="1"/>
          </p:cNvGraphicFramePr>
          <p:nvPr>
            <p:ph idx="1"/>
          </p:nvPr>
        </p:nvGraphicFramePr>
        <p:xfrm>
          <a:off x="653533" y="964750"/>
          <a:ext cx="11069601" cy="51847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35E8D78-427D-4276-9E52-ADED1D61DCED}"/>
              </a:ext>
            </a:extLst>
          </p:cNvPr>
          <p:cNvSpPr txBox="1"/>
          <p:nvPr/>
        </p:nvSpPr>
        <p:spPr>
          <a:xfrm rot="16200000">
            <a:off x="-405732" y="3318237"/>
            <a:ext cx="17491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Number of Visits</a:t>
            </a:r>
          </a:p>
        </p:txBody>
      </p:sp>
      <p:sp>
        <p:nvSpPr>
          <p:cNvPr id="5" name="TextBox 4">
            <a:extLst>
              <a:ext uri="{FF2B5EF4-FFF2-40B4-BE49-F238E27FC236}">
                <a16:creationId xmlns:a16="http://schemas.microsoft.com/office/drawing/2014/main" id="{2EDFCD3E-D728-4F7B-9714-29F8044DEB55}"/>
              </a:ext>
            </a:extLst>
          </p:cNvPr>
          <p:cNvSpPr txBox="1"/>
          <p:nvPr/>
        </p:nvSpPr>
        <p:spPr>
          <a:xfrm>
            <a:off x="3095401" y="6149492"/>
            <a:ext cx="6531428" cy="523220"/>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2020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57731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7979-3EED-443D-A1A2-3DBD7E281C45}"/>
              </a:ext>
            </a:extLst>
          </p:cNvPr>
          <p:cNvSpPr>
            <a:spLocks noGrp="1"/>
          </p:cNvSpPr>
          <p:nvPr>
            <p:ph type="title"/>
          </p:nvPr>
        </p:nvSpPr>
        <p:spPr>
          <a:xfrm>
            <a:off x="647180" y="-38864"/>
            <a:ext cx="11029616" cy="1013800"/>
          </a:xfrm>
        </p:spPr>
        <p:txBody>
          <a:bodyPr/>
          <a:lstStyle/>
          <a:p>
            <a:pPr algn="ctr"/>
            <a:r>
              <a:rPr lang="en-US" b="1" dirty="0">
                <a:solidFill>
                  <a:schemeClr val="accent6"/>
                </a:solidFill>
              </a:rPr>
              <a:t>Subsequent Visit by Specialty 2022</a:t>
            </a:r>
          </a:p>
        </p:txBody>
      </p:sp>
      <p:graphicFrame>
        <p:nvGraphicFramePr>
          <p:cNvPr id="6" name="Content Placeholder 5">
            <a:extLst>
              <a:ext uri="{FF2B5EF4-FFF2-40B4-BE49-F238E27FC236}">
                <a16:creationId xmlns:a16="http://schemas.microsoft.com/office/drawing/2014/main" id="{81EAC9BF-0CF2-48BF-AE5D-446DDE815570}"/>
              </a:ext>
            </a:extLst>
          </p:cNvPr>
          <p:cNvGraphicFramePr>
            <a:graphicFrameLocks noGrp="1"/>
          </p:cNvGraphicFramePr>
          <p:nvPr>
            <p:ph idx="1"/>
          </p:nvPr>
        </p:nvGraphicFramePr>
        <p:xfrm>
          <a:off x="483910" y="974936"/>
          <a:ext cx="11356156" cy="52601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2660FF8-2B94-4114-8F3A-F1E2B518688A}"/>
              </a:ext>
            </a:extLst>
          </p:cNvPr>
          <p:cNvSpPr txBox="1"/>
          <p:nvPr/>
        </p:nvSpPr>
        <p:spPr>
          <a:xfrm rot="16200000">
            <a:off x="-575355" y="3348032"/>
            <a:ext cx="17491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Number of Visits</a:t>
            </a:r>
          </a:p>
        </p:txBody>
      </p:sp>
      <p:sp>
        <p:nvSpPr>
          <p:cNvPr id="5" name="TextBox 4">
            <a:extLst>
              <a:ext uri="{FF2B5EF4-FFF2-40B4-BE49-F238E27FC236}">
                <a16:creationId xmlns:a16="http://schemas.microsoft.com/office/drawing/2014/main" id="{37643225-6B6B-403C-8114-DC1C8A5BCE2A}"/>
              </a:ext>
            </a:extLst>
          </p:cNvPr>
          <p:cNvSpPr txBox="1"/>
          <p:nvPr/>
        </p:nvSpPr>
        <p:spPr>
          <a:xfrm>
            <a:off x="1189965" y="6235092"/>
            <a:ext cx="11708090"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CPT® is a registered trademark of the American Medical Association. CPT copyright 2020 AMA. All rights reserved.</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8756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CA2B-1B87-4F23-8AA9-5B9089547F01}"/>
              </a:ext>
            </a:extLst>
          </p:cNvPr>
          <p:cNvSpPr>
            <a:spLocks noGrp="1"/>
          </p:cNvSpPr>
          <p:nvPr>
            <p:ph type="title"/>
          </p:nvPr>
        </p:nvSpPr>
        <p:spPr>
          <a:xfrm>
            <a:off x="616935" y="185565"/>
            <a:ext cx="11029616" cy="1013800"/>
          </a:xfrm>
        </p:spPr>
        <p:txBody>
          <a:bodyPr/>
          <a:lstStyle/>
          <a:p>
            <a:pPr algn="ctr"/>
            <a:r>
              <a:rPr lang="en-US" b="1" dirty="0">
                <a:solidFill>
                  <a:schemeClr val="accent6"/>
                </a:solidFill>
              </a:rPr>
              <a:t>Discharge per Specialty 2022</a:t>
            </a:r>
          </a:p>
        </p:txBody>
      </p:sp>
      <p:graphicFrame>
        <p:nvGraphicFramePr>
          <p:cNvPr id="6" name="Content Placeholder 5">
            <a:extLst>
              <a:ext uri="{FF2B5EF4-FFF2-40B4-BE49-F238E27FC236}">
                <a16:creationId xmlns:a16="http://schemas.microsoft.com/office/drawing/2014/main" id="{ED272F05-D3F8-4B83-A3DA-6F1780536C8A}"/>
              </a:ext>
            </a:extLst>
          </p:cNvPr>
          <p:cNvGraphicFramePr>
            <a:graphicFrameLocks noGrp="1"/>
          </p:cNvGraphicFramePr>
          <p:nvPr>
            <p:ph idx="1"/>
          </p:nvPr>
        </p:nvGraphicFramePr>
        <p:xfrm>
          <a:off x="616935" y="1362276"/>
          <a:ext cx="11190402" cy="51281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37DDF19-0711-4290-A3AF-DFE2B5A67330}"/>
              </a:ext>
            </a:extLst>
          </p:cNvPr>
          <p:cNvSpPr txBox="1"/>
          <p:nvPr/>
        </p:nvSpPr>
        <p:spPr>
          <a:xfrm rot="16200000">
            <a:off x="-522723" y="3506773"/>
            <a:ext cx="17491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Number of Visits</a:t>
            </a:r>
          </a:p>
        </p:txBody>
      </p:sp>
    </p:spTree>
    <p:extLst>
      <p:ext uri="{BB962C8B-B14F-4D97-AF65-F5344CB8AC3E}">
        <p14:creationId xmlns:p14="http://schemas.microsoft.com/office/powerpoint/2010/main" val="15715288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3212-35F1-E363-02D1-CD7AE776D7B6}"/>
              </a:ext>
            </a:extLst>
          </p:cNvPr>
          <p:cNvSpPr>
            <a:spLocks noGrp="1"/>
          </p:cNvSpPr>
          <p:nvPr>
            <p:ph type="title"/>
          </p:nvPr>
        </p:nvSpPr>
        <p:spPr>
          <a:xfrm>
            <a:off x="1923073" y="209440"/>
            <a:ext cx="8911687" cy="1280890"/>
          </a:xfrm>
        </p:spPr>
        <p:txBody>
          <a:bodyPr>
            <a:normAutofit/>
          </a:bodyPr>
          <a:lstStyle/>
          <a:p>
            <a:r>
              <a:rPr lang="en-US" dirty="0"/>
              <a:t>Pearls</a:t>
            </a:r>
          </a:p>
        </p:txBody>
      </p:sp>
      <p:sp>
        <p:nvSpPr>
          <p:cNvPr id="4" name="Content Placeholder 3">
            <a:extLst>
              <a:ext uri="{FF2B5EF4-FFF2-40B4-BE49-F238E27FC236}">
                <a16:creationId xmlns:a16="http://schemas.microsoft.com/office/drawing/2014/main" id="{6AD6F381-1F25-13D4-A134-80C3E005F359}"/>
              </a:ext>
            </a:extLst>
          </p:cNvPr>
          <p:cNvSpPr>
            <a:spLocks noGrp="1"/>
          </p:cNvSpPr>
          <p:nvPr>
            <p:ph idx="1"/>
          </p:nvPr>
        </p:nvSpPr>
        <p:spPr>
          <a:xfrm>
            <a:off x="2147777" y="1219200"/>
            <a:ext cx="9175897" cy="5266660"/>
          </a:xfrm>
        </p:spPr>
        <p:txBody>
          <a:bodyPr>
            <a:normAutofit/>
          </a:bodyPr>
          <a:lstStyle/>
          <a:p>
            <a:r>
              <a:rPr lang="en-US" dirty="0"/>
              <a:t>Notes should concentrate on MDM and thought process.  Time should not be the predominant means of billing for experienced practitioners</a:t>
            </a:r>
          </a:p>
          <a:p>
            <a:pPr lvl="1"/>
            <a:r>
              <a:rPr lang="en-US" dirty="0"/>
              <a:t>Consider using a laminated MDM cards for a few weeks to really learn MDM </a:t>
            </a:r>
          </a:p>
          <a:p>
            <a:pPr lvl="1"/>
            <a:r>
              <a:rPr lang="en-US" dirty="0"/>
              <a:t>Time elements for 99306 &amp; </a:t>
            </a:r>
            <a:r>
              <a:rPr lang="en-US"/>
              <a:t>99308 went </a:t>
            </a:r>
            <a:r>
              <a:rPr lang="en-US" dirty="0"/>
              <a:t>up in 2024 to 50 &amp; 20 minutes respectively</a:t>
            </a:r>
          </a:p>
          <a:p>
            <a:r>
              <a:rPr lang="en-US" dirty="0"/>
              <a:t>Prolonged service code usage is limited, but many if not most times a subsequent code is appropriate given changing patient condition </a:t>
            </a:r>
          </a:p>
          <a:p>
            <a:r>
              <a:rPr lang="en-US" dirty="0"/>
              <a:t>You should bill an initial visit code when assuming care of other provider’s patients, and when patients return from a hospital stay</a:t>
            </a:r>
          </a:p>
          <a:p>
            <a:r>
              <a:rPr lang="en-US" dirty="0"/>
              <a:t>Split visits between a physician and NP/PA are permitted, but not incident to</a:t>
            </a:r>
          </a:p>
          <a:p>
            <a:r>
              <a:rPr lang="en-US" dirty="0"/>
              <a:t>Assisted Living is now billed via Home &amp; Residence code set</a:t>
            </a:r>
          </a:p>
          <a:p>
            <a:r>
              <a:rPr lang="en-US" dirty="0"/>
              <a:t>Chronic care management can be billed in LTC (not SNF) but requirements are difficult to meet as CCM/CCCM are designed for the office setting</a:t>
            </a:r>
          </a:p>
          <a:p>
            <a:r>
              <a:rPr lang="en-US" dirty="0"/>
              <a:t>99318 Annual Exam has been deleted.  Similar work can be done through 99307-10 and the Annual Wellness Exam (which has requirements designed for outpatient use)</a:t>
            </a:r>
          </a:p>
          <a:p>
            <a:endParaRPr lang="en-US" dirty="0"/>
          </a:p>
          <a:p>
            <a:endParaRPr lang="en-US" dirty="0"/>
          </a:p>
          <a:p>
            <a:endParaRPr lang="en-US" dirty="0"/>
          </a:p>
        </p:txBody>
      </p:sp>
    </p:spTree>
    <p:extLst>
      <p:ext uri="{BB962C8B-B14F-4D97-AF65-F5344CB8AC3E}">
        <p14:creationId xmlns:p14="http://schemas.microsoft.com/office/powerpoint/2010/main" val="37180528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DEDFE-9DD3-ABE0-A387-F9E4DEA13CDA}"/>
              </a:ext>
            </a:extLst>
          </p:cNvPr>
          <p:cNvSpPr txBox="1"/>
          <p:nvPr/>
        </p:nvSpPr>
        <p:spPr>
          <a:xfrm>
            <a:off x="1477926" y="6077619"/>
            <a:ext cx="9473609"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57BB9B94-1782-0DE5-C8F9-76C478B9201C}"/>
              </a:ext>
            </a:extLst>
          </p:cNvPr>
          <p:cNvGraphicFramePr>
            <a:graphicFrameLocks noGrp="1"/>
          </p:cNvGraphicFramePr>
          <p:nvPr/>
        </p:nvGraphicFramePr>
        <p:xfrm>
          <a:off x="325242" y="70339"/>
          <a:ext cx="11541512" cy="5791163"/>
        </p:xfrm>
        <a:graphic>
          <a:graphicData uri="http://schemas.openxmlformats.org/drawingml/2006/table">
            <a:tbl>
              <a:tblPr firstRow="1" bandRow="1">
                <a:tableStyleId>{5C22544A-7EE6-4342-B048-85BDC9FD1C3A}</a:tableStyleId>
              </a:tblPr>
              <a:tblGrid>
                <a:gridCol w="5331622">
                  <a:extLst>
                    <a:ext uri="{9D8B030D-6E8A-4147-A177-3AD203B41FA5}">
                      <a16:colId xmlns:a16="http://schemas.microsoft.com/office/drawing/2014/main" val="2926575359"/>
                    </a:ext>
                  </a:extLst>
                </a:gridCol>
                <a:gridCol w="6209890">
                  <a:extLst>
                    <a:ext uri="{9D8B030D-6E8A-4147-A177-3AD203B41FA5}">
                      <a16:colId xmlns:a16="http://schemas.microsoft.com/office/drawing/2014/main" val="1602536796"/>
                    </a:ext>
                  </a:extLst>
                </a:gridCol>
              </a:tblGrid>
              <a:tr h="362270">
                <a:tc>
                  <a:txBody>
                    <a:bodyPr/>
                    <a:lstStyle/>
                    <a:p>
                      <a:r>
                        <a:rPr lang="en-US" sz="2000" dirty="0"/>
                        <a:t>Name of Service</a:t>
                      </a:r>
                    </a:p>
                  </a:txBody>
                  <a:tcPr marT="45725" marB="45725"/>
                </a:tc>
                <a:tc>
                  <a:txBody>
                    <a:bodyPr/>
                    <a:lstStyle/>
                    <a:p>
                      <a:endParaRPr lang="en-US" sz="1800" dirty="0"/>
                    </a:p>
                  </a:txBody>
                  <a:tcPr marT="45725" marB="45725"/>
                </a:tc>
                <a:extLst>
                  <a:ext uri="{0D108BD9-81ED-4DB2-BD59-A6C34878D82A}">
                    <a16:rowId xmlns:a16="http://schemas.microsoft.com/office/drawing/2014/main" val="2735171233"/>
                  </a:ext>
                </a:extLst>
              </a:tr>
              <a:tr h="1337586">
                <a:tc>
                  <a:txBody>
                    <a:bodyPr/>
                    <a:lstStyle/>
                    <a:p>
                      <a:r>
                        <a:rPr lang="en-US" sz="1600" dirty="0"/>
                        <a:t>AMA Link to 2023 Evaluation and Management CPT Code Revisions </a:t>
                      </a:r>
                    </a:p>
                  </a:txBody>
                  <a:tcPr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hlinkClick r:id="rId4"/>
                        </a:rPr>
                        <a:t>https://www.google.com/url?sa=t&amp;rct=j&amp;q=&amp;esrc=s&amp;source=web&amp;cd=&amp;ved=2ahUKEwjTy7DP3NP6AhW4lIkEHSZ-CTsQFnoECBAQAQ&amp;url=https%3A%2F%2Fwww.ama-assn.org%2Fsystem%2Ffiles%2F2023-e-m-descriptors-guidelines.pdf&amp;usg=AOvVaw3602CDkjKKTlCu7RZECisq</a:t>
                      </a:r>
                      <a:endParaRPr lang="en-US" sz="1600" dirty="0">
                        <a:solidFill>
                          <a:srgbClr val="002060"/>
                        </a:solidFill>
                      </a:endParaRPr>
                    </a:p>
                  </a:txBody>
                  <a:tcPr marT="45725" marB="45725"/>
                </a:tc>
                <a:extLst>
                  <a:ext uri="{0D108BD9-81ED-4DB2-BD59-A6C34878D82A}">
                    <a16:rowId xmlns:a16="http://schemas.microsoft.com/office/drawing/2014/main" val="1290823062"/>
                  </a:ext>
                </a:extLst>
              </a:tr>
              <a:tr h="585199">
                <a:tc>
                  <a:txBody>
                    <a:bodyPr/>
                    <a:lstStyle/>
                    <a:p>
                      <a:r>
                        <a:rPr lang="en-US" sz="1600" dirty="0"/>
                        <a:t>CMS Website on COVID-19 Waivers</a:t>
                      </a:r>
                    </a:p>
                  </a:txBody>
                  <a:tcPr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5"/>
                        </a:rPr>
                        <a:t>https://www.cms.gov/coronavirus-waivers</a:t>
                      </a:r>
                      <a:endParaRPr lang="en-US" sz="1600" dirty="0"/>
                    </a:p>
                    <a:p>
                      <a:endParaRPr lang="en-US" sz="1600" dirty="0">
                        <a:solidFill>
                          <a:srgbClr val="002060"/>
                        </a:solidFill>
                      </a:endParaRPr>
                    </a:p>
                  </a:txBody>
                  <a:tcPr marT="45725" marB="45725"/>
                </a:tc>
                <a:extLst>
                  <a:ext uri="{0D108BD9-81ED-4DB2-BD59-A6C34878D82A}">
                    <a16:rowId xmlns:a16="http://schemas.microsoft.com/office/drawing/2014/main" val="1870778483"/>
                  </a:ext>
                </a:extLst>
              </a:tr>
              <a:tr h="835995">
                <a:tc>
                  <a:txBody>
                    <a:bodyPr/>
                    <a:lstStyle/>
                    <a:p>
                      <a:r>
                        <a:rPr lang="en-US" sz="1600" dirty="0"/>
                        <a:t>Appendix PP: State Operations Manual—Guidance to Surveyors </a:t>
                      </a:r>
                    </a:p>
                    <a:p>
                      <a:r>
                        <a:rPr lang="en-US" sz="1600" dirty="0"/>
                        <a:t>(All the F-tags and federal regs for nursing facilities) </a:t>
                      </a:r>
                    </a:p>
                  </a:txBody>
                  <a:tcPr marT="45725" marB="45725"/>
                </a:tc>
                <a:tc>
                  <a:txBody>
                    <a:bodyPr/>
                    <a:lstStyle/>
                    <a:p>
                      <a:r>
                        <a:rPr lang="en-US" sz="1600" dirty="0">
                          <a:hlinkClick r:id="rId6"/>
                        </a:rPr>
                        <a:t>https://www.cms.gov/Regulations-and-Guidance/Guidance/Manuals/downloads/som107ap_pp_guidelines_ltcf.pdf</a:t>
                      </a:r>
                      <a:endParaRPr lang="en-US" sz="1600" dirty="0"/>
                    </a:p>
                  </a:txBody>
                  <a:tcPr marT="45725" marB="45725"/>
                </a:tc>
                <a:extLst>
                  <a:ext uri="{0D108BD9-81ED-4DB2-BD59-A6C34878D82A}">
                    <a16:rowId xmlns:a16="http://schemas.microsoft.com/office/drawing/2014/main" val="566471821"/>
                  </a:ext>
                </a:extLst>
              </a:tr>
              <a:tr h="585199">
                <a:tc>
                  <a:txBody>
                    <a:bodyPr/>
                    <a:lstStyle/>
                    <a:p>
                      <a:r>
                        <a:rPr lang="en-US" sz="1600" dirty="0"/>
                        <a:t>Medicare Claims Processing Manual, Chapter 12</a:t>
                      </a:r>
                    </a:p>
                    <a:p>
                      <a:r>
                        <a:rPr lang="en-US" sz="1600" dirty="0"/>
                        <a:t>(Physician/Non-physician Practitioners)</a:t>
                      </a:r>
                    </a:p>
                  </a:txBody>
                  <a:tcPr marT="45725" marB="45725"/>
                </a:tc>
                <a:tc>
                  <a:txBody>
                    <a:bodyPr/>
                    <a:lstStyle/>
                    <a:p>
                      <a:r>
                        <a:rPr lang="en-US" sz="1600" dirty="0">
                          <a:hlinkClick r:id="rId7"/>
                        </a:rPr>
                        <a:t>https://www.cms.gov/Regulations-and-Guidance/Guidance/Manuals/Downloads/clm104c12.pdf</a:t>
                      </a:r>
                      <a:endParaRPr lang="en-US" sz="1600" dirty="0"/>
                    </a:p>
                  </a:txBody>
                  <a:tcPr marT="45725" marB="45725"/>
                </a:tc>
                <a:extLst>
                  <a:ext uri="{0D108BD9-81ED-4DB2-BD59-A6C34878D82A}">
                    <a16:rowId xmlns:a16="http://schemas.microsoft.com/office/drawing/2014/main" val="2221946315"/>
                  </a:ext>
                </a:extLst>
              </a:tr>
              <a:tr h="835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CMS List of Covered Telehealth Services during the COVID-19 Pandemic </a:t>
                      </a:r>
                    </a:p>
                    <a:p>
                      <a:endParaRPr lang="en-US" sz="1600" dirty="0"/>
                    </a:p>
                  </a:txBody>
                  <a:tcPr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8"/>
                        </a:rPr>
                        <a:t>https://www.cms.gov/Medicare/Medicare-General-Information/Telehealth/Telehealth-Codes</a:t>
                      </a:r>
                      <a:endParaRPr lang="en-US" sz="1600" dirty="0"/>
                    </a:p>
                  </a:txBody>
                  <a:tcPr marT="45725" marB="45725"/>
                </a:tc>
                <a:extLst>
                  <a:ext uri="{0D108BD9-81ED-4DB2-BD59-A6C34878D82A}">
                    <a16:rowId xmlns:a16="http://schemas.microsoft.com/office/drawing/2014/main" val="2625468965"/>
                  </a:ext>
                </a:extLst>
              </a:tr>
              <a:tr h="585199">
                <a:tc>
                  <a:txBody>
                    <a:bodyPr/>
                    <a:lstStyle/>
                    <a:p>
                      <a:r>
                        <a:rPr lang="en-US" sz="1600" dirty="0"/>
                        <a:t>Health and Human Services Telehealth Info</a:t>
                      </a:r>
                    </a:p>
                  </a:txBody>
                  <a:tcPr marT="45725" marB="45725"/>
                </a:tc>
                <a:tc>
                  <a:txBody>
                    <a:bodyPr/>
                    <a:lstStyle/>
                    <a:p>
                      <a:r>
                        <a:rPr lang="en-US" sz="1600" dirty="0">
                          <a:hlinkClick r:id="rId9"/>
                        </a:rPr>
                        <a:t>https://www.telehealth.hhs.gov/</a:t>
                      </a:r>
                      <a:endParaRPr lang="en-US" sz="1600" dirty="0"/>
                    </a:p>
                    <a:p>
                      <a:endParaRPr lang="en-US" sz="1600" dirty="0"/>
                    </a:p>
                  </a:txBody>
                  <a:tcPr marT="45725" marB="45725"/>
                </a:tc>
                <a:extLst>
                  <a:ext uri="{0D108BD9-81ED-4DB2-BD59-A6C34878D82A}">
                    <a16:rowId xmlns:a16="http://schemas.microsoft.com/office/drawing/2014/main" val="2171140044"/>
                  </a:ext>
                </a:extLst>
              </a:tr>
              <a:tr h="629740">
                <a:tc>
                  <a:txBody>
                    <a:bodyPr/>
                    <a:lstStyle/>
                    <a:p>
                      <a:r>
                        <a:rPr lang="en-US" sz="1600" dirty="0"/>
                        <a:t>CMS COVID-19 Waivers </a:t>
                      </a:r>
                    </a:p>
                  </a:txBody>
                  <a:tcPr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5"/>
                        </a:rPr>
                        <a:t>https://www.cms.gov/coronavirus-waivers</a:t>
                      </a:r>
                      <a:endParaRPr lang="en-US" sz="1600" dirty="0"/>
                    </a:p>
                    <a:p>
                      <a:endParaRPr lang="en-US" sz="1600" dirty="0"/>
                    </a:p>
                  </a:txBody>
                  <a:tcPr marT="45725" marB="45725"/>
                </a:tc>
                <a:extLst>
                  <a:ext uri="{0D108BD9-81ED-4DB2-BD59-A6C34878D82A}">
                    <a16:rowId xmlns:a16="http://schemas.microsoft.com/office/drawing/2014/main" val="2312993889"/>
                  </a:ext>
                </a:extLst>
              </a:tr>
            </a:tbl>
          </a:graphicData>
        </a:graphic>
      </p:graphicFrame>
    </p:spTree>
    <p:custDataLst>
      <p:tags r:id="rId1"/>
    </p:custDataLst>
    <p:extLst>
      <p:ext uri="{BB962C8B-B14F-4D97-AF65-F5344CB8AC3E}">
        <p14:creationId xmlns:p14="http://schemas.microsoft.com/office/powerpoint/2010/main" val="18746764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DEDFE-9DD3-ABE0-A387-F9E4DEA13CDA}"/>
              </a:ext>
            </a:extLst>
          </p:cNvPr>
          <p:cNvSpPr txBox="1"/>
          <p:nvPr/>
        </p:nvSpPr>
        <p:spPr>
          <a:xfrm>
            <a:off x="1637414" y="6077619"/>
            <a:ext cx="9260957"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DEB82BB5-E100-E750-1562-496E8B61D60D}"/>
              </a:ext>
            </a:extLst>
          </p:cNvPr>
          <p:cNvGraphicFramePr>
            <a:graphicFrameLocks noGrp="1"/>
          </p:cNvGraphicFramePr>
          <p:nvPr/>
        </p:nvGraphicFramePr>
        <p:xfrm>
          <a:off x="870856" y="263951"/>
          <a:ext cx="10287001" cy="5525464"/>
        </p:xfrm>
        <a:graphic>
          <a:graphicData uri="http://schemas.openxmlformats.org/drawingml/2006/table">
            <a:tbl>
              <a:tblPr firstRow="1" bandRow="1">
                <a:tableStyleId>{5C22544A-7EE6-4342-B048-85BDC9FD1C3A}</a:tableStyleId>
              </a:tblPr>
              <a:tblGrid>
                <a:gridCol w="4517301">
                  <a:extLst>
                    <a:ext uri="{9D8B030D-6E8A-4147-A177-3AD203B41FA5}">
                      <a16:colId xmlns:a16="http://schemas.microsoft.com/office/drawing/2014/main" val="912592377"/>
                    </a:ext>
                  </a:extLst>
                </a:gridCol>
                <a:gridCol w="5769700">
                  <a:extLst>
                    <a:ext uri="{9D8B030D-6E8A-4147-A177-3AD203B41FA5}">
                      <a16:colId xmlns:a16="http://schemas.microsoft.com/office/drawing/2014/main" val="2129983829"/>
                    </a:ext>
                  </a:extLst>
                </a:gridCol>
              </a:tblGrid>
              <a:tr h="330501">
                <a:tc>
                  <a:txBody>
                    <a:bodyPr/>
                    <a:lstStyle/>
                    <a:p>
                      <a:r>
                        <a:rPr lang="en-US" sz="1800" dirty="0"/>
                        <a:t>Name of Service</a:t>
                      </a:r>
                    </a:p>
                  </a:txBody>
                  <a:tcPr marT="45725" marB="45725"/>
                </a:tc>
                <a:tc>
                  <a:txBody>
                    <a:bodyPr/>
                    <a:lstStyle/>
                    <a:p>
                      <a:r>
                        <a:rPr lang="en-US" sz="1800" dirty="0"/>
                        <a:t>Where to find the information</a:t>
                      </a:r>
                    </a:p>
                  </a:txBody>
                  <a:tcPr marT="45725" marB="45725"/>
                </a:tc>
                <a:extLst>
                  <a:ext uri="{0D108BD9-81ED-4DB2-BD59-A6C34878D82A}">
                    <a16:rowId xmlns:a16="http://schemas.microsoft.com/office/drawing/2014/main" val="4044988465"/>
                  </a:ext>
                </a:extLst>
              </a:tr>
              <a:tr h="953414">
                <a:tc>
                  <a:txBody>
                    <a:bodyPr/>
                    <a:lstStyle/>
                    <a:p>
                      <a:r>
                        <a:rPr lang="en-US" sz="1800" dirty="0"/>
                        <a:t>Chronic Care Management Services</a:t>
                      </a:r>
                    </a:p>
                  </a:txBody>
                  <a:tcPr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https://www.cms.gov/outreach-and-education/medicare-learning-network-mln/mlnproducts/downloads/chroniccaremanagement.pdf</a:t>
                      </a:r>
                      <a:endParaRPr lang="en-US" sz="1800" dirty="0">
                        <a:solidFill>
                          <a:srgbClr val="002060"/>
                        </a:solidFill>
                      </a:endParaRPr>
                    </a:p>
                  </a:txBody>
                  <a:tcPr marT="45725" marB="45725"/>
                </a:tc>
                <a:extLst>
                  <a:ext uri="{0D108BD9-81ED-4DB2-BD59-A6C34878D82A}">
                    <a16:rowId xmlns:a16="http://schemas.microsoft.com/office/drawing/2014/main" val="2494656736"/>
                  </a:ext>
                </a:extLst>
              </a:tr>
              <a:tr h="578370">
                <a:tc>
                  <a:txBody>
                    <a:bodyPr/>
                    <a:lstStyle/>
                    <a:p>
                      <a:r>
                        <a:rPr lang="en-US" sz="1800" dirty="0"/>
                        <a:t>Cognitive Assessment and Care Services</a:t>
                      </a:r>
                    </a:p>
                  </a:txBody>
                  <a:tcPr marT="45725" marB="45725"/>
                </a:tc>
                <a:tc>
                  <a:txBody>
                    <a:bodyPr/>
                    <a:lstStyle/>
                    <a:p>
                      <a:r>
                        <a:rPr lang="en-US" sz="1800" dirty="0">
                          <a:solidFill>
                            <a:srgbClr val="002060"/>
                          </a:solidFill>
                          <a:hlinkClick r:id="rId5"/>
                        </a:rPr>
                        <a:t>https://www.alz.org/careplanning/downloads/cms-consensus.pdf</a:t>
                      </a:r>
                      <a:endParaRPr lang="en-US" sz="1800" dirty="0"/>
                    </a:p>
                  </a:txBody>
                  <a:tcPr marT="45725" marB="45725"/>
                </a:tc>
                <a:extLst>
                  <a:ext uri="{0D108BD9-81ED-4DB2-BD59-A6C34878D82A}">
                    <a16:rowId xmlns:a16="http://schemas.microsoft.com/office/drawing/2014/main" val="1092043273"/>
                  </a:ext>
                </a:extLst>
              </a:tr>
              <a:tr h="1173432">
                <a:tc>
                  <a:txBody>
                    <a:bodyPr/>
                    <a:lstStyle/>
                    <a:p>
                      <a:r>
                        <a:rPr lang="en-US" sz="1800" dirty="0"/>
                        <a:t>Advance Care Planning Services</a:t>
                      </a:r>
                    </a:p>
                  </a:txBody>
                  <a:tcPr marT="45725" marB="45725"/>
                </a:tc>
                <a:tc>
                  <a:txBody>
                    <a:bodyPr/>
                    <a:lstStyle/>
                    <a:p>
                      <a:r>
                        <a:rPr lang="en-US" sz="1800" dirty="0">
                          <a:solidFill>
                            <a:srgbClr val="002060"/>
                          </a:solidFill>
                          <a:hlinkClick r:id="rId6"/>
                        </a:rPr>
                        <a:t>https://www.cms.gov/Outreach-and-Education/Medicare-Learning-Network-MLN/MLNProducts/Downloads/AdvanceCarePlanning.pdf</a:t>
                      </a:r>
                      <a:endParaRPr lang="en-US" sz="1800" dirty="0"/>
                    </a:p>
                  </a:txBody>
                  <a:tcPr marT="45725" marB="45725"/>
                </a:tc>
                <a:extLst>
                  <a:ext uri="{0D108BD9-81ED-4DB2-BD59-A6C34878D82A}">
                    <a16:rowId xmlns:a16="http://schemas.microsoft.com/office/drawing/2014/main" val="1859307983"/>
                  </a:ext>
                </a:extLst>
              </a:tr>
              <a:tr h="1033829">
                <a:tc>
                  <a:txBody>
                    <a:bodyPr/>
                    <a:lstStyle/>
                    <a:p>
                      <a:r>
                        <a:rPr lang="en-US" sz="1800" dirty="0"/>
                        <a:t>2023 Medicare Physician Fee Schedule Final Rule </a:t>
                      </a:r>
                    </a:p>
                    <a:p>
                      <a:r>
                        <a:rPr lang="en-US" sz="1800" dirty="0"/>
                        <a:t>(Source for CMS Prolonged Service ‘G’ Codes)</a:t>
                      </a:r>
                    </a:p>
                  </a:txBody>
                  <a:tcPr marT="45725" marB="45725"/>
                </a:tc>
                <a:tc>
                  <a:txBody>
                    <a:bodyPr/>
                    <a:lstStyle/>
                    <a:p>
                      <a:r>
                        <a:rPr lang="en-US" dirty="0">
                          <a:hlinkClick r:id="rId7"/>
                        </a:rPr>
                        <a:t>https://www.govinfo.gov/content/pkg/FR-2022-11-18/pdf/2022-23873.pdf</a:t>
                      </a:r>
                      <a:endParaRPr lang="en-US" dirty="0"/>
                    </a:p>
                    <a:p>
                      <a:endParaRPr lang="en-US" sz="1800" dirty="0"/>
                    </a:p>
                  </a:txBody>
                  <a:tcPr marT="45725" marB="45725"/>
                </a:tc>
                <a:extLst>
                  <a:ext uri="{0D108BD9-81ED-4DB2-BD59-A6C34878D82A}">
                    <a16:rowId xmlns:a16="http://schemas.microsoft.com/office/drawing/2014/main" val="3208582274"/>
                  </a:ext>
                </a:extLst>
              </a:tr>
              <a:tr h="953414">
                <a:tc>
                  <a:txBody>
                    <a:bodyPr/>
                    <a:lstStyle/>
                    <a:p>
                      <a:r>
                        <a:rPr lang="en-US" sz="1800" dirty="0"/>
                        <a:t>Care Management Services in Rural Areas</a:t>
                      </a:r>
                    </a:p>
                  </a:txBody>
                  <a:tcPr marT="45725" marB="45725"/>
                </a:tc>
                <a:tc>
                  <a:txBody>
                    <a:bodyPr/>
                    <a:lstStyle/>
                    <a:p>
                      <a:r>
                        <a:rPr lang="en-US" sz="1800" dirty="0">
                          <a:solidFill>
                            <a:srgbClr val="002060"/>
                          </a:solidFill>
                          <a:hlinkClick r:id="rId8"/>
                        </a:rPr>
                        <a:t>https://www.cms.gov/Medicare/Medicare-Fee-for-Service-Payment/FQHCPPS/Downloads/FQHC-RHC-FAQs.pdf</a:t>
                      </a:r>
                      <a:endParaRPr lang="en-US" sz="1800" dirty="0"/>
                    </a:p>
                  </a:txBody>
                  <a:tcPr marT="45725" marB="45725"/>
                </a:tc>
                <a:extLst>
                  <a:ext uri="{0D108BD9-81ED-4DB2-BD59-A6C34878D82A}">
                    <a16:rowId xmlns:a16="http://schemas.microsoft.com/office/drawing/2014/main" val="2350984348"/>
                  </a:ext>
                </a:extLst>
              </a:tr>
            </a:tbl>
          </a:graphicData>
        </a:graphic>
      </p:graphicFrame>
    </p:spTree>
    <p:custDataLst>
      <p:tags r:id="rId1"/>
    </p:custDataLst>
    <p:extLst>
      <p:ext uri="{BB962C8B-B14F-4D97-AF65-F5344CB8AC3E}">
        <p14:creationId xmlns:p14="http://schemas.microsoft.com/office/powerpoint/2010/main" val="140772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4E45-D219-2099-7C29-0CB2D1126F15}"/>
              </a:ext>
            </a:extLst>
          </p:cNvPr>
          <p:cNvSpPr>
            <a:spLocks noGrp="1"/>
          </p:cNvSpPr>
          <p:nvPr>
            <p:ph type="title"/>
          </p:nvPr>
        </p:nvSpPr>
        <p:spPr>
          <a:xfrm>
            <a:off x="2325070" y="485565"/>
            <a:ext cx="8911687" cy="1280890"/>
          </a:xfrm>
        </p:spPr>
        <p:txBody>
          <a:bodyPr/>
          <a:lstStyle/>
          <a:p>
            <a:r>
              <a:rPr lang="en-US" dirty="0"/>
              <a:t>Are there problems with cloned notes?</a:t>
            </a:r>
          </a:p>
        </p:txBody>
      </p:sp>
      <p:sp>
        <p:nvSpPr>
          <p:cNvPr id="3" name="Content Placeholder 2">
            <a:extLst>
              <a:ext uri="{FF2B5EF4-FFF2-40B4-BE49-F238E27FC236}">
                <a16:creationId xmlns:a16="http://schemas.microsoft.com/office/drawing/2014/main" id="{15058A06-4B3C-B5B9-4DCF-BDE0D77088AF}"/>
              </a:ext>
            </a:extLst>
          </p:cNvPr>
          <p:cNvSpPr>
            <a:spLocks noGrp="1"/>
          </p:cNvSpPr>
          <p:nvPr>
            <p:ph idx="1"/>
          </p:nvPr>
        </p:nvSpPr>
        <p:spPr>
          <a:xfrm>
            <a:off x="2207491" y="1838035"/>
            <a:ext cx="9297121" cy="4534399"/>
          </a:xfrm>
        </p:spPr>
        <p:txBody>
          <a:bodyPr>
            <a:normAutofit lnSpcReduction="10000"/>
          </a:bodyPr>
          <a:lstStyle/>
          <a:p>
            <a:r>
              <a:rPr lang="en-US" sz="2400" dirty="0"/>
              <a:t>Templates are fine, it is the content of a note that “cloning” can cause problems</a:t>
            </a:r>
          </a:p>
          <a:p>
            <a:r>
              <a:rPr lang="en-US" sz="2400" dirty="0"/>
              <a:t>Auditors can easily see what has been copied and pasted in notes </a:t>
            </a:r>
            <a:endParaRPr lang="en-US" sz="2200" dirty="0"/>
          </a:p>
          <a:p>
            <a:pPr lvl="1"/>
            <a:r>
              <a:rPr lang="en-US" sz="2400" dirty="0"/>
              <a:t>Old cloned material may not be accurate today</a:t>
            </a:r>
          </a:p>
          <a:p>
            <a:pPr lvl="1"/>
            <a:r>
              <a:rPr lang="en-US" sz="2400" dirty="0"/>
              <a:t>Old cloned material is difficult to count towards MDM or time</a:t>
            </a:r>
          </a:p>
          <a:p>
            <a:pPr lvl="1"/>
            <a:r>
              <a:rPr lang="en-US" sz="2400" dirty="0"/>
              <a:t>Repeated patterns of cloning may be viewed as fraud )and you may not get caught for years)</a:t>
            </a:r>
          </a:p>
          <a:p>
            <a:pPr lvl="1"/>
            <a:r>
              <a:rPr lang="en-US" sz="2400" dirty="0"/>
              <a:t>Cloning if done needs to be a starting point for significant editing</a:t>
            </a:r>
          </a:p>
        </p:txBody>
      </p:sp>
    </p:spTree>
    <p:extLst>
      <p:ext uri="{BB962C8B-B14F-4D97-AF65-F5344CB8AC3E}">
        <p14:creationId xmlns:p14="http://schemas.microsoft.com/office/powerpoint/2010/main" val="2856914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DEDFE-9DD3-ABE0-A387-F9E4DEA13CDA}"/>
              </a:ext>
            </a:extLst>
          </p:cNvPr>
          <p:cNvSpPr txBox="1"/>
          <p:nvPr/>
        </p:nvSpPr>
        <p:spPr>
          <a:xfrm>
            <a:off x="2232837" y="6311536"/>
            <a:ext cx="9367283"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35CFAB03-5FAA-C923-B9EE-D0F6A25CD238}"/>
              </a:ext>
            </a:extLst>
          </p:cNvPr>
          <p:cNvGraphicFramePr>
            <a:graphicFrameLocks noGrp="1"/>
          </p:cNvGraphicFramePr>
          <p:nvPr>
            <p:extLst>
              <p:ext uri="{D42A27DB-BD31-4B8C-83A1-F6EECF244321}">
                <p14:modId xmlns:p14="http://schemas.microsoft.com/office/powerpoint/2010/main" val="2842659024"/>
              </p:ext>
            </p:extLst>
          </p:nvPr>
        </p:nvGraphicFramePr>
        <p:xfrm>
          <a:off x="276953" y="0"/>
          <a:ext cx="12017829" cy="6371870"/>
        </p:xfrm>
        <a:graphic>
          <a:graphicData uri="http://schemas.openxmlformats.org/drawingml/2006/table">
            <a:tbl>
              <a:tblPr firstRow="1" bandRow="1">
                <a:tableStyleId>{5C22544A-7EE6-4342-B048-85BDC9FD1C3A}</a:tableStyleId>
              </a:tblPr>
              <a:tblGrid>
                <a:gridCol w="3643576">
                  <a:extLst>
                    <a:ext uri="{9D8B030D-6E8A-4147-A177-3AD203B41FA5}">
                      <a16:colId xmlns:a16="http://schemas.microsoft.com/office/drawing/2014/main" val="678354000"/>
                    </a:ext>
                  </a:extLst>
                </a:gridCol>
                <a:gridCol w="8374253">
                  <a:extLst>
                    <a:ext uri="{9D8B030D-6E8A-4147-A177-3AD203B41FA5}">
                      <a16:colId xmlns:a16="http://schemas.microsoft.com/office/drawing/2014/main" val="2886441668"/>
                    </a:ext>
                  </a:extLst>
                </a:gridCol>
              </a:tblGrid>
              <a:tr h="331771">
                <a:tc>
                  <a:txBody>
                    <a:bodyPr/>
                    <a:lstStyle/>
                    <a:p>
                      <a:r>
                        <a:rPr lang="en-US" sz="1800" dirty="0"/>
                        <a:t>Name of Service</a:t>
                      </a:r>
                    </a:p>
                  </a:txBody>
                  <a:tcPr/>
                </a:tc>
                <a:tc>
                  <a:txBody>
                    <a:bodyPr/>
                    <a:lstStyle/>
                    <a:p>
                      <a:r>
                        <a:rPr lang="en-US" sz="1800" dirty="0"/>
                        <a:t>Where to find the information</a:t>
                      </a:r>
                    </a:p>
                  </a:txBody>
                  <a:tcPr/>
                </a:tc>
                <a:extLst>
                  <a:ext uri="{0D108BD9-81ED-4DB2-BD59-A6C34878D82A}">
                    <a16:rowId xmlns:a16="http://schemas.microsoft.com/office/drawing/2014/main" val="185741394"/>
                  </a:ext>
                </a:extLst>
              </a:tr>
              <a:tr h="795113">
                <a:tc>
                  <a:txBody>
                    <a:bodyPr/>
                    <a:lstStyle/>
                    <a:p>
                      <a:r>
                        <a:rPr lang="en-US" sz="1600" dirty="0"/>
                        <a:t>The Initial Preventive Physical Exam</a:t>
                      </a:r>
                    </a:p>
                    <a:p>
                      <a:r>
                        <a:rPr lang="en-US" sz="1600" dirty="0"/>
                        <a:t>(“Welcome to Medicare Visit”)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hlinkClick r:id="rId4"/>
                        </a:rPr>
                        <a:t>https://www.cms.gov/Outreach-and-Education/Medicare-Learning-Network-MLN/MLNProducts/preventive-services/medicare-wellness-visits.html</a:t>
                      </a:r>
                      <a:endParaRPr lang="en-US" sz="1600" dirty="0">
                        <a:solidFill>
                          <a:srgbClr val="002060"/>
                        </a:solidFill>
                      </a:endParaRPr>
                    </a:p>
                  </a:txBody>
                  <a:tcPr/>
                </a:tc>
                <a:extLst>
                  <a:ext uri="{0D108BD9-81ED-4DB2-BD59-A6C34878D82A}">
                    <a16:rowId xmlns:a16="http://schemas.microsoft.com/office/drawing/2014/main" val="41739235"/>
                  </a:ext>
                </a:extLst>
              </a:tr>
              <a:tr h="525304">
                <a:tc>
                  <a:txBody>
                    <a:bodyPr/>
                    <a:lstStyle/>
                    <a:p>
                      <a:r>
                        <a:rPr lang="en-US" sz="1600" dirty="0"/>
                        <a:t>Annual Wellness Exam (AWV)</a:t>
                      </a:r>
                    </a:p>
                  </a:txBody>
                  <a:tcPr/>
                </a:tc>
                <a:tc>
                  <a:txBody>
                    <a:bodyPr/>
                    <a:lstStyle/>
                    <a:p>
                      <a:r>
                        <a:rPr lang="en-US" sz="1600" dirty="0">
                          <a:solidFill>
                            <a:srgbClr val="002060"/>
                          </a:solidFill>
                          <a:hlinkClick r:id="rId4"/>
                        </a:rPr>
                        <a:t>https://www.cms.gov/Outreach-and-Education/Medicare-Learning-Network-MLN/MLNProducts/preventive-services/medicare-wellness-visits.html</a:t>
                      </a:r>
                      <a:endParaRPr lang="en-US" sz="1600" dirty="0">
                        <a:solidFill>
                          <a:srgbClr val="002060"/>
                        </a:solidFill>
                      </a:endParaRPr>
                    </a:p>
                  </a:txBody>
                  <a:tcPr/>
                </a:tc>
                <a:extLst>
                  <a:ext uri="{0D108BD9-81ED-4DB2-BD59-A6C34878D82A}">
                    <a16:rowId xmlns:a16="http://schemas.microsoft.com/office/drawing/2014/main" val="2973617436"/>
                  </a:ext>
                </a:extLst>
              </a:tr>
              <a:tr h="967666">
                <a:tc>
                  <a:txBody>
                    <a:bodyPr/>
                    <a:lstStyle/>
                    <a:p>
                      <a:r>
                        <a:rPr lang="en-US" sz="1600" dirty="0"/>
                        <a:t>Incorporating the AWV into the Nursing Facility  (This is one example of how to incorporate part of the AWV into nursing home practice) </a:t>
                      </a:r>
                    </a:p>
                  </a:txBody>
                  <a:tcPr/>
                </a:tc>
                <a:tc>
                  <a:txBody>
                    <a:bodyPr/>
                    <a:lstStyle/>
                    <a:p>
                      <a:r>
                        <a:rPr lang="en-US" sz="1600" dirty="0"/>
                        <a:t>Little MO, Sanford AM, Malmstrom TK, Traber C, Morley JE. Incorporation of Medicare Annual Wellness Visits into the Routine Clinical Care of Nursing Home Residents. J Am </a:t>
                      </a:r>
                      <a:r>
                        <a:rPr lang="en-US" sz="1600" dirty="0" err="1"/>
                        <a:t>Geriatr</a:t>
                      </a:r>
                      <a:r>
                        <a:rPr lang="en-US" sz="1600" dirty="0"/>
                        <a:t> Soc. 2020 Dec 18. </a:t>
                      </a:r>
                      <a:r>
                        <a:rPr lang="en-US" sz="1600" dirty="0" err="1"/>
                        <a:t>doi</a:t>
                      </a:r>
                      <a:r>
                        <a:rPr lang="en-US" sz="1600" dirty="0"/>
                        <a:t>: 10.1111/jgs.16984. </a:t>
                      </a:r>
                      <a:r>
                        <a:rPr lang="en-US" sz="1600" dirty="0" err="1"/>
                        <a:t>Epub</a:t>
                      </a:r>
                      <a:r>
                        <a:rPr lang="en-US" sz="1600" dirty="0"/>
                        <a:t> ahead of print. PMID: 33339071.</a:t>
                      </a:r>
                    </a:p>
                    <a:p>
                      <a:r>
                        <a:rPr lang="en-US" sz="1600" dirty="0">
                          <a:solidFill>
                            <a:srgbClr val="002060"/>
                          </a:solidFill>
                          <a:hlinkClick r:id="rId5"/>
                        </a:rPr>
                        <a:t>https://agsjournals.onlinelibrary.wiley.com/doi/epdf/10.1111/jgs.16984</a:t>
                      </a:r>
                      <a:endParaRPr lang="en-US" sz="1600" dirty="0">
                        <a:solidFill>
                          <a:srgbClr val="002060"/>
                        </a:solidFill>
                      </a:endParaRPr>
                    </a:p>
                  </a:txBody>
                  <a:tcPr/>
                </a:tc>
                <a:extLst>
                  <a:ext uri="{0D108BD9-81ED-4DB2-BD59-A6C34878D82A}">
                    <a16:rowId xmlns:a16="http://schemas.microsoft.com/office/drawing/2014/main" val="2391336554"/>
                  </a:ext>
                </a:extLst>
              </a:tr>
              <a:tr h="1068640">
                <a:tc>
                  <a:txBody>
                    <a:bodyPr/>
                    <a:lstStyle/>
                    <a:p>
                      <a:r>
                        <a:rPr lang="en-US" sz="1600" dirty="0"/>
                        <a:t>Transitional Care Management Services</a:t>
                      </a:r>
                    </a:p>
                  </a:txBody>
                  <a:tcPr/>
                </a:tc>
                <a:tc>
                  <a:txBody>
                    <a:bodyPr/>
                    <a:lstStyle/>
                    <a:p>
                      <a:r>
                        <a:rPr lang="en-US" sz="1600" dirty="0">
                          <a:solidFill>
                            <a:srgbClr val="002060"/>
                          </a:solidFill>
                          <a:hlinkClick r:id="rId6"/>
                        </a:rPr>
                        <a:t>https://www.aafp.org/family-physician/practice-and-career/getting-paid/coding/transitional-care-management/faq.html</a:t>
                      </a:r>
                      <a:r>
                        <a:rPr lang="en-US" sz="1600" dirty="0">
                          <a:solidFill>
                            <a:srgbClr val="002060"/>
                          </a:solidFill>
                        </a:rPr>
                        <a:t> (May require membership, password or fee) </a:t>
                      </a:r>
                    </a:p>
                    <a:p>
                      <a:r>
                        <a:rPr lang="en-US" sz="1600" dirty="0">
                          <a:solidFill>
                            <a:srgbClr val="002060"/>
                          </a:solidFill>
                          <a:hlinkClick r:id="rId7"/>
                        </a:rPr>
                        <a:t>https://www.aafp.org/family-physician/practice-and-career/getting-paid/coding/transitional-care-management.html</a:t>
                      </a:r>
                      <a:r>
                        <a:rPr lang="en-US" sz="1600" dirty="0">
                          <a:solidFill>
                            <a:srgbClr val="002060"/>
                          </a:solidFill>
                        </a:rPr>
                        <a:t>  (May require membership, password or fee) </a:t>
                      </a:r>
                    </a:p>
                  </a:txBody>
                  <a:tcPr/>
                </a:tc>
                <a:extLst>
                  <a:ext uri="{0D108BD9-81ED-4DB2-BD59-A6C34878D82A}">
                    <a16:rowId xmlns:a16="http://schemas.microsoft.com/office/drawing/2014/main" val="684779423"/>
                  </a:ext>
                </a:extLst>
              </a:tr>
              <a:tr h="608517">
                <a:tc>
                  <a:txBody>
                    <a:bodyPr/>
                    <a:lstStyle/>
                    <a:p>
                      <a:r>
                        <a:rPr lang="en-US" sz="1600" dirty="0"/>
                        <a:t>Behavioral Health Integration Services</a:t>
                      </a:r>
                    </a:p>
                  </a:txBody>
                  <a:tcPr/>
                </a:tc>
                <a:tc>
                  <a:txBody>
                    <a:bodyPr/>
                    <a:lstStyle/>
                    <a:p>
                      <a:r>
                        <a:rPr lang="en-US" sz="1600" dirty="0">
                          <a:solidFill>
                            <a:srgbClr val="002060"/>
                          </a:solidFill>
                          <a:hlinkClick r:id="rId8"/>
                        </a:rPr>
                        <a:t>https://www.cms.gov/Outreach-and-Education/Medicare-Learning-Network-MLN/MLNProducts/Downloads/BehavioralHealthIntegration.pdf</a:t>
                      </a:r>
                      <a:endParaRPr lang="en-US" sz="1600" dirty="0">
                        <a:solidFill>
                          <a:srgbClr val="002060"/>
                        </a:solidFill>
                      </a:endParaRPr>
                    </a:p>
                  </a:txBody>
                  <a:tcPr/>
                </a:tc>
                <a:extLst>
                  <a:ext uri="{0D108BD9-81ED-4DB2-BD59-A6C34878D82A}">
                    <a16:rowId xmlns:a16="http://schemas.microsoft.com/office/drawing/2014/main" val="1276757381"/>
                  </a:ext>
                </a:extLst>
              </a:tr>
              <a:tr h="525304">
                <a:tc>
                  <a:txBody>
                    <a:bodyPr/>
                    <a:lstStyle/>
                    <a:p>
                      <a:endParaRPr lang="en-US" sz="1600" dirty="0"/>
                    </a:p>
                  </a:txBody>
                  <a:tcPr/>
                </a:tc>
                <a:tc>
                  <a:txBody>
                    <a:bodyPr/>
                    <a:lstStyle/>
                    <a:p>
                      <a:r>
                        <a:rPr lang="en-US" sz="1600" dirty="0">
                          <a:solidFill>
                            <a:srgbClr val="002060"/>
                          </a:solidFill>
                          <a:hlinkClick r:id="rId9"/>
                        </a:rPr>
                        <a:t>https://www.cms.gov/Medicare/Medicare-Fee-for-Service-Payment/PhysicianFeeSched/Downloads/Behavioral-Health-Integration-FAQs.pdf</a:t>
                      </a:r>
                      <a:endParaRPr lang="en-US" sz="1600" dirty="0">
                        <a:solidFill>
                          <a:srgbClr val="002060"/>
                        </a:solidFill>
                      </a:endParaRPr>
                    </a:p>
                  </a:txBody>
                  <a:tcPr/>
                </a:tc>
                <a:extLst>
                  <a:ext uri="{0D108BD9-81ED-4DB2-BD59-A6C34878D82A}">
                    <a16:rowId xmlns:a16="http://schemas.microsoft.com/office/drawing/2014/main" val="3829447298"/>
                  </a:ext>
                </a:extLst>
              </a:tr>
              <a:tr h="525304">
                <a:tc>
                  <a:txBody>
                    <a:bodyPr/>
                    <a:lstStyle/>
                    <a:p>
                      <a:r>
                        <a:rPr lang="en-US" sz="1600" dirty="0"/>
                        <a:t>Medicare Physician Fee Schedule Lookup</a:t>
                      </a:r>
                    </a:p>
                  </a:txBody>
                  <a:tcPr/>
                </a:tc>
                <a:tc>
                  <a:txBody>
                    <a:bodyPr/>
                    <a:lstStyle/>
                    <a:p>
                      <a:r>
                        <a:rPr lang="en-US" sz="1600" dirty="0">
                          <a:solidFill>
                            <a:srgbClr val="002060"/>
                          </a:solidFill>
                          <a:hlinkClick r:id="rId10"/>
                        </a:rPr>
                        <a:t>https://www.cms.gov/medicare/physician-fee-schedule/search</a:t>
                      </a:r>
                      <a:endParaRPr lang="en-US" sz="1600" dirty="0">
                        <a:solidFill>
                          <a:srgbClr val="002060"/>
                        </a:solidFill>
                      </a:endParaRPr>
                    </a:p>
                    <a:p>
                      <a:endParaRPr lang="en-US" sz="1600" dirty="0">
                        <a:solidFill>
                          <a:srgbClr val="002060"/>
                        </a:solidFill>
                      </a:endParaRPr>
                    </a:p>
                  </a:txBody>
                  <a:tcPr/>
                </a:tc>
                <a:extLst>
                  <a:ext uri="{0D108BD9-81ED-4DB2-BD59-A6C34878D82A}">
                    <a16:rowId xmlns:a16="http://schemas.microsoft.com/office/drawing/2014/main" val="30109105"/>
                  </a:ext>
                </a:extLst>
              </a:tr>
            </a:tbl>
          </a:graphicData>
        </a:graphic>
      </p:graphicFrame>
    </p:spTree>
    <p:custDataLst>
      <p:tags r:id="rId1"/>
    </p:custDataLst>
    <p:extLst>
      <p:ext uri="{BB962C8B-B14F-4D97-AF65-F5344CB8AC3E}">
        <p14:creationId xmlns:p14="http://schemas.microsoft.com/office/powerpoint/2010/main" val="17702363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AA4A6B-FE93-D8C6-DCF4-548CD49BAD8D}"/>
              </a:ext>
            </a:extLst>
          </p:cNvPr>
          <p:cNvSpPr>
            <a:spLocks noGrp="1"/>
          </p:cNvSpPr>
          <p:nvPr>
            <p:ph type="title"/>
          </p:nvPr>
        </p:nvSpPr>
        <p:spPr>
          <a:xfrm>
            <a:off x="838198" y="126508"/>
            <a:ext cx="10515600" cy="745724"/>
          </a:xfrm>
        </p:spPr>
        <p:txBody>
          <a:bodyPr>
            <a:normAutofit fontScale="90000"/>
          </a:bodyPr>
          <a:lstStyle/>
          <a:p>
            <a:r>
              <a:rPr lang="en-US" b="0" dirty="0">
                <a:solidFill>
                  <a:schemeClr val="bg2">
                    <a:lumMod val="50000"/>
                  </a:schemeClr>
                </a:solidFill>
              </a:rPr>
              <a:t>Other resources for Telehealth Services during the COVID-19 Pandemic </a:t>
            </a:r>
          </a:p>
        </p:txBody>
      </p:sp>
      <p:sp>
        <p:nvSpPr>
          <p:cNvPr id="7" name="Content Placeholder 6">
            <a:extLst>
              <a:ext uri="{FF2B5EF4-FFF2-40B4-BE49-F238E27FC236}">
                <a16:creationId xmlns:a16="http://schemas.microsoft.com/office/drawing/2014/main" id="{179F6E5F-97EF-A45E-8EE6-2DA8B02D70DD}"/>
              </a:ext>
            </a:extLst>
          </p:cNvPr>
          <p:cNvSpPr>
            <a:spLocks noGrp="1"/>
          </p:cNvSpPr>
          <p:nvPr>
            <p:ph idx="1"/>
          </p:nvPr>
        </p:nvSpPr>
        <p:spPr>
          <a:xfrm>
            <a:off x="1626780" y="1023928"/>
            <a:ext cx="9727017" cy="4845313"/>
          </a:xfrm>
        </p:spPr>
        <p:txBody>
          <a:bodyPr>
            <a:normAutofit fontScale="92500" lnSpcReduction="10000"/>
          </a:bodyPr>
          <a:lstStyle/>
          <a:p>
            <a:pPr>
              <a:buFont typeface="Wingdings" panose="05000000000000000000" pitchFamily="2" charset="2"/>
              <a:buChar char="§"/>
            </a:pPr>
            <a:r>
              <a:rPr lang="en-US" sz="2800" dirty="0"/>
              <a:t>Special coding advice during COVID-19 public health emergency</a:t>
            </a:r>
          </a:p>
          <a:p>
            <a:pPr marL="0" indent="0">
              <a:buNone/>
            </a:pPr>
            <a:r>
              <a:rPr lang="en-US" sz="2800" dirty="0">
                <a:hlinkClick r:id="rId4"/>
              </a:rPr>
              <a:t>https://www.ama-assn.org/system/files/2020-03/covid-19-coding-advice.pdf</a:t>
            </a:r>
            <a:endParaRPr lang="en-US" sz="2800" dirty="0"/>
          </a:p>
          <a:p>
            <a:pPr>
              <a:buFont typeface="Wingdings" panose="05000000000000000000" pitchFamily="2" charset="2"/>
              <a:buChar char="§"/>
            </a:pPr>
            <a:r>
              <a:rPr lang="en-US" sz="2800" dirty="0"/>
              <a:t>AMA quick guide to telemedicine in practice</a:t>
            </a:r>
          </a:p>
          <a:p>
            <a:pPr marL="0" indent="0">
              <a:buNone/>
            </a:pPr>
            <a:r>
              <a:rPr lang="en-US" sz="2800" dirty="0">
                <a:hlinkClick r:id="rId5"/>
              </a:rPr>
              <a:t>https://www.ama-assn.org/practice-management/digital/ama-quick-guide-telemedicine-practice</a:t>
            </a:r>
            <a:endParaRPr lang="en-US" sz="2800" dirty="0"/>
          </a:p>
          <a:p>
            <a:pPr>
              <a:buFont typeface="Wingdings" panose="05000000000000000000" pitchFamily="2" charset="2"/>
              <a:buChar char="§"/>
            </a:pPr>
            <a:r>
              <a:rPr lang="en-US" sz="2800" dirty="0"/>
              <a:t>Medicare Telemedicine Provider Fact Sheet</a:t>
            </a:r>
          </a:p>
          <a:p>
            <a:pPr marL="0" indent="0">
              <a:buNone/>
            </a:pPr>
            <a:r>
              <a:rPr lang="en-US" sz="2800" dirty="0">
                <a:hlinkClick r:id="rId6"/>
              </a:rPr>
              <a:t>https://www.cms.gov/newsroom/fact-sheets/medicare-telemedicine-health-care-provider-fact-sheet</a:t>
            </a:r>
            <a:endParaRPr lang="en-US" sz="2800" dirty="0"/>
          </a:p>
          <a:p>
            <a:endParaRPr lang="en-US" dirty="0"/>
          </a:p>
        </p:txBody>
      </p:sp>
      <p:sp>
        <p:nvSpPr>
          <p:cNvPr id="6" name="Slide Number Placeholder 1"/>
          <p:cNvSpPr>
            <a:spLocks noGrp="1"/>
          </p:cNvSpPr>
          <p:nvPr>
            <p:ph type="sldNum" sz="quarter" idx="12"/>
          </p:nvPr>
        </p:nvSpPr>
        <p:spPr/>
        <p:txBody>
          <a:bodyPr/>
          <a:lstStyle/>
          <a:p>
            <a:fld id="{FC8704CF-FD03-4B66-92AE-AA638DBDC680}" type="slidenum">
              <a:rPr lang="en-US" sz="1400" b="1" smtClean="0">
                <a:solidFill>
                  <a:schemeClr val="tx1"/>
                </a:solidFill>
                <a:latin typeface="Helvetica"/>
                <a:cs typeface="Helvetica"/>
              </a:rPr>
              <a:pPr/>
              <a:t>81</a:t>
            </a:fld>
            <a:endParaRPr lang="en-US" sz="1400" b="1" dirty="0">
              <a:solidFill>
                <a:schemeClr val="tx1"/>
              </a:solidFill>
              <a:latin typeface="Helvetica"/>
              <a:cs typeface="Helvetica"/>
            </a:endParaRPr>
          </a:p>
        </p:txBody>
      </p:sp>
      <p:sp>
        <p:nvSpPr>
          <p:cNvPr id="2" name="TextBox 1">
            <a:extLst>
              <a:ext uri="{FF2B5EF4-FFF2-40B4-BE49-F238E27FC236}">
                <a16:creationId xmlns:a16="http://schemas.microsoft.com/office/drawing/2014/main" id="{018DEDFE-9DD3-ABE0-A387-F9E4DEA13CDA}"/>
              </a:ext>
            </a:extLst>
          </p:cNvPr>
          <p:cNvSpPr txBox="1"/>
          <p:nvPr/>
        </p:nvSpPr>
        <p:spPr>
          <a:xfrm>
            <a:off x="1977656" y="6269005"/>
            <a:ext cx="8793126"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7CD803E-643D-8D5F-FA74-3305AF6A5177}"/>
              </a:ext>
            </a:extLst>
          </p:cNvPr>
          <p:cNvSpPr txBox="1"/>
          <p:nvPr/>
        </p:nvSpPr>
        <p:spPr>
          <a:xfrm>
            <a:off x="163722" y="5630095"/>
            <a:ext cx="11472853" cy="584775"/>
          </a:xfrm>
          <a:prstGeom prst="rect">
            <a:avLst/>
          </a:prstGeom>
          <a:noFill/>
        </p:spPr>
        <p:txBody>
          <a:bodyPr wrap="square" rtlCol="0">
            <a:spAutoFit/>
          </a:bodyPr>
          <a:lstStyle/>
          <a:p>
            <a:r>
              <a:rPr lang="en-US" sz="1600" b="1" dirty="0">
                <a:solidFill>
                  <a:srgbClr val="FF0000"/>
                </a:solidFill>
              </a:rPr>
              <a:t>NOTE:</a:t>
            </a:r>
            <a:r>
              <a:rPr lang="en-US" sz="1600" dirty="0">
                <a:solidFill>
                  <a:srgbClr val="FF0000"/>
                </a:solidFill>
              </a:rPr>
              <a:t> Because of rapidly changing rules and directives during the COVID-19 Public Health Emergency, please check the dates on internet resources to be assured the information is accurate and current </a:t>
            </a:r>
          </a:p>
        </p:txBody>
      </p:sp>
    </p:spTree>
    <p:custDataLst>
      <p:tags r:id="rId1"/>
    </p:custDataLst>
    <p:extLst>
      <p:ext uri="{BB962C8B-B14F-4D97-AF65-F5344CB8AC3E}">
        <p14:creationId xmlns:p14="http://schemas.microsoft.com/office/powerpoint/2010/main" val="36376019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AA4A6B-FE93-D8C6-DCF4-548CD49BAD8D}"/>
              </a:ext>
            </a:extLst>
          </p:cNvPr>
          <p:cNvSpPr>
            <a:spLocks noGrp="1"/>
          </p:cNvSpPr>
          <p:nvPr>
            <p:ph type="title"/>
          </p:nvPr>
        </p:nvSpPr>
        <p:spPr>
          <a:xfrm>
            <a:off x="1571085" y="107471"/>
            <a:ext cx="9964481" cy="745724"/>
          </a:xfrm>
        </p:spPr>
        <p:txBody>
          <a:bodyPr>
            <a:normAutofit fontScale="90000"/>
          </a:bodyPr>
          <a:lstStyle/>
          <a:p>
            <a:r>
              <a:rPr lang="en-US" b="0" dirty="0">
                <a:solidFill>
                  <a:schemeClr val="bg2">
                    <a:lumMod val="50000"/>
                  </a:schemeClr>
                </a:solidFill>
              </a:rPr>
              <a:t>Other resources for Telehealth Services during the COVID-19 Pandemic </a:t>
            </a:r>
          </a:p>
        </p:txBody>
      </p:sp>
      <p:sp>
        <p:nvSpPr>
          <p:cNvPr id="7" name="Content Placeholder 6">
            <a:extLst>
              <a:ext uri="{FF2B5EF4-FFF2-40B4-BE49-F238E27FC236}">
                <a16:creationId xmlns:a16="http://schemas.microsoft.com/office/drawing/2014/main" id="{179F6E5F-97EF-A45E-8EE6-2DA8B02D70DD}"/>
              </a:ext>
            </a:extLst>
          </p:cNvPr>
          <p:cNvSpPr>
            <a:spLocks noGrp="1"/>
          </p:cNvSpPr>
          <p:nvPr>
            <p:ph idx="1"/>
          </p:nvPr>
        </p:nvSpPr>
        <p:spPr>
          <a:xfrm>
            <a:off x="359571" y="1152907"/>
            <a:ext cx="11435502" cy="4658355"/>
          </a:xfrm>
        </p:spPr>
        <p:txBody>
          <a:bodyPr>
            <a:normAutofit fontScale="92500" lnSpcReduction="10000"/>
          </a:bodyPr>
          <a:lstStyle/>
          <a:p>
            <a:pPr>
              <a:buFont typeface="Wingdings" panose="05000000000000000000" pitchFamily="2" charset="2"/>
              <a:buChar char="§"/>
            </a:pPr>
            <a:r>
              <a:rPr lang="en-US" sz="2400" dirty="0">
                <a:latin typeface="+mn-lt"/>
              </a:rPr>
              <a:t>Long-Term Care Nursing Homes Telehealth and Telemedicine Tool Kit (note: dates from 2020, so much of the information is dated) </a:t>
            </a:r>
          </a:p>
          <a:p>
            <a:pPr marL="0" indent="0">
              <a:buNone/>
            </a:pPr>
            <a:r>
              <a:rPr lang="en-US" sz="2400" dirty="0">
                <a:latin typeface="+mn-lt"/>
                <a:hlinkClick r:id="rId4"/>
              </a:rPr>
              <a:t>https://www.cms.gov/files/document/covid-19-nursing-home-telehealth-toolkit.pdf</a:t>
            </a:r>
            <a:endParaRPr lang="en-US" sz="2400" dirty="0">
              <a:latin typeface="+mn-lt"/>
            </a:endParaRPr>
          </a:p>
          <a:p>
            <a:pPr>
              <a:buFont typeface="Wingdings" panose="05000000000000000000" pitchFamily="2" charset="2"/>
              <a:buChar char="§"/>
            </a:pPr>
            <a:r>
              <a:rPr lang="en-US" sz="2400" dirty="0">
                <a:latin typeface="+mn-lt"/>
              </a:rPr>
              <a:t>AMA quick guide to telemedicine in practice</a:t>
            </a:r>
          </a:p>
          <a:p>
            <a:pPr marL="0" indent="0">
              <a:buNone/>
            </a:pPr>
            <a:r>
              <a:rPr lang="en-US" sz="2400" dirty="0">
                <a:latin typeface="+mn-lt"/>
                <a:hlinkClick r:id="rId5"/>
              </a:rPr>
              <a:t>https://www.ama-assn.org/practice-management/digital/ama-quick-guide-telemedicine-practice</a:t>
            </a:r>
            <a:endParaRPr lang="en-US" sz="2400" dirty="0">
              <a:latin typeface="+mn-lt"/>
            </a:endParaRPr>
          </a:p>
          <a:p>
            <a:pPr>
              <a:buFont typeface="Wingdings" panose="05000000000000000000" pitchFamily="2" charset="2"/>
              <a:buChar char="§"/>
            </a:pPr>
            <a:r>
              <a:rPr lang="en-US" sz="2400" dirty="0">
                <a:latin typeface="+mn-lt"/>
              </a:rPr>
              <a:t>Rural Crosswalk: CMS Flexibilities to Fight COVID-19</a:t>
            </a:r>
          </a:p>
          <a:p>
            <a:pPr marL="0" indent="0">
              <a:buNone/>
            </a:pPr>
            <a:r>
              <a:rPr lang="en-US" sz="2400" dirty="0">
                <a:latin typeface="+mn-lt"/>
                <a:hlinkClick r:id="rId6"/>
              </a:rPr>
              <a:t>https://www.cms.gov/files/document/omh-rural-crosswalk-5-21-21.pdf</a:t>
            </a:r>
            <a:endParaRPr lang="en-US" sz="2400" dirty="0">
              <a:latin typeface="+mn-lt"/>
            </a:endParaRPr>
          </a:p>
          <a:p>
            <a:pPr>
              <a:buFont typeface="Wingdings" panose="05000000000000000000" pitchFamily="2" charset="2"/>
              <a:buChar char="§"/>
            </a:pPr>
            <a:r>
              <a:rPr lang="en-US" sz="2400" dirty="0">
                <a:latin typeface="+mn-lt"/>
              </a:rPr>
              <a:t>Telehealth Services (Medicare Learning Network)</a:t>
            </a:r>
          </a:p>
          <a:p>
            <a:pPr marL="0" indent="0">
              <a:buNone/>
            </a:pPr>
            <a:r>
              <a:rPr lang="en-US" sz="2400" dirty="0">
                <a:latin typeface="+mn-lt"/>
                <a:hlinkClick r:id="rId7"/>
              </a:rPr>
              <a:t>https://www.cms.gov/Outreach-and-Education/Medicare-Learning-Network-MLN/MLNProducts/Downloads/TelehealthSrvcsfctsht.pdf</a:t>
            </a:r>
            <a:endParaRPr lang="en-US" sz="2400" dirty="0">
              <a:latin typeface="+mn-lt"/>
            </a:endParaRPr>
          </a:p>
          <a:p>
            <a:endParaRPr lang="en-US" dirty="0"/>
          </a:p>
        </p:txBody>
      </p:sp>
      <p:sp>
        <p:nvSpPr>
          <p:cNvPr id="6" name="Slide Number Placeholder 1"/>
          <p:cNvSpPr>
            <a:spLocks noGrp="1"/>
          </p:cNvSpPr>
          <p:nvPr>
            <p:ph type="sldNum" sz="quarter" idx="12"/>
          </p:nvPr>
        </p:nvSpPr>
        <p:spPr/>
        <p:txBody>
          <a:bodyPr/>
          <a:lstStyle/>
          <a:p>
            <a:fld id="{FC8704CF-FD03-4B66-92AE-AA638DBDC680}" type="slidenum">
              <a:rPr lang="en-US" sz="1400" b="1" smtClean="0">
                <a:solidFill>
                  <a:schemeClr val="tx1"/>
                </a:solidFill>
                <a:latin typeface="Helvetica"/>
                <a:cs typeface="Helvetica"/>
              </a:rPr>
              <a:pPr/>
              <a:t>82</a:t>
            </a:fld>
            <a:endParaRPr lang="en-US" sz="1400" b="1" dirty="0">
              <a:solidFill>
                <a:schemeClr val="tx1"/>
              </a:solidFill>
              <a:latin typeface="Helvetica"/>
              <a:cs typeface="Helvetica"/>
            </a:endParaRPr>
          </a:p>
        </p:txBody>
      </p:sp>
      <p:sp>
        <p:nvSpPr>
          <p:cNvPr id="2" name="TextBox 1">
            <a:extLst>
              <a:ext uri="{FF2B5EF4-FFF2-40B4-BE49-F238E27FC236}">
                <a16:creationId xmlns:a16="http://schemas.microsoft.com/office/drawing/2014/main" id="{018DEDFE-9DD3-ABE0-A387-F9E4DEA13CDA}"/>
              </a:ext>
            </a:extLst>
          </p:cNvPr>
          <p:cNvSpPr txBox="1"/>
          <p:nvPr/>
        </p:nvSpPr>
        <p:spPr>
          <a:xfrm>
            <a:off x="1977656" y="6343433"/>
            <a:ext cx="8665535"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cs typeface="Calibri" panose="020F0502020204030204" pitchFamily="34" charset="0"/>
              </a:rPr>
              <a:t>CPT® is a registered trademark of the American Medical Association. CPT copyright 2023 AMA. All rights reserved.</a:t>
            </a:r>
            <a:endParaRPr lang="en-US" sz="1400" dirty="0">
              <a:solidFill>
                <a:schemeClr val="tx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7CD803E-643D-8D5F-FA74-3305AF6A5177}"/>
              </a:ext>
            </a:extLst>
          </p:cNvPr>
          <p:cNvSpPr txBox="1"/>
          <p:nvPr/>
        </p:nvSpPr>
        <p:spPr>
          <a:xfrm>
            <a:off x="359570" y="5697041"/>
            <a:ext cx="11472853" cy="584775"/>
          </a:xfrm>
          <a:prstGeom prst="rect">
            <a:avLst/>
          </a:prstGeom>
          <a:noFill/>
        </p:spPr>
        <p:txBody>
          <a:bodyPr wrap="square" rtlCol="0">
            <a:spAutoFit/>
          </a:bodyPr>
          <a:lstStyle/>
          <a:p>
            <a:r>
              <a:rPr lang="en-US" sz="1600" b="1" dirty="0">
                <a:solidFill>
                  <a:srgbClr val="FF0000"/>
                </a:solidFill>
              </a:rPr>
              <a:t>NOTE:</a:t>
            </a:r>
            <a:r>
              <a:rPr lang="en-US" sz="1600" dirty="0">
                <a:solidFill>
                  <a:srgbClr val="FF0000"/>
                </a:solidFill>
              </a:rPr>
              <a:t> Because of rapidly changing rules and directives during the COVID-19 Public Health Emergency, please check the dates on internet resources to be assured the information is accurate and current </a:t>
            </a:r>
          </a:p>
        </p:txBody>
      </p:sp>
    </p:spTree>
    <p:custDataLst>
      <p:tags r:id="rId1"/>
    </p:custDataLst>
    <p:extLst>
      <p:ext uri="{BB962C8B-B14F-4D97-AF65-F5344CB8AC3E}">
        <p14:creationId xmlns:p14="http://schemas.microsoft.com/office/powerpoint/2010/main" val="291843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3DBA0F-3D32-1E33-87DE-EADED1EF08E1}"/>
              </a:ext>
            </a:extLst>
          </p:cNvPr>
          <p:cNvSpPr>
            <a:spLocks noGrp="1"/>
          </p:cNvSpPr>
          <p:nvPr>
            <p:ph type="title"/>
          </p:nvPr>
        </p:nvSpPr>
        <p:spPr>
          <a:xfrm>
            <a:off x="2195359" y="184504"/>
            <a:ext cx="8911687" cy="1280890"/>
          </a:xfrm>
        </p:spPr>
        <p:txBody>
          <a:bodyPr/>
          <a:lstStyle/>
          <a:p>
            <a:r>
              <a:rPr lang="en-US" dirty="0"/>
              <a:t>E/M Guideline Changes</a:t>
            </a:r>
          </a:p>
        </p:txBody>
      </p:sp>
      <p:sp>
        <p:nvSpPr>
          <p:cNvPr id="7" name="Content Placeholder 6">
            <a:extLst>
              <a:ext uri="{FF2B5EF4-FFF2-40B4-BE49-F238E27FC236}">
                <a16:creationId xmlns:a16="http://schemas.microsoft.com/office/drawing/2014/main" id="{24BF171A-DC2A-428D-FAAE-E59BED24600A}"/>
              </a:ext>
            </a:extLst>
          </p:cNvPr>
          <p:cNvSpPr>
            <a:spLocks noGrp="1"/>
          </p:cNvSpPr>
          <p:nvPr>
            <p:ph idx="1"/>
          </p:nvPr>
        </p:nvSpPr>
        <p:spPr>
          <a:xfrm>
            <a:off x="2469942" y="1050235"/>
            <a:ext cx="8915400" cy="3680792"/>
          </a:xfrm>
        </p:spPr>
        <p:txBody>
          <a:bodyPr>
            <a:normAutofit/>
          </a:bodyPr>
          <a:lstStyle/>
          <a:p>
            <a:r>
              <a:rPr lang="en-US" sz="2400" dirty="0"/>
              <a:t>Guidelines for all cognitive E/M families of codes have been revised with the following principles:</a:t>
            </a:r>
          </a:p>
          <a:p>
            <a:pPr lvl="1"/>
            <a:r>
              <a:rPr lang="en-US" sz="2400" dirty="0"/>
              <a:t>Decrease administrative burden and audit needs</a:t>
            </a:r>
          </a:p>
          <a:p>
            <a:pPr lvl="1"/>
            <a:r>
              <a:rPr lang="en-US" sz="2400" dirty="0"/>
              <a:t>Decrease documentation burden in the medical record not needed for patient care</a:t>
            </a:r>
          </a:p>
          <a:p>
            <a:pPr lvl="1"/>
            <a:r>
              <a:rPr lang="en-US" sz="2400" dirty="0"/>
              <a:t>Ensure payment is resource based with no goal of redistributing payment across specialties</a:t>
            </a:r>
          </a:p>
          <a:p>
            <a:pPr lvl="1"/>
            <a:r>
              <a:rPr lang="en-US" sz="2400" dirty="0"/>
              <a:t>Improve efficiency</a:t>
            </a:r>
          </a:p>
          <a:p>
            <a:pPr lvl="1"/>
            <a:endParaRPr lang="en-US" sz="2200" dirty="0"/>
          </a:p>
          <a:p>
            <a:pPr lvl="1"/>
            <a:endParaRPr lang="en-US" sz="2200" dirty="0"/>
          </a:p>
        </p:txBody>
      </p:sp>
      <p:pic>
        <p:nvPicPr>
          <p:cNvPr id="2" name="Picture 1">
            <a:extLst>
              <a:ext uri="{FF2B5EF4-FFF2-40B4-BE49-F238E27FC236}">
                <a16:creationId xmlns:a16="http://schemas.microsoft.com/office/drawing/2014/main" id="{82CED5C7-17A8-02A0-3A69-586508A06A42}"/>
              </a:ext>
            </a:extLst>
          </p:cNvPr>
          <p:cNvPicPr>
            <a:picLocks noChangeAspect="1"/>
          </p:cNvPicPr>
          <p:nvPr/>
        </p:nvPicPr>
        <p:blipFill>
          <a:blip r:embed="rId2"/>
          <a:stretch>
            <a:fillRect/>
          </a:stretch>
        </p:blipFill>
        <p:spPr>
          <a:xfrm>
            <a:off x="1480930" y="4725290"/>
            <a:ext cx="10451274" cy="1794933"/>
          </a:xfrm>
          <a:prstGeom prst="rect">
            <a:avLst/>
          </a:prstGeom>
        </p:spPr>
      </p:pic>
    </p:spTree>
    <p:extLst>
      <p:ext uri="{BB962C8B-B14F-4D97-AF65-F5344CB8AC3E}">
        <p14:creationId xmlns:p14="http://schemas.microsoft.com/office/powerpoint/2010/main" val="3207770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2143</TotalTime>
  <Words>9988</Words>
  <Application>Microsoft Office PowerPoint</Application>
  <PresentationFormat>Widescreen</PresentationFormat>
  <Paragraphs>844</Paragraphs>
  <Slides>82</Slides>
  <Notes>47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3" baseType="lpstr">
      <vt:lpstr>Arial</vt:lpstr>
      <vt:lpstr>Calibri</vt:lpstr>
      <vt:lpstr>Century Gothic</vt:lpstr>
      <vt:lpstr>Chiller</vt:lpstr>
      <vt:lpstr>Gill Sans MT</vt:lpstr>
      <vt:lpstr>Helvetica</vt:lpstr>
      <vt:lpstr>Times New Roman</vt:lpstr>
      <vt:lpstr>Wingdings</vt:lpstr>
      <vt:lpstr>Wingdings 3</vt:lpstr>
      <vt:lpstr>Wisp</vt:lpstr>
      <vt:lpstr>Worksheet</vt:lpstr>
      <vt:lpstr>Medicare Billing &amp; Coding Update</vt:lpstr>
      <vt:lpstr>Learning Objectives</vt:lpstr>
      <vt:lpstr>What is Medical Necessity? </vt:lpstr>
      <vt:lpstr>Summarizing:</vt:lpstr>
      <vt:lpstr>PowerPoint Presentation</vt:lpstr>
      <vt:lpstr>PowerPoint Presentation</vt:lpstr>
      <vt:lpstr>PowerPoint Presentation</vt:lpstr>
      <vt:lpstr>Are there problems with cloned notes?</vt:lpstr>
      <vt:lpstr>E/M Guideline Changes</vt:lpstr>
      <vt:lpstr>De-Emphasis of History and Physical Examination </vt:lpstr>
      <vt:lpstr>MEAT your Problems Listed</vt:lpstr>
      <vt:lpstr>Time</vt:lpstr>
      <vt:lpstr>Medical Decision Making 2023 </vt:lpstr>
      <vt:lpstr>Why learn MDM when I can use time? </vt:lpstr>
      <vt:lpstr>PowerPoint Presentation</vt:lpstr>
      <vt:lpstr>PowerPoint Presentation</vt:lpstr>
      <vt:lpstr>What is Prescription Drug Management?</vt:lpstr>
      <vt:lpstr>PowerPoint Presentation</vt:lpstr>
      <vt:lpstr>Additional HIGH MDM for Nursing Facility 2023 </vt:lpstr>
      <vt:lpstr>Example of New MDM and a NH Subsequent Visit #1 </vt:lpstr>
      <vt:lpstr>So what do you bill via MDM?</vt:lpstr>
      <vt:lpstr>Example of New MDM and a NH Subsequent Visit #1 </vt:lpstr>
      <vt:lpstr>Example of New MDM and a NH Subsequent Visit #2 </vt:lpstr>
      <vt:lpstr>So What Do You Bill Via MDM Now?</vt:lpstr>
      <vt:lpstr>Example of New MDM and a NH Subsequent Visit #2 </vt:lpstr>
      <vt:lpstr>Example of New MDM and Initial Visit </vt:lpstr>
      <vt:lpstr>MDM—Initial Visit Continued </vt:lpstr>
      <vt:lpstr>So What Do You Bill via MDM</vt:lpstr>
      <vt:lpstr>MDM—Initial Visit Continued </vt:lpstr>
      <vt:lpstr>What do I bill when I assume the care of a patient from another provider? </vt:lpstr>
      <vt:lpstr>PowerPoint Presentation</vt:lpstr>
      <vt:lpstr>APPENDIX        Where do I find all this stuff? </vt:lpstr>
      <vt:lpstr>Prolonged Services: </vt:lpstr>
      <vt:lpstr>G0317</vt:lpstr>
      <vt:lpstr>CMS’ Logic for Prolonged Service Changes</vt:lpstr>
      <vt:lpstr>Time Thresholds for NSF/NF Prolonged Services  Nursing home pre &amp; post times=35 min initial, 25 min subsequent Home/Residence pre &amp; post times=50 min new, 35 min subsequent </vt:lpstr>
      <vt:lpstr>Time Thresholds for Prolonged E&amp;M Services: 2024</vt:lpstr>
      <vt:lpstr>How to Use G0317</vt:lpstr>
      <vt:lpstr>Prolonged Services: RVUs</vt:lpstr>
      <vt:lpstr>So Is It Worth the Effort to Bill Prolonged Services?</vt:lpstr>
      <vt:lpstr>PowerPoint Presentation</vt:lpstr>
      <vt:lpstr>Split Visits</vt:lpstr>
      <vt:lpstr>Chronic Care Management (CCM) Available but Difficult to Use</vt:lpstr>
      <vt:lpstr>Chronic Care Management  Additional Time: Physician </vt:lpstr>
      <vt:lpstr>Chronic Care Management Additional Time: Staff </vt:lpstr>
      <vt:lpstr>Chronic Care Management (CCM)</vt:lpstr>
      <vt:lpstr>Chronic Care Management (CCM)</vt:lpstr>
      <vt:lpstr>Chronic Care Management (CCM)</vt:lpstr>
      <vt:lpstr>Possible Example of Chronic Care Management in PA/LTC</vt:lpstr>
      <vt:lpstr>Possible example of complex chronic care management in PA/LTC</vt:lpstr>
      <vt:lpstr>More Examples of Physician Employed Staff Activities that Would Lend Themselves to CCM</vt:lpstr>
      <vt:lpstr>Chronic Care Management: National Rates 2021</vt:lpstr>
      <vt:lpstr>Now that 99318 Annual Nursing Home Visit has been deleted, how can I report an annual comprehensive exam? </vt:lpstr>
      <vt:lpstr>What is Included in the Initial Annual Wellness Visit ? </vt:lpstr>
      <vt:lpstr>What is Included in the Initial Annual Wellness Visit (AWV)? </vt:lpstr>
      <vt:lpstr>What is included in the Subsequent Annual Wellness Visit (AWV)? </vt:lpstr>
      <vt:lpstr>What is included in the Subsequent Annual Wellness Visit (AWV)? </vt:lpstr>
      <vt:lpstr>Advance Care Planning</vt:lpstr>
      <vt:lpstr>PowerPoint Presentation</vt:lpstr>
      <vt:lpstr>When will CMS Cover ACP?</vt:lpstr>
      <vt:lpstr>Are there minimum amounts of time to bill the code</vt:lpstr>
      <vt:lpstr>How often can ACP be billed?</vt:lpstr>
      <vt:lpstr>Are there rules governing who may actually perform the service?</vt:lpstr>
      <vt:lpstr>Must the beneficiary be present?</vt:lpstr>
      <vt:lpstr>What must be documented?</vt:lpstr>
      <vt:lpstr>Can ACP be reported in addition to other services?</vt:lpstr>
      <vt:lpstr>Do deductibles and copays apply?</vt:lpstr>
      <vt:lpstr>Advance Care Planning: National Rates 2024</vt:lpstr>
      <vt:lpstr>BILLING PATTERNS </vt:lpstr>
      <vt:lpstr>PowerPoint Presentation</vt:lpstr>
      <vt:lpstr>Summary, Nursing Facility Family  E/M Services 2009-2022</vt:lpstr>
      <vt:lpstr>Changes in Provider Billing 2009-2022</vt:lpstr>
      <vt:lpstr>Total All Visits by Specialty 2018 - 2020</vt:lpstr>
      <vt:lpstr>Initial Visits by Specialty - 2022</vt:lpstr>
      <vt:lpstr>Subsequent Visit by Specialty 2022</vt:lpstr>
      <vt:lpstr>Discharge per Specialty 2022</vt:lpstr>
      <vt:lpstr>Pearls</vt:lpstr>
      <vt:lpstr>PowerPoint Presentation</vt:lpstr>
      <vt:lpstr>PowerPoint Presentation</vt:lpstr>
      <vt:lpstr>PowerPoint Presentation</vt:lpstr>
      <vt:lpstr>Other resources for Telehealth Services during the COVID-19 Pandemic </vt:lpstr>
      <vt:lpstr>Other resources for Telehealth Services during the COVID-19 Pandemic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Billing &amp; Coding Update</dc:title>
  <dc:creator>Charles Crecelius</dc:creator>
  <cp:lastModifiedBy>Charles Crecelius</cp:lastModifiedBy>
  <cp:revision>5</cp:revision>
  <dcterms:created xsi:type="dcterms:W3CDTF">2023-09-06T21:20:19Z</dcterms:created>
  <dcterms:modified xsi:type="dcterms:W3CDTF">2024-02-01T13:57:53Z</dcterms:modified>
</cp:coreProperties>
</file>