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7" r:id="rId3"/>
  </p:sldMasterIdLst>
  <p:notesMasterIdLst>
    <p:notesMasterId r:id="rId44"/>
  </p:notesMasterIdLst>
  <p:sldIdLst>
    <p:sldId id="283" r:id="rId4"/>
    <p:sldId id="284" r:id="rId5"/>
    <p:sldId id="513" r:id="rId6"/>
    <p:sldId id="511" r:id="rId7"/>
    <p:sldId id="518" r:id="rId8"/>
    <p:sldId id="1136" r:id="rId9"/>
    <p:sldId id="287" r:id="rId10"/>
    <p:sldId id="281" r:id="rId11"/>
    <p:sldId id="516" r:id="rId12"/>
    <p:sldId id="260" r:id="rId13"/>
    <p:sldId id="1134" r:id="rId14"/>
    <p:sldId id="293" r:id="rId15"/>
    <p:sldId id="512" r:id="rId16"/>
    <p:sldId id="517" r:id="rId17"/>
    <p:sldId id="261" r:id="rId18"/>
    <p:sldId id="292" r:id="rId19"/>
    <p:sldId id="262" r:id="rId20"/>
    <p:sldId id="263" r:id="rId21"/>
    <p:sldId id="266" r:id="rId22"/>
    <p:sldId id="265" r:id="rId23"/>
    <p:sldId id="264" r:id="rId24"/>
    <p:sldId id="267" r:id="rId25"/>
    <p:sldId id="288" r:id="rId26"/>
    <p:sldId id="268" r:id="rId27"/>
    <p:sldId id="269" r:id="rId28"/>
    <p:sldId id="294" r:id="rId29"/>
    <p:sldId id="270" r:id="rId30"/>
    <p:sldId id="271" r:id="rId31"/>
    <p:sldId id="474" r:id="rId32"/>
    <p:sldId id="514" r:id="rId33"/>
    <p:sldId id="515" r:id="rId34"/>
    <p:sldId id="273" r:id="rId35"/>
    <p:sldId id="274" r:id="rId36"/>
    <p:sldId id="276" r:id="rId37"/>
    <p:sldId id="291" r:id="rId38"/>
    <p:sldId id="1137" r:id="rId39"/>
    <p:sldId id="1138" r:id="rId40"/>
    <p:sldId id="278" r:id="rId41"/>
    <p:sldId id="282" r:id="rId42"/>
    <p:sldId id="28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8" autoAdjust="0"/>
    <p:restoredTop sz="94660"/>
  </p:normalViewPr>
  <p:slideViewPr>
    <p:cSldViewPr>
      <p:cViewPr varScale="1">
        <p:scale>
          <a:sx n="110" d="100"/>
          <a:sy n="110" d="100"/>
        </p:scale>
        <p:origin x="876"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CF3BAA-2CE0-4592-81A9-37F614DBB934}" type="datetimeFigureOut">
              <a:rPr lang="en-US" smtClean="0"/>
              <a:t>1/30/2024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3C8BC-E432-44C2-9240-BFF884241828}" type="slidenum">
              <a:rPr lang="en-US" smtClean="0"/>
              <a:t>‹#›</a:t>
            </a:fld>
            <a:endParaRPr lang="en-US"/>
          </a:p>
        </p:txBody>
      </p:sp>
    </p:spTree>
    <p:extLst>
      <p:ext uri="{BB962C8B-B14F-4D97-AF65-F5344CB8AC3E}">
        <p14:creationId xmlns:p14="http://schemas.microsoft.com/office/powerpoint/2010/main" val="319233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lst.org/support-np-pa-signing-forms-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olst.org/programs-in-your-state/?pro=1#level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12983">
              <a:defRPr>
                <a:solidFill>
                  <a:schemeClr val="tx1"/>
                </a:solidFill>
                <a:latin typeface="Verdana" pitchFamily="34" charset="0"/>
              </a:defRPr>
            </a:lvl1pPr>
            <a:lvl2pPr marL="702756" indent="-270291" defTabSz="912983">
              <a:defRPr>
                <a:solidFill>
                  <a:schemeClr val="tx1"/>
                </a:solidFill>
                <a:latin typeface="Verdana" pitchFamily="34" charset="0"/>
              </a:defRPr>
            </a:lvl2pPr>
            <a:lvl3pPr marL="1081164" indent="-216233" defTabSz="912983">
              <a:defRPr>
                <a:solidFill>
                  <a:schemeClr val="tx1"/>
                </a:solidFill>
                <a:latin typeface="Verdana" pitchFamily="34" charset="0"/>
              </a:defRPr>
            </a:lvl3pPr>
            <a:lvl4pPr marL="1513629" indent="-216233" defTabSz="912983">
              <a:defRPr>
                <a:solidFill>
                  <a:schemeClr val="tx1"/>
                </a:solidFill>
                <a:latin typeface="Verdana" pitchFamily="34" charset="0"/>
              </a:defRPr>
            </a:lvl4pPr>
            <a:lvl5pPr marL="1946095" indent="-216233" defTabSz="912983">
              <a:defRPr>
                <a:solidFill>
                  <a:schemeClr val="tx1"/>
                </a:solidFill>
                <a:latin typeface="Verdana" pitchFamily="34" charset="0"/>
              </a:defRPr>
            </a:lvl5pPr>
            <a:lvl6pPr marL="2378560" indent="-216233" algn="ctr" defTabSz="912983" eaLnBrk="0" fontAlgn="base" hangingPunct="0">
              <a:spcBef>
                <a:spcPct val="0"/>
              </a:spcBef>
              <a:spcAft>
                <a:spcPct val="0"/>
              </a:spcAft>
              <a:defRPr>
                <a:solidFill>
                  <a:schemeClr val="tx1"/>
                </a:solidFill>
                <a:latin typeface="Verdana" pitchFamily="34" charset="0"/>
              </a:defRPr>
            </a:lvl6pPr>
            <a:lvl7pPr marL="2811026" indent="-216233" algn="ctr" defTabSz="912983" eaLnBrk="0" fontAlgn="base" hangingPunct="0">
              <a:spcBef>
                <a:spcPct val="0"/>
              </a:spcBef>
              <a:spcAft>
                <a:spcPct val="0"/>
              </a:spcAft>
              <a:defRPr>
                <a:solidFill>
                  <a:schemeClr val="tx1"/>
                </a:solidFill>
                <a:latin typeface="Verdana" pitchFamily="34" charset="0"/>
              </a:defRPr>
            </a:lvl7pPr>
            <a:lvl8pPr marL="3243491" indent="-216233" algn="ctr" defTabSz="912983" eaLnBrk="0" fontAlgn="base" hangingPunct="0">
              <a:spcBef>
                <a:spcPct val="0"/>
              </a:spcBef>
              <a:spcAft>
                <a:spcPct val="0"/>
              </a:spcAft>
              <a:defRPr>
                <a:solidFill>
                  <a:schemeClr val="tx1"/>
                </a:solidFill>
                <a:latin typeface="Verdana" pitchFamily="34" charset="0"/>
              </a:defRPr>
            </a:lvl8pPr>
            <a:lvl9pPr marL="3675957" indent="-216233" algn="ctr" defTabSz="912983" eaLnBrk="0" fontAlgn="base" hangingPunct="0">
              <a:spcBef>
                <a:spcPct val="0"/>
              </a:spcBef>
              <a:spcAft>
                <a:spcPct val="0"/>
              </a:spcAft>
              <a:defRPr>
                <a:solidFill>
                  <a:schemeClr val="tx1"/>
                </a:solidFill>
                <a:latin typeface="Verdana" pitchFamily="34" charset="0"/>
              </a:defRPr>
            </a:lvl9pPr>
          </a:lstStyle>
          <a:p>
            <a:fld id="{6BB47FC6-C4EE-4875-8D94-3BB345AF859B}" type="slidenum">
              <a:rPr lang="en-US" smtClean="0">
                <a:solidFill>
                  <a:prstClr val="black"/>
                </a:solidFill>
                <a:latin typeface="Arial" charset="0"/>
              </a:rPr>
              <a:pPr/>
              <a:t>1</a:t>
            </a:fld>
            <a:endParaRPr lang="en-US">
              <a:solidFill>
                <a:prstClr val="black"/>
              </a:solidFill>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686098" y="4343703"/>
            <a:ext cx="5886152" cy="4115405"/>
          </a:xfrm>
          <a:noFill/>
        </p:spPr>
        <p:txBody>
          <a:bodyPr/>
          <a:lstStyle/>
          <a:p>
            <a:pPr eaLnBrk="1" hangingPunct="1"/>
            <a:endParaRPr lang="en-US" sz="9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64812">
              <a:defRPr>
                <a:solidFill>
                  <a:schemeClr val="tx1"/>
                </a:solidFill>
                <a:latin typeface="Verdana" pitchFamily="34" charset="0"/>
              </a:defRPr>
            </a:lvl1pPr>
            <a:lvl2pPr marL="742653" indent="-285635" defTabSz="964812">
              <a:defRPr>
                <a:solidFill>
                  <a:schemeClr val="tx1"/>
                </a:solidFill>
                <a:latin typeface="Verdana" pitchFamily="34" charset="0"/>
              </a:defRPr>
            </a:lvl2pPr>
            <a:lvl3pPr marL="1142541" indent="-228509" defTabSz="964812">
              <a:defRPr>
                <a:solidFill>
                  <a:schemeClr val="tx1"/>
                </a:solidFill>
                <a:latin typeface="Verdana" pitchFamily="34" charset="0"/>
              </a:defRPr>
            </a:lvl3pPr>
            <a:lvl4pPr marL="1599558" indent="-228509" defTabSz="964812">
              <a:defRPr>
                <a:solidFill>
                  <a:schemeClr val="tx1"/>
                </a:solidFill>
                <a:latin typeface="Verdana" pitchFamily="34" charset="0"/>
              </a:defRPr>
            </a:lvl4pPr>
            <a:lvl5pPr marL="2056575" indent="-228509" defTabSz="964812">
              <a:defRPr>
                <a:solidFill>
                  <a:schemeClr val="tx1"/>
                </a:solidFill>
                <a:latin typeface="Verdana" pitchFamily="34" charset="0"/>
              </a:defRPr>
            </a:lvl5pPr>
            <a:lvl6pPr marL="2513592" indent="-228509" algn="ctr" defTabSz="964812" eaLnBrk="0" fontAlgn="base" hangingPunct="0">
              <a:spcBef>
                <a:spcPct val="0"/>
              </a:spcBef>
              <a:spcAft>
                <a:spcPct val="0"/>
              </a:spcAft>
              <a:defRPr>
                <a:solidFill>
                  <a:schemeClr val="tx1"/>
                </a:solidFill>
                <a:latin typeface="Verdana" pitchFamily="34" charset="0"/>
              </a:defRPr>
            </a:lvl6pPr>
            <a:lvl7pPr marL="2970608" indent="-228509" algn="ctr" defTabSz="964812" eaLnBrk="0" fontAlgn="base" hangingPunct="0">
              <a:spcBef>
                <a:spcPct val="0"/>
              </a:spcBef>
              <a:spcAft>
                <a:spcPct val="0"/>
              </a:spcAft>
              <a:defRPr>
                <a:solidFill>
                  <a:schemeClr val="tx1"/>
                </a:solidFill>
                <a:latin typeface="Verdana" pitchFamily="34" charset="0"/>
              </a:defRPr>
            </a:lvl7pPr>
            <a:lvl8pPr marL="3427624" indent="-228509" algn="ctr" defTabSz="964812" eaLnBrk="0" fontAlgn="base" hangingPunct="0">
              <a:spcBef>
                <a:spcPct val="0"/>
              </a:spcBef>
              <a:spcAft>
                <a:spcPct val="0"/>
              </a:spcAft>
              <a:defRPr>
                <a:solidFill>
                  <a:schemeClr val="tx1"/>
                </a:solidFill>
                <a:latin typeface="Verdana" pitchFamily="34" charset="0"/>
              </a:defRPr>
            </a:lvl8pPr>
            <a:lvl9pPr marL="3884641" indent="-228509" algn="ctr" defTabSz="964812" eaLnBrk="0" fontAlgn="base" hangingPunct="0">
              <a:spcBef>
                <a:spcPct val="0"/>
              </a:spcBef>
              <a:spcAft>
                <a:spcPct val="0"/>
              </a:spcAft>
              <a:defRPr>
                <a:solidFill>
                  <a:schemeClr val="tx1"/>
                </a:solidFill>
                <a:latin typeface="Verdana" pitchFamily="34" charset="0"/>
              </a:defRPr>
            </a:lvl9pPr>
          </a:lstStyle>
          <a:p>
            <a:fld id="{9013FE06-14B8-489F-BB36-82FA696179A0}" type="slidenum">
              <a:rPr lang="en-US" smtClean="0">
                <a:solidFill>
                  <a:prstClr val="black"/>
                </a:solidFill>
                <a:latin typeface="Arial" charset="0"/>
              </a:rPr>
              <a:pPr/>
              <a:t>14</a:t>
            </a:fld>
            <a:endParaRPr lang="en-US" dirty="0">
              <a:solidFill>
                <a:prstClr val="black"/>
              </a:solidFill>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dirty="0"/>
              <a:t>Let’s take a look at the POLST form itself.</a:t>
            </a:r>
            <a:r>
              <a:rPr lang="en-US" baseline="0" dirty="0"/>
              <a:t>  This is the most recent version of the POLST.  It was updated in January 2016 to provide signature lines and instructions for nurse practitioners and physician assistants to sign the POLST, per AB 637.  Previous versions of the POLST form remain valid.  However, if you have an NP or PA signing POLST forms, they should only use the 2016 form.  You can find the date in the upper left corner below the EMSA logo.</a:t>
            </a:r>
            <a:endParaRPr lang="en-US" dirty="0"/>
          </a:p>
          <a:p>
            <a:pPr eaLnBrk="1" hangingPunct="1"/>
            <a:endParaRPr lang="en-US" dirty="0"/>
          </a:p>
        </p:txBody>
      </p:sp>
    </p:spTree>
    <p:extLst>
      <p:ext uri="{BB962C8B-B14F-4D97-AF65-F5344CB8AC3E}">
        <p14:creationId xmlns:p14="http://schemas.microsoft.com/office/powerpoint/2010/main" val="1370525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2848">
              <a:defRPr>
                <a:solidFill>
                  <a:schemeClr val="tx1"/>
                </a:solidFill>
                <a:latin typeface="Verdana" pitchFamily="34" charset="0"/>
              </a:defRPr>
            </a:lvl1pPr>
            <a:lvl2pPr marL="702654" indent="-270251" defTabSz="912848">
              <a:defRPr>
                <a:solidFill>
                  <a:schemeClr val="tx1"/>
                </a:solidFill>
                <a:latin typeface="Verdana" pitchFamily="34" charset="0"/>
              </a:defRPr>
            </a:lvl2pPr>
            <a:lvl3pPr marL="1081006" indent="-216202" defTabSz="912848">
              <a:defRPr>
                <a:solidFill>
                  <a:schemeClr val="tx1"/>
                </a:solidFill>
                <a:latin typeface="Verdana" pitchFamily="34" charset="0"/>
              </a:defRPr>
            </a:lvl3pPr>
            <a:lvl4pPr marL="1513408" indent="-216202" defTabSz="912848">
              <a:defRPr>
                <a:solidFill>
                  <a:schemeClr val="tx1"/>
                </a:solidFill>
                <a:latin typeface="Verdana" pitchFamily="34" charset="0"/>
              </a:defRPr>
            </a:lvl4pPr>
            <a:lvl5pPr marL="1945810" indent="-216202" defTabSz="912848">
              <a:defRPr>
                <a:solidFill>
                  <a:schemeClr val="tx1"/>
                </a:solidFill>
                <a:latin typeface="Verdana" pitchFamily="34" charset="0"/>
              </a:defRPr>
            </a:lvl5pPr>
            <a:lvl6pPr marL="2378212" indent="-216202" algn="ctr" defTabSz="912848" eaLnBrk="0" fontAlgn="base" hangingPunct="0">
              <a:spcBef>
                <a:spcPct val="0"/>
              </a:spcBef>
              <a:spcAft>
                <a:spcPct val="0"/>
              </a:spcAft>
              <a:defRPr>
                <a:solidFill>
                  <a:schemeClr val="tx1"/>
                </a:solidFill>
                <a:latin typeface="Verdana" pitchFamily="34" charset="0"/>
              </a:defRPr>
            </a:lvl6pPr>
            <a:lvl7pPr marL="2810614" indent="-216202" algn="ctr" defTabSz="912848" eaLnBrk="0" fontAlgn="base" hangingPunct="0">
              <a:spcBef>
                <a:spcPct val="0"/>
              </a:spcBef>
              <a:spcAft>
                <a:spcPct val="0"/>
              </a:spcAft>
              <a:defRPr>
                <a:solidFill>
                  <a:schemeClr val="tx1"/>
                </a:solidFill>
                <a:latin typeface="Verdana" pitchFamily="34" charset="0"/>
              </a:defRPr>
            </a:lvl7pPr>
            <a:lvl8pPr marL="3243015" indent="-216202" algn="ctr" defTabSz="912848" eaLnBrk="0" fontAlgn="base" hangingPunct="0">
              <a:spcBef>
                <a:spcPct val="0"/>
              </a:spcBef>
              <a:spcAft>
                <a:spcPct val="0"/>
              </a:spcAft>
              <a:defRPr>
                <a:solidFill>
                  <a:schemeClr val="tx1"/>
                </a:solidFill>
                <a:latin typeface="Verdana" pitchFamily="34" charset="0"/>
              </a:defRPr>
            </a:lvl8pPr>
            <a:lvl9pPr marL="3675417" indent="-216202" algn="ctr" defTabSz="912848" eaLnBrk="0" fontAlgn="base" hangingPunct="0">
              <a:spcBef>
                <a:spcPct val="0"/>
              </a:spcBef>
              <a:spcAft>
                <a:spcPct val="0"/>
              </a:spcAft>
              <a:defRPr>
                <a:solidFill>
                  <a:schemeClr val="tx1"/>
                </a:solidFill>
                <a:latin typeface="Verdana" pitchFamily="34" charset="0"/>
              </a:defRPr>
            </a:lvl9pPr>
          </a:lstStyle>
          <a:p>
            <a:fld id="{499D3FDD-2EB6-4EC9-9BA4-451F94FB69C7}" type="slidenum">
              <a:rPr lang="en-US" smtClean="0">
                <a:solidFill>
                  <a:prstClr val="black"/>
                </a:solidFill>
                <a:latin typeface="Arial" charset="0"/>
              </a:rPr>
              <a:pPr/>
              <a:t>15</a:t>
            </a:fld>
            <a:endParaRPr lang="en-US" dirty="0">
              <a:solidFill>
                <a:prstClr val="black"/>
              </a:solidFill>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dirty="0"/>
              <a:t>Who would benefit from having a POLST form?</a:t>
            </a:r>
          </a:p>
          <a:p>
            <a:pPr eaLnBrk="1" hangingPunct="1"/>
            <a:endParaRPr lang="en-US" dirty="0"/>
          </a:p>
          <a:p>
            <a:pPr eaLnBrk="1" hangingPunct="1"/>
            <a:r>
              <a:rPr lang="en-US" dirty="0"/>
              <a:t>POLST is designed for:</a:t>
            </a:r>
          </a:p>
          <a:p>
            <a:pPr marL="384918" lvl="1" indent="-165382">
              <a:buFontTx/>
              <a:buChar char="•"/>
            </a:pPr>
            <a:r>
              <a:rPr lang="en-US" dirty="0"/>
              <a:t>Have a chronic progressive illness </a:t>
            </a:r>
          </a:p>
          <a:p>
            <a:pPr marL="384918" lvl="1" indent="-165382">
              <a:buFontTx/>
              <a:buChar char="•"/>
            </a:pPr>
            <a:r>
              <a:rPr lang="en-US" dirty="0"/>
              <a:t>Have a serious health condition, or</a:t>
            </a:r>
          </a:p>
          <a:p>
            <a:pPr marL="384918" lvl="1" indent="-165382">
              <a:buFontTx/>
              <a:buChar char="•"/>
            </a:pPr>
            <a:r>
              <a:rPr lang="en-US" dirty="0"/>
              <a:t>Are medically frail</a:t>
            </a:r>
          </a:p>
          <a:p>
            <a:pPr marL="219535" lvl="1"/>
            <a:endParaRPr lang="en-US" dirty="0"/>
          </a:p>
          <a:p>
            <a:pPr eaLnBrk="1" hangingPunct="1"/>
            <a:r>
              <a:rPr lang="en-US" dirty="0"/>
              <a:t>Someone not fitting into one of those categories may have a POLST form if that person and their physician agree that it would be a good idea to have one.</a:t>
            </a:r>
          </a:p>
          <a:p>
            <a:pPr eaLnBrk="1" hangingPunct="1"/>
            <a:endParaRPr lang="en-US" dirty="0"/>
          </a:p>
          <a:p>
            <a:pPr eaLnBrk="1" hangingPunct="1"/>
            <a:r>
              <a:rPr lang="en-US" dirty="0"/>
              <a:t>There are no age specifications. POLST can be used with both adult and pediatric patients.</a:t>
            </a:r>
          </a:p>
          <a:p>
            <a:pPr eaLnBrk="1" hangingPunct="1"/>
            <a:endParaRPr lang="en-US" dirty="0"/>
          </a:p>
          <a:p>
            <a:pPr eaLnBrk="1" hangingPunct="1"/>
            <a:r>
              <a:rPr lang="en-US" dirty="0"/>
              <a:t>A helpful tool for determining who would benefit from POLST is the question, “Would you be surprised if this patient died within the next year.”  </a:t>
            </a:r>
          </a:p>
          <a:p>
            <a:pPr marL="384918" lvl="1" indent="-165382" defTabSz="864804">
              <a:buFontTx/>
              <a:buChar char="•"/>
              <a:defRPr/>
            </a:pPr>
            <a:r>
              <a:rPr lang="en-US" dirty="0"/>
              <a:t>This question reflects that determination of who’s appropriate for POLST is an art, not a science.</a:t>
            </a:r>
          </a:p>
          <a:p>
            <a:pPr marL="219535" lvl="1"/>
            <a:endParaRPr lang="en-US" dirty="0"/>
          </a:p>
        </p:txBody>
      </p:sp>
    </p:spTree>
    <p:extLst>
      <p:ext uri="{BB962C8B-B14F-4D97-AF65-F5344CB8AC3E}">
        <p14:creationId xmlns:p14="http://schemas.microsoft.com/office/powerpoint/2010/main" val="3063500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14485">
              <a:defRPr>
                <a:solidFill>
                  <a:schemeClr val="tx1"/>
                </a:solidFill>
                <a:latin typeface="Verdana" pitchFamily="34" charset="0"/>
              </a:defRPr>
            </a:lvl1pPr>
            <a:lvl2pPr marL="702756" indent="-270291" defTabSz="914485">
              <a:defRPr>
                <a:solidFill>
                  <a:schemeClr val="tx1"/>
                </a:solidFill>
                <a:latin typeface="Verdana" pitchFamily="34" charset="0"/>
              </a:defRPr>
            </a:lvl2pPr>
            <a:lvl3pPr marL="1081164" indent="-216233" defTabSz="914485">
              <a:defRPr>
                <a:solidFill>
                  <a:schemeClr val="tx1"/>
                </a:solidFill>
                <a:latin typeface="Verdana" pitchFamily="34" charset="0"/>
              </a:defRPr>
            </a:lvl3pPr>
            <a:lvl4pPr marL="1513629" indent="-216233" defTabSz="914485">
              <a:defRPr>
                <a:solidFill>
                  <a:schemeClr val="tx1"/>
                </a:solidFill>
                <a:latin typeface="Verdana" pitchFamily="34" charset="0"/>
              </a:defRPr>
            </a:lvl4pPr>
            <a:lvl5pPr marL="1946095" indent="-216233" defTabSz="914485">
              <a:defRPr>
                <a:solidFill>
                  <a:schemeClr val="tx1"/>
                </a:solidFill>
                <a:latin typeface="Verdana" pitchFamily="34" charset="0"/>
              </a:defRPr>
            </a:lvl5pPr>
            <a:lvl6pPr marL="2378560" indent="-216233" algn="ctr" defTabSz="914485" eaLnBrk="0" fontAlgn="base" hangingPunct="0">
              <a:spcBef>
                <a:spcPct val="0"/>
              </a:spcBef>
              <a:spcAft>
                <a:spcPct val="0"/>
              </a:spcAft>
              <a:defRPr>
                <a:solidFill>
                  <a:schemeClr val="tx1"/>
                </a:solidFill>
                <a:latin typeface="Verdana" pitchFamily="34" charset="0"/>
              </a:defRPr>
            </a:lvl6pPr>
            <a:lvl7pPr marL="2811026" indent="-216233" algn="ctr" defTabSz="914485" eaLnBrk="0" fontAlgn="base" hangingPunct="0">
              <a:spcBef>
                <a:spcPct val="0"/>
              </a:spcBef>
              <a:spcAft>
                <a:spcPct val="0"/>
              </a:spcAft>
              <a:defRPr>
                <a:solidFill>
                  <a:schemeClr val="tx1"/>
                </a:solidFill>
                <a:latin typeface="Verdana" pitchFamily="34" charset="0"/>
              </a:defRPr>
            </a:lvl7pPr>
            <a:lvl8pPr marL="3243491" indent="-216233" algn="ctr" defTabSz="914485" eaLnBrk="0" fontAlgn="base" hangingPunct="0">
              <a:spcBef>
                <a:spcPct val="0"/>
              </a:spcBef>
              <a:spcAft>
                <a:spcPct val="0"/>
              </a:spcAft>
              <a:defRPr>
                <a:solidFill>
                  <a:schemeClr val="tx1"/>
                </a:solidFill>
                <a:latin typeface="Verdana" pitchFamily="34" charset="0"/>
              </a:defRPr>
            </a:lvl8pPr>
            <a:lvl9pPr marL="3675957" indent="-216233" algn="ctr" defTabSz="914485" eaLnBrk="0" fontAlgn="base" hangingPunct="0">
              <a:spcBef>
                <a:spcPct val="0"/>
              </a:spcBef>
              <a:spcAft>
                <a:spcPct val="0"/>
              </a:spcAft>
              <a:defRPr>
                <a:solidFill>
                  <a:schemeClr val="tx1"/>
                </a:solidFill>
                <a:latin typeface="Verdana" pitchFamily="34" charset="0"/>
              </a:defRPr>
            </a:lvl9pPr>
          </a:lstStyle>
          <a:p>
            <a:fld id="{DD5460B8-446D-40D7-9123-4059024EFBC2}" type="slidenum">
              <a:rPr lang="en-US" altLang="en-US">
                <a:solidFill>
                  <a:prstClr val="black"/>
                </a:solidFill>
                <a:latin typeface="Arial" charset="0"/>
              </a:rPr>
              <a:pPr/>
              <a:t>16</a:t>
            </a:fld>
            <a:endParaRPr lang="en-US" altLang="en-US">
              <a:solidFill>
                <a:prstClr val="black"/>
              </a:solidFill>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a:t>There are differences between the two forms however.  </a:t>
            </a:r>
          </a:p>
          <a:p>
            <a:pPr eaLnBrk="1" hangingPunct="1"/>
            <a:endParaRPr lang="en-US" altLang="en-US"/>
          </a:p>
          <a:p>
            <a:pPr eaLnBrk="1" hangingPunct="1"/>
            <a:r>
              <a:rPr lang="en-US" altLang="en-US"/>
              <a:t>POLST:</a:t>
            </a:r>
          </a:p>
          <a:p>
            <a:pPr marL="381411" lvl="1" indent="-163677">
              <a:buFontTx/>
              <a:buChar char="•"/>
            </a:pPr>
            <a:r>
              <a:rPr lang="en-US" altLang="en-US"/>
              <a:t>Allows for choosing resuscitation in addition to saying no to it.</a:t>
            </a:r>
          </a:p>
          <a:p>
            <a:pPr marL="381411" lvl="1" indent="-163677">
              <a:buFontTx/>
              <a:buChar char="•"/>
            </a:pPr>
            <a:r>
              <a:rPr lang="en-US" altLang="en-US"/>
              <a:t>Allows for decisions about other medical treatments, such as artificial nutrition.</a:t>
            </a:r>
          </a:p>
          <a:p>
            <a:pPr marL="381411" lvl="1" indent="-163677">
              <a:buFontTx/>
              <a:buChar char="•"/>
            </a:pPr>
            <a:r>
              <a:rPr lang="en-US" altLang="en-US"/>
              <a:t>Is honored across all health care settings (in the SNF, clinics, hospitals, home, EMS System, etc.) - the Pre-Hospital DNR is a medical order that is honored outside of the hospital </a:t>
            </a:r>
            <a:r>
              <a:rPr lang="en-US" altLang="en-US" u="sng"/>
              <a:t>only</a:t>
            </a:r>
            <a:r>
              <a:rPr lang="en-US" altLang="en-US"/>
              <a:t> (home, assisted living, SNF, EMS System).</a:t>
            </a:r>
          </a:p>
          <a:p>
            <a:pPr marL="381411" lvl="1" indent="-163677">
              <a:buFontTx/>
              <a:buChar char="•"/>
            </a:pPr>
            <a:endParaRPr lang="en-US" altLang="en-US"/>
          </a:p>
          <a:p>
            <a:pPr eaLnBrk="1" hangingPunct="1"/>
            <a:r>
              <a:rPr lang="en-US" altLang="en-US"/>
              <a:t>POLST is more comprehensive than the DNR form.</a:t>
            </a:r>
          </a:p>
        </p:txBody>
      </p:sp>
    </p:spTree>
    <p:extLst>
      <p:ext uri="{BB962C8B-B14F-4D97-AF65-F5344CB8AC3E}">
        <p14:creationId xmlns:p14="http://schemas.microsoft.com/office/powerpoint/2010/main" val="67250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miter lim="800000"/>
            <a:headEnd/>
            <a:tailEnd/>
          </a:ln>
        </p:spPr>
        <p:txBody>
          <a:bodyPr/>
          <a:lstStyle/>
          <a:p>
            <a:pPr defTabSz="912848"/>
            <a:fld id="{3789BFFE-EEA0-44EB-B71F-4C5593560846}" type="slidenum">
              <a:rPr lang="en-US" smtClean="0">
                <a:solidFill>
                  <a:prstClr val="black"/>
                </a:solidFill>
              </a:rPr>
              <a:pPr defTabSz="912848"/>
              <a:t>18</a:t>
            </a:fld>
            <a:endParaRPr lang="en-US">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u="sng">
              <a:latin typeface="Times New Roman" pitchFamily="18" charset="0"/>
            </a:endParaRPr>
          </a:p>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dirty="0"/>
              <a:t>Choosing “Attempt Resuscitation / CPR” in Section A </a:t>
            </a:r>
            <a:r>
              <a:rPr lang="en-US" sz="900" u="sng" dirty="0"/>
              <a:t>requires</a:t>
            </a:r>
            <a:r>
              <a:rPr lang="en-US" sz="900" dirty="0"/>
              <a:t> choosing “Full Treatment” in Section B: Medical Interventions.</a:t>
            </a:r>
          </a:p>
          <a:p>
            <a:pPr marL="384974" lvl="1" indent="-163942">
              <a:buFontTx/>
              <a:buChar char="•"/>
            </a:pPr>
            <a:r>
              <a:rPr lang="en-US" sz="900" dirty="0"/>
              <a:t>It is </a:t>
            </a:r>
            <a:r>
              <a:rPr lang="en-US" sz="900" u="sng" dirty="0"/>
              <a:t>not</a:t>
            </a:r>
            <a:r>
              <a:rPr lang="en-US" sz="900" dirty="0"/>
              <a:t> acceptable to request “Attempt CPR” and “Selective Treatment” or “Comfort-Focused Treatment”.  </a:t>
            </a:r>
          </a:p>
          <a:p>
            <a:pPr marL="384974" lvl="1" indent="-163942">
              <a:buFontTx/>
              <a:buChar char="•"/>
            </a:pPr>
            <a:r>
              <a:rPr lang="en-US" sz="900" dirty="0"/>
              <a:t>If a person wants CPR, they must be willing to have ACLS (Advanced Cardiac Life Support) guidelines followed, which usually includes intubation and care in the ICU.</a:t>
            </a:r>
          </a:p>
          <a:p>
            <a:pPr eaLnBrk="1" hangingPunct="1"/>
            <a:r>
              <a:rPr lang="en-US" sz="900" dirty="0"/>
              <a:t> </a:t>
            </a:r>
          </a:p>
          <a:p>
            <a:pPr eaLnBrk="1" hangingPunct="1"/>
            <a:r>
              <a:rPr lang="en-US" sz="900" dirty="0"/>
              <a:t>“Do Not Attempt Resuscitation / DNR” may be chosen with any of the Medical Interventions in POLST Section B.</a:t>
            </a:r>
          </a:p>
          <a:p>
            <a:pPr eaLnBrk="1" hangingPunct="1"/>
            <a:endParaRPr lang="en-US" sz="900" dirty="0"/>
          </a:p>
          <a:p>
            <a:pPr eaLnBrk="1" hangingPunct="1"/>
            <a:r>
              <a:rPr lang="en-US" sz="900" dirty="0"/>
              <a:t>“DNR” may be chosen with “Full Treatment.”  This applies to the patient who has a pulse and/or who is breathing and wants aggressive medical interventions, but who doesn’t want to be resuscitated if found without a pulse or not breathing (they have died).  </a:t>
            </a:r>
          </a:p>
          <a:p>
            <a:pPr marL="384974" lvl="1" indent="-163942">
              <a:buFontTx/>
              <a:buChar char="•"/>
            </a:pPr>
            <a:r>
              <a:rPr lang="en-US" sz="900" dirty="0"/>
              <a:t>It is important to address length of treatment, severity of illness, and prognosis with this option. </a:t>
            </a:r>
          </a:p>
          <a:p>
            <a:pPr marL="384974" lvl="1" indent="-163942">
              <a:buFontTx/>
              <a:buChar char="•"/>
            </a:pPr>
            <a:r>
              <a:rPr lang="en-US" sz="900" dirty="0"/>
              <a:t>Ask the patient, </a:t>
            </a:r>
            <a:r>
              <a:rPr lang="en-US" sz="900" i="1" dirty="0"/>
              <a:t>“If you </a:t>
            </a:r>
            <a:r>
              <a:rPr lang="en-US" sz="900" i="1" u="sng" dirty="0"/>
              <a:t>did not</a:t>
            </a:r>
            <a:r>
              <a:rPr lang="en-US" sz="900" i="1" dirty="0"/>
              <a:t> get better and doctors thought your chances of a good recovery were very poor, would you want to be kept alive on the ventilator?”</a:t>
            </a:r>
            <a:r>
              <a:rPr lang="en-US" sz="900" dirty="0"/>
              <a:t>   If the patient does not want to be kept on prolonged life support,</a:t>
            </a:r>
            <a:r>
              <a:rPr lang="en-US" sz="900" b="1" dirty="0"/>
              <a:t> </a:t>
            </a:r>
            <a:r>
              <a:rPr lang="en-US" sz="900" dirty="0"/>
              <a:t>the box under Full Treatment, “Trial Period of Full Treatment” can be checked.</a:t>
            </a:r>
          </a:p>
          <a:p>
            <a:pPr marL="384974" lvl="1" indent="-163942" defTabSz="864931" fontAlgn="base">
              <a:spcBef>
                <a:spcPct val="30000"/>
              </a:spcBef>
              <a:spcAft>
                <a:spcPct val="0"/>
              </a:spcAft>
              <a:buFontTx/>
              <a:buChar char="•"/>
              <a:defRPr/>
            </a:pPr>
            <a:r>
              <a:rPr lang="en-US" sz="900" dirty="0"/>
              <a:t>Possible additional orders might relate to dialysis, chemotherapy, blood transfusions, or AICDs (automatic implantable cardioverter defibrillator). Note if patient has an AICD so it can be deactivated at the end-of-life.</a:t>
            </a:r>
            <a:endParaRPr lang="en-US" sz="900" dirty="0">
              <a:solidFill>
                <a:schemeClr val="accent4">
                  <a:lumMod val="10000"/>
                </a:schemeClr>
              </a:solidFill>
            </a:endParaRPr>
          </a:p>
          <a:p>
            <a:pPr marL="384974" lvl="1" indent="-163942">
              <a:buFontTx/>
              <a:buChar char="•"/>
            </a:pPr>
            <a:endParaRPr lang="en-US" sz="900" dirty="0"/>
          </a:p>
          <a:p>
            <a:endParaRPr lang="en-US" dirty="0"/>
          </a:p>
        </p:txBody>
      </p:sp>
      <p:sp>
        <p:nvSpPr>
          <p:cNvPr id="4" name="Slide Number Placeholder 3"/>
          <p:cNvSpPr>
            <a:spLocks noGrp="1"/>
          </p:cNvSpPr>
          <p:nvPr>
            <p:ph type="sldNum" sz="quarter" idx="10"/>
          </p:nvPr>
        </p:nvSpPr>
        <p:spPr/>
        <p:txBody>
          <a:bodyPr/>
          <a:lstStyle/>
          <a:p>
            <a:pPr>
              <a:defRPr/>
            </a:pPr>
            <a:fld id="{96D81A11-8218-47BD-8166-A6B667087DC2}"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342037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miter lim="800000"/>
            <a:headEnd/>
            <a:tailEnd/>
          </a:ln>
        </p:spPr>
        <p:txBody>
          <a:bodyPr/>
          <a:lstStyle/>
          <a:p>
            <a:pPr defTabSz="912848"/>
            <a:fld id="{3789BFFE-EEA0-44EB-B71F-4C5593560846}" type="slidenum">
              <a:rPr lang="en-US" smtClean="0">
                <a:solidFill>
                  <a:prstClr val="black"/>
                </a:solidFill>
              </a:rPr>
              <a:pPr defTabSz="912848"/>
              <a:t>20</a:t>
            </a:fld>
            <a:endParaRPr lang="en-US">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u="sng">
              <a:latin typeface="Times New Roman" pitchFamily="18" charset="0"/>
            </a:endParaRPr>
          </a:p>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miter lim="800000"/>
            <a:headEnd/>
            <a:tailEnd/>
          </a:ln>
        </p:spPr>
        <p:txBody>
          <a:bodyPr/>
          <a:lstStyle/>
          <a:p>
            <a:pPr defTabSz="912848"/>
            <a:fld id="{F9CD92BF-7A9E-4B30-B4D8-89B1CAE25D9F}" type="slidenum">
              <a:rPr lang="en-US" smtClean="0">
                <a:solidFill>
                  <a:prstClr val="black"/>
                </a:solidFill>
              </a:rPr>
              <a:pPr defTabSz="912848"/>
              <a:t>22</a:t>
            </a:fld>
            <a:endParaRPr 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u="sng">
              <a:latin typeface="Times New Roman" pitchFamily="18" charset="0"/>
            </a:endParaRPr>
          </a:p>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miter lim="800000"/>
            <a:headEnd/>
            <a:tailEnd/>
          </a:ln>
        </p:spPr>
        <p:txBody>
          <a:bodyPr/>
          <a:lstStyle/>
          <a:p>
            <a:pPr defTabSz="912848"/>
            <a:fld id="{F9CD92BF-7A9E-4B30-B4D8-89B1CAE25D9F}" type="slidenum">
              <a:rPr lang="en-US" smtClean="0">
                <a:solidFill>
                  <a:prstClr val="black"/>
                </a:solidFill>
              </a:rPr>
              <a:pPr defTabSz="912848"/>
              <a:t>24</a:t>
            </a:fld>
            <a:endParaRPr 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US" dirty="0">
                <a:latin typeface="Times New Roman" pitchFamily="18" charset="0"/>
              </a:rPr>
              <a:t>Transfer can be burdensome</a:t>
            </a:r>
          </a:p>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miter lim="800000"/>
            <a:headEnd/>
            <a:tailEnd/>
          </a:ln>
        </p:spPr>
        <p:txBody>
          <a:bodyPr/>
          <a:lstStyle/>
          <a:p>
            <a:pPr defTabSz="912848"/>
            <a:fld id="{F9CD92BF-7A9E-4B30-B4D8-89B1CAE25D9F}" type="slidenum">
              <a:rPr lang="en-US" smtClean="0">
                <a:solidFill>
                  <a:prstClr val="black"/>
                </a:solidFill>
              </a:rPr>
              <a:pPr defTabSz="912848"/>
              <a:t>25</a:t>
            </a:fld>
            <a:endParaRPr 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u="sng">
              <a:latin typeface="Times New Roman" pitchFamily="18" charset="0"/>
            </a:endParaRPr>
          </a:p>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miter lim="800000"/>
            <a:headEnd/>
            <a:tailEnd/>
          </a:ln>
        </p:spPr>
        <p:txBody>
          <a:bodyPr/>
          <a:lstStyle/>
          <a:p>
            <a:pPr defTabSz="912848"/>
            <a:fld id="{F9CD92BF-7A9E-4B30-B4D8-89B1CAE25D9F}" type="slidenum">
              <a:rPr lang="en-US" smtClean="0">
                <a:solidFill>
                  <a:prstClr val="black"/>
                </a:solidFill>
              </a:rPr>
              <a:pPr defTabSz="912848"/>
              <a:t>26</a:t>
            </a:fld>
            <a:endParaRPr 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u="sng">
              <a:latin typeface="Times New Roman" pitchFamily="18" charset="0"/>
            </a:endParaRPr>
          </a:p>
          <a:p>
            <a:pPr eaLnBrk="1" hangingPunct="1"/>
            <a:endParaRPr lang="en-US"/>
          </a:p>
        </p:txBody>
      </p:sp>
    </p:spTree>
    <p:extLst>
      <p:ext uri="{BB962C8B-B14F-4D97-AF65-F5344CB8AC3E}">
        <p14:creationId xmlns:p14="http://schemas.microsoft.com/office/powerpoint/2010/main" val="102491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miter lim="800000"/>
            <a:headEnd/>
            <a:tailEnd/>
          </a:ln>
        </p:spPr>
        <p:txBody>
          <a:bodyPr/>
          <a:lstStyle/>
          <a:p>
            <a:pPr defTabSz="912848"/>
            <a:fld id="{C490FE6D-0306-47E3-9BF3-B55EF78645D4}" type="slidenum">
              <a:rPr lang="en-US" smtClean="0">
                <a:solidFill>
                  <a:prstClr val="black"/>
                </a:solidFill>
              </a:rPr>
              <a:pPr defTabSz="912848"/>
              <a:t>3</a:t>
            </a:fld>
            <a:endParaRPr lang="en-US" dirty="0">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686099" y="4343704"/>
            <a:ext cx="5485805" cy="4499429"/>
          </a:xfrm>
          <a:noFill/>
        </p:spPr>
        <p:txBody>
          <a:bodyPr/>
          <a:lstStyle/>
          <a:p>
            <a:pPr eaLnBrk="1" hangingPunct="1">
              <a:lnSpc>
                <a:spcPct val="90000"/>
              </a:lnSpc>
            </a:pPr>
            <a:endParaRPr lang="en-US" sz="900" dirty="0"/>
          </a:p>
        </p:txBody>
      </p:sp>
    </p:spTree>
    <p:extLst>
      <p:ext uri="{BB962C8B-B14F-4D97-AF65-F5344CB8AC3E}">
        <p14:creationId xmlns:p14="http://schemas.microsoft.com/office/powerpoint/2010/main" val="203867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miter lim="800000"/>
            <a:headEnd/>
            <a:tailEnd/>
          </a:ln>
        </p:spPr>
        <p:txBody>
          <a:bodyPr/>
          <a:lstStyle/>
          <a:p>
            <a:pPr defTabSz="912848"/>
            <a:fld id="{C490FE6D-0306-47E3-9BF3-B55EF78645D4}" type="slidenum">
              <a:rPr lang="en-US" smtClean="0">
                <a:solidFill>
                  <a:prstClr val="black"/>
                </a:solidFill>
              </a:rPr>
              <a:pPr defTabSz="912848"/>
              <a:t>30</a:t>
            </a:fld>
            <a:endParaRPr lang="en-US" dirty="0">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686099" y="4343704"/>
            <a:ext cx="5485805" cy="4499429"/>
          </a:xfrm>
          <a:noFill/>
        </p:spPr>
        <p:txBody>
          <a:bodyPr/>
          <a:lstStyle/>
          <a:p>
            <a:pPr eaLnBrk="1" hangingPunct="1">
              <a:lnSpc>
                <a:spcPct val="90000"/>
              </a:lnSpc>
            </a:pPr>
            <a:endParaRPr lang="en-US" sz="900" dirty="0"/>
          </a:p>
        </p:txBody>
      </p:sp>
    </p:spTree>
    <p:extLst>
      <p:ext uri="{BB962C8B-B14F-4D97-AF65-F5344CB8AC3E}">
        <p14:creationId xmlns:p14="http://schemas.microsoft.com/office/powerpoint/2010/main" val="3536489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miter lim="800000"/>
            <a:headEnd/>
            <a:tailEnd/>
          </a:ln>
        </p:spPr>
        <p:txBody>
          <a:bodyPr/>
          <a:lstStyle/>
          <a:p>
            <a:pPr defTabSz="912848"/>
            <a:fld id="{C490FE6D-0306-47E3-9BF3-B55EF78645D4}" type="slidenum">
              <a:rPr lang="en-US" smtClean="0">
                <a:solidFill>
                  <a:prstClr val="black"/>
                </a:solidFill>
              </a:rPr>
              <a:pPr defTabSz="912848"/>
              <a:t>31</a:t>
            </a:fld>
            <a:endParaRPr lang="en-US" dirty="0">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686099" y="4343704"/>
            <a:ext cx="5485805" cy="4499429"/>
          </a:xfrm>
          <a:noFill/>
        </p:spPr>
        <p:txBody>
          <a:bodyPr/>
          <a:lstStyle/>
          <a:p>
            <a:pPr eaLnBrk="1" hangingPunct="1">
              <a:lnSpc>
                <a:spcPct val="90000"/>
              </a:lnSpc>
            </a:pPr>
            <a:endParaRPr lang="en-US" sz="900" dirty="0"/>
          </a:p>
        </p:txBody>
      </p:sp>
    </p:spTree>
    <p:extLst>
      <p:ext uri="{BB962C8B-B14F-4D97-AF65-F5344CB8AC3E}">
        <p14:creationId xmlns:p14="http://schemas.microsoft.com/office/powerpoint/2010/main" val="436903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miter lim="800000"/>
            <a:headEnd/>
            <a:tailEnd/>
          </a:ln>
        </p:spPr>
        <p:txBody>
          <a:bodyPr/>
          <a:lstStyle/>
          <a:p>
            <a:pPr defTabSz="912848"/>
            <a:fld id="{333B5543-86C2-4EB0-9435-E904426117DE}" type="slidenum">
              <a:rPr lang="en-US" smtClean="0">
                <a:solidFill>
                  <a:prstClr val="black"/>
                </a:solidFill>
              </a:rPr>
              <a:pPr defTabSz="912848"/>
              <a:t>32</a:t>
            </a:fld>
            <a:endParaRPr lang="en-US" dirty="0">
              <a:solidFill>
                <a:prstClr val="black"/>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86099" y="4343704"/>
            <a:ext cx="5485805" cy="4499429"/>
          </a:xfrm>
          <a:noFill/>
        </p:spPr>
        <p:txBody>
          <a:bodyPr/>
          <a:lstStyle/>
          <a:p>
            <a:pPr eaLnBrk="1" hangingPunct="1">
              <a:lnSpc>
                <a:spcPct val="90000"/>
              </a:lnSpc>
            </a:pPr>
            <a:endParaRPr lang="en-US" sz="9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D81A11-8218-47BD-8166-A6B667087DC2}"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398894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little taste of where we've been</a:t>
            </a:r>
          </a:p>
        </p:txBody>
      </p:sp>
      <p:sp>
        <p:nvSpPr>
          <p:cNvPr id="4" name="Slide Number Placeholder 3"/>
          <p:cNvSpPr>
            <a:spLocks noGrp="1"/>
          </p:cNvSpPr>
          <p:nvPr>
            <p:ph type="sldNum" sz="quarter" idx="5"/>
          </p:nvPr>
        </p:nvSpPr>
        <p:spPr/>
        <p:txBody>
          <a:bodyPr/>
          <a:lstStyle/>
          <a:p>
            <a:fld id="{F7510C22-AB3E-3144-954A-30AFB7F4824B}" type="slidenum">
              <a:rPr lang="en-US" smtClean="0"/>
              <a:pPr/>
              <a:t>6</a:t>
            </a:fld>
            <a:endParaRPr lang="en-US" dirty="0"/>
          </a:p>
        </p:txBody>
      </p:sp>
    </p:spTree>
    <p:extLst>
      <p:ext uri="{BB962C8B-B14F-4D97-AF65-F5344CB8AC3E}">
        <p14:creationId xmlns:p14="http://schemas.microsoft.com/office/powerpoint/2010/main" val="394944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14485">
              <a:defRPr>
                <a:solidFill>
                  <a:schemeClr val="tx1"/>
                </a:solidFill>
                <a:latin typeface="Verdana" pitchFamily="34" charset="0"/>
              </a:defRPr>
            </a:lvl1pPr>
            <a:lvl2pPr marL="702756" indent="-270291" defTabSz="914485">
              <a:defRPr>
                <a:solidFill>
                  <a:schemeClr val="tx1"/>
                </a:solidFill>
                <a:latin typeface="Verdana" pitchFamily="34" charset="0"/>
              </a:defRPr>
            </a:lvl2pPr>
            <a:lvl3pPr marL="1081164" indent="-216233" defTabSz="914485">
              <a:defRPr>
                <a:solidFill>
                  <a:schemeClr val="tx1"/>
                </a:solidFill>
                <a:latin typeface="Verdana" pitchFamily="34" charset="0"/>
              </a:defRPr>
            </a:lvl3pPr>
            <a:lvl4pPr marL="1513629" indent="-216233" defTabSz="914485">
              <a:defRPr>
                <a:solidFill>
                  <a:schemeClr val="tx1"/>
                </a:solidFill>
                <a:latin typeface="Verdana" pitchFamily="34" charset="0"/>
              </a:defRPr>
            </a:lvl4pPr>
            <a:lvl5pPr marL="1946095" indent="-216233" defTabSz="914485">
              <a:defRPr>
                <a:solidFill>
                  <a:schemeClr val="tx1"/>
                </a:solidFill>
                <a:latin typeface="Verdana" pitchFamily="34" charset="0"/>
              </a:defRPr>
            </a:lvl5pPr>
            <a:lvl6pPr marL="2378560" indent="-216233" algn="ctr" defTabSz="914485" eaLnBrk="0" fontAlgn="base" hangingPunct="0">
              <a:spcBef>
                <a:spcPct val="0"/>
              </a:spcBef>
              <a:spcAft>
                <a:spcPct val="0"/>
              </a:spcAft>
              <a:defRPr>
                <a:solidFill>
                  <a:schemeClr val="tx1"/>
                </a:solidFill>
                <a:latin typeface="Verdana" pitchFamily="34" charset="0"/>
              </a:defRPr>
            </a:lvl6pPr>
            <a:lvl7pPr marL="2811026" indent="-216233" algn="ctr" defTabSz="914485" eaLnBrk="0" fontAlgn="base" hangingPunct="0">
              <a:spcBef>
                <a:spcPct val="0"/>
              </a:spcBef>
              <a:spcAft>
                <a:spcPct val="0"/>
              </a:spcAft>
              <a:defRPr>
                <a:solidFill>
                  <a:schemeClr val="tx1"/>
                </a:solidFill>
                <a:latin typeface="Verdana" pitchFamily="34" charset="0"/>
              </a:defRPr>
            </a:lvl7pPr>
            <a:lvl8pPr marL="3243491" indent="-216233" algn="ctr" defTabSz="914485" eaLnBrk="0" fontAlgn="base" hangingPunct="0">
              <a:spcBef>
                <a:spcPct val="0"/>
              </a:spcBef>
              <a:spcAft>
                <a:spcPct val="0"/>
              </a:spcAft>
              <a:defRPr>
                <a:solidFill>
                  <a:schemeClr val="tx1"/>
                </a:solidFill>
                <a:latin typeface="Verdana" pitchFamily="34" charset="0"/>
              </a:defRPr>
            </a:lvl8pPr>
            <a:lvl9pPr marL="3675957" indent="-216233" algn="ctr" defTabSz="914485" eaLnBrk="0" fontAlgn="base" hangingPunct="0">
              <a:spcBef>
                <a:spcPct val="0"/>
              </a:spcBef>
              <a:spcAft>
                <a:spcPct val="0"/>
              </a:spcAft>
              <a:defRPr>
                <a:solidFill>
                  <a:schemeClr val="tx1"/>
                </a:solidFill>
                <a:latin typeface="Verdana" pitchFamily="34" charset="0"/>
              </a:defRPr>
            </a:lvl9pPr>
          </a:lstStyle>
          <a:p>
            <a:fld id="{6D15473A-00E8-4E59-823A-49AD55B63F86}" type="slidenum">
              <a:rPr lang="en-US" altLang="en-US" smtClean="0">
                <a:latin typeface="Arial" charset="0"/>
              </a:rPr>
              <a:pPr/>
              <a:t>7</a:t>
            </a:fld>
            <a:endParaRPr lang="en-US" altLang="en-US">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altLang="en-US"/>
              <a:t>POLST provides direction for a range of end-of-life medical treatments so that health care professionals can provide the treatments patients </a:t>
            </a:r>
            <a:r>
              <a:rPr lang="en-US" altLang="en-US" u="sng"/>
              <a:t>do</a:t>
            </a:r>
            <a:r>
              <a:rPr lang="en-US" altLang="en-US"/>
              <a:t> want, and avoid those that they </a:t>
            </a:r>
            <a:r>
              <a:rPr lang="en-US" altLang="en-US" u="sng"/>
              <a:t>do not</a:t>
            </a:r>
            <a:r>
              <a:rPr lang="en-US" altLang="en-US"/>
              <a:t> want.</a:t>
            </a:r>
          </a:p>
          <a:p>
            <a:pPr eaLnBrk="1" hangingPunct="1"/>
            <a:endParaRPr lang="en-US" altLang="en-US"/>
          </a:p>
          <a:p>
            <a:pPr eaLnBrk="1" hangingPunct="1"/>
            <a:r>
              <a:rPr lang="en-US" altLang="en-US"/>
              <a:t>We’ll take a look at the POLST form itself in a moment.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endParaRPr lang="en-US" altLang="en-US"/>
          </a:p>
        </p:txBody>
      </p:sp>
      <p:sp>
        <p:nvSpPr>
          <p:cNvPr id="63492" name="Slide Number Placeholder 3"/>
          <p:cNvSpPr>
            <a:spLocks noGrp="1"/>
          </p:cNvSpPr>
          <p:nvPr>
            <p:ph type="sldNum" sz="quarter" idx="5"/>
          </p:nvPr>
        </p:nvSpPr>
        <p:spPr>
          <a:noFill/>
        </p:spPr>
        <p:txBody>
          <a:bodyPr/>
          <a:lstStyle>
            <a:lvl1pPr defTabSz="914485">
              <a:defRPr>
                <a:solidFill>
                  <a:schemeClr val="tx1"/>
                </a:solidFill>
                <a:latin typeface="Verdana" pitchFamily="34" charset="0"/>
              </a:defRPr>
            </a:lvl1pPr>
            <a:lvl2pPr marL="702756" indent="-270291" defTabSz="914485">
              <a:defRPr>
                <a:solidFill>
                  <a:schemeClr val="tx1"/>
                </a:solidFill>
                <a:latin typeface="Verdana" pitchFamily="34" charset="0"/>
              </a:defRPr>
            </a:lvl2pPr>
            <a:lvl3pPr marL="1081164" indent="-216233" defTabSz="914485">
              <a:defRPr>
                <a:solidFill>
                  <a:schemeClr val="tx1"/>
                </a:solidFill>
                <a:latin typeface="Verdana" pitchFamily="34" charset="0"/>
              </a:defRPr>
            </a:lvl3pPr>
            <a:lvl4pPr marL="1513629" indent="-216233" defTabSz="914485">
              <a:defRPr>
                <a:solidFill>
                  <a:schemeClr val="tx1"/>
                </a:solidFill>
                <a:latin typeface="Verdana" pitchFamily="34" charset="0"/>
              </a:defRPr>
            </a:lvl4pPr>
            <a:lvl5pPr marL="1946095" indent="-216233" defTabSz="914485">
              <a:defRPr>
                <a:solidFill>
                  <a:schemeClr val="tx1"/>
                </a:solidFill>
                <a:latin typeface="Verdana" pitchFamily="34" charset="0"/>
              </a:defRPr>
            </a:lvl5pPr>
            <a:lvl6pPr marL="2378560" indent="-216233" algn="ctr" defTabSz="914485" eaLnBrk="0" fontAlgn="base" hangingPunct="0">
              <a:spcBef>
                <a:spcPct val="0"/>
              </a:spcBef>
              <a:spcAft>
                <a:spcPct val="0"/>
              </a:spcAft>
              <a:defRPr>
                <a:solidFill>
                  <a:schemeClr val="tx1"/>
                </a:solidFill>
                <a:latin typeface="Verdana" pitchFamily="34" charset="0"/>
              </a:defRPr>
            </a:lvl6pPr>
            <a:lvl7pPr marL="2811026" indent="-216233" algn="ctr" defTabSz="914485" eaLnBrk="0" fontAlgn="base" hangingPunct="0">
              <a:spcBef>
                <a:spcPct val="0"/>
              </a:spcBef>
              <a:spcAft>
                <a:spcPct val="0"/>
              </a:spcAft>
              <a:defRPr>
                <a:solidFill>
                  <a:schemeClr val="tx1"/>
                </a:solidFill>
                <a:latin typeface="Verdana" pitchFamily="34" charset="0"/>
              </a:defRPr>
            </a:lvl7pPr>
            <a:lvl8pPr marL="3243491" indent="-216233" algn="ctr" defTabSz="914485" eaLnBrk="0" fontAlgn="base" hangingPunct="0">
              <a:spcBef>
                <a:spcPct val="0"/>
              </a:spcBef>
              <a:spcAft>
                <a:spcPct val="0"/>
              </a:spcAft>
              <a:defRPr>
                <a:solidFill>
                  <a:schemeClr val="tx1"/>
                </a:solidFill>
                <a:latin typeface="Verdana" pitchFamily="34" charset="0"/>
              </a:defRPr>
            </a:lvl8pPr>
            <a:lvl9pPr marL="3675957" indent="-216233" algn="ctr" defTabSz="914485" eaLnBrk="0" fontAlgn="base" hangingPunct="0">
              <a:spcBef>
                <a:spcPct val="0"/>
              </a:spcBef>
              <a:spcAft>
                <a:spcPct val="0"/>
              </a:spcAft>
              <a:defRPr>
                <a:solidFill>
                  <a:schemeClr val="tx1"/>
                </a:solidFill>
                <a:latin typeface="Verdana" pitchFamily="34" charset="0"/>
              </a:defRPr>
            </a:lvl9pPr>
          </a:lstStyle>
          <a:p>
            <a:fld id="{5C2DDF7E-A8C9-4DCB-9C10-3421B5D0987C}" type="slidenum">
              <a:rPr lang="en-US" altLang="en-US" smtClean="0">
                <a:solidFill>
                  <a:prstClr val="black"/>
                </a:solidFill>
                <a:latin typeface="Arial" charset="0"/>
              </a:rPr>
              <a:pPr/>
              <a:t>8</a:t>
            </a:fld>
            <a:endParaRPr lang="en-US" altLang="en-US">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endParaRPr lang="en-US" altLang="en-US"/>
          </a:p>
        </p:txBody>
      </p:sp>
      <p:sp>
        <p:nvSpPr>
          <p:cNvPr id="63492" name="Slide Number Placeholder 3"/>
          <p:cNvSpPr>
            <a:spLocks noGrp="1"/>
          </p:cNvSpPr>
          <p:nvPr>
            <p:ph type="sldNum" sz="quarter" idx="5"/>
          </p:nvPr>
        </p:nvSpPr>
        <p:spPr>
          <a:noFill/>
        </p:spPr>
        <p:txBody>
          <a:bodyPr/>
          <a:lstStyle>
            <a:lvl1pPr defTabSz="914485">
              <a:defRPr>
                <a:solidFill>
                  <a:schemeClr val="tx1"/>
                </a:solidFill>
                <a:latin typeface="Verdana" pitchFamily="34" charset="0"/>
              </a:defRPr>
            </a:lvl1pPr>
            <a:lvl2pPr marL="702756" indent="-270291" defTabSz="914485">
              <a:defRPr>
                <a:solidFill>
                  <a:schemeClr val="tx1"/>
                </a:solidFill>
                <a:latin typeface="Verdana" pitchFamily="34" charset="0"/>
              </a:defRPr>
            </a:lvl2pPr>
            <a:lvl3pPr marL="1081164" indent="-216233" defTabSz="914485">
              <a:defRPr>
                <a:solidFill>
                  <a:schemeClr val="tx1"/>
                </a:solidFill>
                <a:latin typeface="Verdana" pitchFamily="34" charset="0"/>
              </a:defRPr>
            </a:lvl3pPr>
            <a:lvl4pPr marL="1513629" indent="-216233" defTabSz="914485">
              <a:defRPr>
                <a:solidFill>
                  <a:schemeClr val="tx1"/>
                </a:solidFill>
                <a:latin typeface="Verdana" pitchFamily="34" charset="0"/>
              </a:defRPr>
            </a:lvl4pPr>
            <a:lvl5pPr marL="1946095" indent="-216233" defTabSz="914485">
              <a:defRPr>
                <a:solidFill>
                  <a:schemeClr val="tx1"/>
                </a:solidFill>
                <a:latin typeface="Verdana" pitchFamily="34" charset="0"/>
              </a:defRPr>
            </a:lvl5pPr>
            <a:lvl6pPr marL="2378560" indent="-216233" algn="ctr" defTabSz="914485" eaLnBrk="0" fontAlgn="base" hangingPunct="0">
              <a:spcBef>
                <a:spcPct val="0"/>
              </a:spcBef>
              <a:spcAft>
                <a:spcPct val="0"/>
              </a:spcAft>
              <a:defRPr>
                <a:solidFill>
                  <a:schemeClr val="tx1"/>
                </a:solidFill>
                <a:latin typeface="Verdana" pitchFamily="34" charset="0"/>
              </a:defRPr>
            </a:lvl6pPr>
            <a:lvl7pPr marL="2811026" indent="-216233" algn="ctr" defTabSz="914485" eaLnBrk="0" fontAlgn="base" hangingPunct="0">
              <a:spcBef>
                <a:spcPct val="0"/>
              </a:spcBef>
              <a:spcAft>
                <a:spcPct val="0"/>
              </a:spcAft>
              <a:defRPr>
                <a:solidFill>
                  <a:schemeClr val="tx1"/>
                </a:solidFill>
                <a:latin typeface="Verdana" pitchFamily="34" charset="0"/>
              </a:defRPr>
            </a:lvl7pPr>
            <a:lvl8pPr marL="3243491" indent="-216233" algn="ctr" defTabSz="914485" eaLnBrk="0" fontAlgn="base" hangingPunct="0">
              <a:spcBef>
                <a:spcPct val="0"/>
              </a:spcBef>
              <a:spcAft>
                <a:spcPct val="0"/>
              </a:spcAft>
              <a:defRPr>
                <a:solidFill>
                  <a:schemeClr val="tx1"/>
                </a:solidFill>
                <a:latin typeface="Verdana" pitchFamily="34" charset="0"/>
              </a:defRPr>
            </a:lvl8pPr>
            <a:lvl9pPr marL="3675957" indent="-216233" algn="ctr" defTabSz="914485" eaLnBrk="0" fontAlgn="base" hangingPunct="0">
              <a:spcBef>
                <a:spcPct val="0"/>
              </a:spcBef>
              <a:spcAft>
                <a:spcPct val="0"/>
              </a:spcAft>
              <a:defRPr>
                <a:solidFill>
                  <a:schemeClr val="tx1"/>
                </a:solidFill>
                <a:latin typeface="Verdana" pitchFamily="34" charset="0"/>
              </a:defRPr>
            </a:lvl9pPr>
          </a:lstStyle>
          <a:p>
            <a:fld id="{5C2DDF7E-A8C9-4DCB-9C10-3421B5D0987C}" type="slidenum">
              <a:rPr lang="en-US" altLang="en-US" smtClean="0">
                <a:solidFill>
                  <a:prstClr val="black"/>
                </a:solidFill>
                <a:latin typeface="Arial" charset="0"/>
              </a:rPr>
              <a:pPr/>
              <a:t>9</a:t>
            </a:fld>
            <a:endParaRPr lang="en-US" altLang="en-US">
              <a:solidFill>
                <a:prstClr val="black"/>
              </a:solidFill>
              <a:latin typeface="Arial" charset="0"/>
            </a:endParaRPr>
          </a:p>
        </p:txBody>
      </p:sp>
    </p:spTree>
    <p:extLst>
      <p:ext uri="{BB962C8B-B14F-4D97-AF65-F5344CB8AC3E}">
        <p14:creationId xmlns:p14="http://schemas.microsoft.com/office/powerpoint/2010/main" val="293586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2983">
              <a:defRPr>
                <a:solidFill>
                  <a:schemeClr val="tx1"/>
                </a:solidFill>
                <a:latin typeface="Verdana" pitchFamily="34" charset="0"/>
              </a:defRPr>
            </a:lvl1pPr>
            <a:lvl2pPr marL="702756" indent="-270291" defTabSz="912983">
              <a:defRPr>
                <a:solidFill>
                  <a:schemeClr val="tx1"/>
                </a:solidFill>
                <a:latin typeface="Verdana" pitchFamily="34" charset="0"/>
              </a:defRPr>
            </a:lvl2pPr>
            <a:lvl3pPr marL="1081164" indent="-216233" defTabSz="912983">
              <a:defRPr>
                <a:solidFill>
                  <a:schemeClr val="tx1"/>
                </a:solidFill>
                <a:latin typeface="Verdana" pitchFamily="34" charset="0"/>
              </a:defRPr>
            </a:lvl3pPr>
            <a:lvl4pPr marL="1513629" indent="-216233" defTabSz="912983">
              <a:defRPr>
                <a:solidFill>
                  <a:schemeClr val="tx1"/>
                </a:solidFill>
                <a:latin typeface="Verdana" pitchFamily="34" charset="0"/>
              </a:defRPr>
            </a:lvl4pPr>
            <a:lvl5pPr marL="1946095" indent="-216233" defTabSz="912983">
              <a:defRPr>
                <a:solidFill>
                  <a:schemeClr val="tx1"/>
                </a:solidFill>
                <a:latin typeface="Verdana" pitchFamily="34" charset="0"/>
              </a:defRPr>
            </a:lvl5pPr>
            <a:lvl6pPr marL="2378560" indent="-216233" algn="ctr" defTabSz="912983" eaLnBrk="0" fontAlgn="base" hangingPunct="0">
              <a:spcBef>
                <a:spcPct val="0"/>
              </a:spcBef>
              <a:spcAft>
                <a:spcPct val="0"/>
              </a:spcAft>
              <a:defRPr>
                <a:solidFill>
                  <a:schemeClr val="tx1"/>
                </a:solidFill>
                <a:latin typeface="Verdana" pitchFamily="34" charset="0"/>
              </a:defRPr>
            </a:lvl6pPr>
            <a:lvl7pPr marL="2811026" indent="-216233" algn="ctr" defTabSz="912983" eaLnBrk="0" fontAlgn="base" hangingPunct="0">
              <a:spcBef>
                <a:spcPct val="0"/>
              </a:spcBef>
              <a:spcAft>
                <a:spcPct val="0"/>
              </a:spcAft>
              <a:defRPr>
                <a:solidFill>
                  <a:schemeClr val="tx1"/>
                </a:solidFill>
                <a:latin typeface="Verdana" pitchFamily="34" charset="0"/>
              </a:defRPr>
            </a:lvl7pPr>
            <a:lvl8pPr marL="3243491" indent="-216233" algn="ctr" defTabSz="912983" eaLnBrk="0" fontAlgn="base" hangingPunct="0">
              <a:spcBef>
                <a:spcPct val="0"/>
              </a:spcBef>
              <a:spcAft>
                <a:spcPct val="0"/>
              </a:spcAft>
              <a:defRPr>
                <a:solidFill>
                  <a:schemeClr val="tx1"/>
                </a:solidFill>
                <a:latin typeface="Verdana" pitchFamily="34" charset="0"/>
              </a:defRPr>
            </a:lvl8pPr>
            <a:lvl9pPr marL="3675957" indent="-216233" algn="ctr" defTabSz="912983" eaLnBrk="0" fontAlgn="base" hangingPunct="0">
              <a:spcBef>
                <a:spcPct val="0"/>
              </a:spcBef>
              <a:spcAft>
                <a:spcPct val="0"/>
              </a:spcAft>
              <a:defRPr>
                <a:solidFill>
                  <a:schemeClr val="tx1"/>
                </a:solidFill>
                <a:latin typeface="Verdana" pitchFamily="34" charset="0"/>
              </a:defRPr>
            </a:lvl9pPr>
          </a:lstStyle>
          <a:p>
            <a:fld id="{499D3FDD-2EB6-4EC9-9BA4-451F94FB69C7}" type="slidenum">
              <a:rPr lang="en-US" smtClean="0">
                <a:solidFill>
                  <a:prstClr val="black"/>
                </a:solidFill>
                <a:latin typeface="Arial" charset="0"/>
              </a:rPr>
              <a:pPr/>
              <a:t>10</a:t>
            </a:fld>
            <a:endParaRPr lang="en-US">
              <a:solidFill>
                <a:prstClr val="black"/>
              </a:solidFill>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sz="9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highlight some of the current work and things I want to emphasize:</a:t>
            </a:r>
          </a:p>
          <a:p>
            <a:endParaRPr lang="en-US" dirty="0"/>
          </a:p>
          <a:p>
            <a:r>
              <a:rPr lang="en-US" dirty="0"/>
              <a:t>National POLST no longer uses “POLST” as an acronym but as a term and defines it as a portable medical order. We made this change in early 2019 for a couple of reasons:</a:t>
            </a:r>
          </a:p>
          <a:p>
            <a:r>
              <a:rPr lang="en-US" sz="1200" b="0" i="0" kern="1200" dirty="0">
                <a:solidFill>
                  <a:schemeClr val="tx1"/>
                </a:solidFill>
                <a:effectLst/>
                <a:latin typeface="Lato Regular"/>
                <a:ea typeface="+mn-ea"/>
                <a:cs typeface="+mn-cs"/>
              </a:rPr>
              <a:t>1. The prior acronym’s emphasis on “physician” conflicted with national policies promoting a team approach for the POLST process and support for physician assistants and advance practice registered nurses to write and sign POLST orders, </a:t>
            </a:r>
            <a:r>
              <a:rPr lang="en-US" sz="1200" b="0" i="0" u="none" strike="noStrike" kern="1200" dirty="0">
                <a:solidFill>
                  <a:schemeClr val="tx1"/>
                </a:solidFill>
                <a:effectLst/>
                <a:latin typeface="Lato Regular"/>
                <a:ea typeface="+mn-ea"/>
                <a:cs typeface="+mn-cs"/>
                <a:hlinkClick r:id="rId3"/>
              </a:rPr>
              <a:t>a practice National POLST supports</a:t>
            </a:r>
            <a:r>
              <a:rPr lang="en-US" sz="1200" b="0" i="0" kern="1200" dirty="0">
                <a:solidFill>
                  <a:schemeClr val="tx1"/>
                </a:solidFill>
                <a:effectLst/>
                <a:latin typeface="Lato Regular"/>
                <a:ea typeface="+mn-ea"/>
                <a:cs typeface="+mn-cs"/>
              </a:rPr>
              <a:t> and many states allow as I just showed you; and</a:t>
            </a:r>
          </a:p>
          <a:p>
            <a:r>
              <a:rPr lang="en-US" sz="1200" b="0" i="0" kern="1200" dirty="0">
                <a:solidFill>
                  <a:schemeClr val="tx1"/>
                </a:solidFill>
                <a:effectLst/>
                <a:latin typeface="Lato Regular"/>
                <a:ea typeface="+mn-ea"/>
                <a:cs typeface="+mn-cs"/>
              </a:rPr>
              <a:t>2. Removes the biased “life-sustaining” phrase: POLST is a neutral form and process that documents what patients want for themselves and patient’s bring their own values to the process in making their treatment decisions;</a:t>
            </a:r>
          </a:p>
          <a:p>
            <a:r>
              <a:rPr lang="en-US" sz="1200" b="0" i="0" kern="1200" dirty="0">
                <a:solidFill>
                  <a:schemeClr val="tx1"/>
                </a:solidFill>
                <a:effectLst/>
                <a:latin typeface="Lato Regular"/>
                <a:ea typeface="+mn-ea"/>
                <a:cs typeface="+mn-cs"/>
              </a:rPr>
              <a:t>3. Emphasizes the concept of POLST; and</a:t>
            </a:r>
          </a:p>
          <a:p>
            <a:r>
              <a:rPr lang="en-US" sz="1200" b="0" i="0" kern="1200" dirty="0">
                <a:solidFill>
                  <a:schemeClr val="tx1"/>
                </a:solidFill>
                <a:effectLst/>
                <a:latin typeface="Lato Regular"/>
                <a:ea typeface="+mn-ea"/>
                <a:cs typeface="+mn-cs"/>
              </a:rPr>
              <a:t>4. Keeps the national organization neutral in not promoting one name among the </a:t>
            </a:r>
            <a:r>
              <a:rPr lang="en-US" sz="1200" b="0" i="0" u="none" strike="noStrike" kern="1200" dirty="0">
                <a:solidFill>
                  <a:schemeClr val="tx1"/>
                </a:solidFill>
                <a:effectLst/>
                <a:latin typeface="Lato Regular"/>
                <a:ea typeface="+mn-ea"/>
                <a:cs typeface="+mn-cs"/>
                <a:hlinkClick r:id="rId4"/>
              </a:rPr>
              <a:t>many variations on “POLST” acronyms</a:t>
            </a:r>
            <a:r>
              <a:rPr lang="en-US" sz="1200" b="0" i="0" kern="1200" dirty="0">
                <a:solidFill>
                  <a:schemeClr val="tx1"/>
                </a:solidFill>
                <a:effectLst/>
                <a:latin typeface="Lato Regular"/>
                <a:ea typeface="+mn-ea"/>
                <a:cs typeface="+mn-cs"/>
              </a:rPr>
              <a:t>.</a:t>
            </a:r>
          </a:p>
          <a:p>
            <a:endParaRPr lang="en-US" sz="1200" b="0" i="0" kern="1200" dirty="0">
              <a:solidFill>
                <a:schemeClr val="tx1"/>
              </a:solidFill>
              <a:effectLst/>
              <a:latin typeface="Lato Regular"/>
              <a:ea typeface="+mn-ea"/>
              <a:cs typeface="+mn-cs"/>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11</a:t>
            </a:fld>
            <a:endParaRPr lang="en-US" dirty="0"/>
          </a:p>
        </p:txBody>
      </p:sp>
    </p:spTree>
    <p:extLst>
      <p:ext uri="{BB962C8B-B14F-4D97-AF65-F5344CB8AC3E}">
        <p14:creationId xmlns:p14="http://schemas.microsoft.com/office/powerpoint/2010/main" val="155458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64812">
              <a:defRPr>
                <a:solidFill>
                  <a:schemeClr val="tx1"/>
                </a:solidFill>
                <a:latin typeface="Verdana" pitchFamily="34" charset="0"/>
              </a:defRPr>
            </a:lvl1pPr>
            <a:lvl2pPr marL="742653" indent="-285635" defTabSz="964812">
              <a:defRPr>
                <a:solidFill>
                  <a:schemeClr val="tx1"/>
                </a:solidFill>
                <a:latin typeface="Verdana" pitchFamily="34" charset="0"/>
              </a:defRPr>
            </a:lvl2pPr>
            <a:lvl3pPr marL="1142541" indent="-228509" defTabSz="964812">
              <a:defRPr>
                <a:solidFill>
                  <a:schemeClr val="tx1"/>
                </a:solidFill>
                <a:latin typeface="Verdana" pitchFamily="34" charset="0"/>
              </a:defRPr>
            </a:lvl3pPr>
            <a:lvl4pPr marL="1599558" indent="-228509" defTabSz="964812">
              <a:defRPr>
                <a:solidFill>
                  <a:schemeClr val="tx1"/>
                </a:solidFill>
                <a:latin typeface="Verdana" pitchFamily="34" charset="0"/>
              </a:defRPr>
            </a:lvl4pPr>
            <a:lvl5pPr marL="2056575" indent="-228509" defTabSz="964812">
              <a:defRPr>
                <a:solidFill>
                  <a:schemeClr val="tx1"/>
                </a:solidFill>
                <a:latin typeface="Verdana" pitchFamily="34" charset="0"/>
              </a:defRPr>
            </a:lvl5pPr>
            <a:lvl6pPr marL="2513592" indent="-228509" algn="ctr" defTabSz="964812" eaLnBrk="0" fontAlgn="base" hangingPunct="0">
              <a:spcBef>
                <a:spcPct val="0"/>
              </a:spcBef>
              <a:spcAft>
                <a:spcPct val="0"/>
              </a:spcAft>
              <a:defRPr>
                <a:solidFill>
                  <a:schemeClr val="tx1"/>
                </a:solidFill>
                <a:latin typeface="Verdana" pitchFamily="34" charset="0"/>
              </a:defRPr>
            </a:lvl6pPr>
            <a:lvl7pPr marL="2970608" indent="-228509" algn="ctr" defTabSz="964812" eaLnBrk="0" fontAlgn="base" hangingPunct="0">
              <a:spcBef>
                <a:spcPct val="0"/>
              </a:spcBef>
              <a:spcAft>
                <a:spcPct val="0"/>
              </a:spcAft>
              <a:defRPr>
                <a:solidFill>
                  <a:schemeClr val="tx1"/>
                </a:solidFill>
                <a:latin typeface="Verdana" pitchFamily="34" charset="0"/>
              </a:defRPr>
            </a:lvl7pPr>
            <a:lvl8pPr marL="3427624" indent="-228509" algn="ctr" defTabSz="964812" eaLnBrk="0" fontAlgn="base" hangingPunct="0">
              <a:spcBef>
                <a:spcPct val="0"/>
              </a:spcBef>
              <a:spcAft>
                <a:spcPct val="0"/>
              </a:spcAft>
              <a:defRPr>
                <a:solidFill>
                  <a:schemeClr val="tx1"/>
                </a:solidFill>
                <a:latin typeface="Verdana" pitchFamily="34" charset="0"/>
              </a:defRPr>
            </a:lvl8pPr>
            <a:lvl9pPr marL="3884641" indent="-228509" algn="ctr" defTabSz="964812" eaLnBrk="0" fontAlgn="base" hangingPunct="0">
              <a:spcBef>
                <a:spcPct val="0"/>
              </a:spcBef>
              <a:spcAft>
                <a:spcPct val="0"/>
              </a:spcAft>
              <a:defRPr>
                <a:solidFill>
                  <a:schemeClr val="tx1"/>
                </a:solidFill>
                <a:latin typeface="Verdana" pitchFamily="34" charset="0"/>
              </a:defRPr>
            </a:lvl9pPr>
          </a:lstStyle>
          <a:p>
            <a:fld id="{9013FE06-14B8-489F-BB36-82FA696179A0}" type="slidenum">
              <a:rPr lang="en-US" smtClean="0">
                <a:solidFill>
                  <a:prstClr val="black"/>
                </a:solidFill>
                <a:latin typeface="Arial" charset="0"/>
              </a:rPr>
              <a:pPr/>
              <a:t>13</a:t>
            </a:fld>
            <a:endParaRPr lang="en-US" dirty="0">
              <a:solidFill>
                <a:prstClr val="black"/>
              </a:solidFill>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dirty="0"/>
              <a:t>Let’s take a look at the POLST form itself.</a:t>
            </a:r>
            <a:r>
              <a:rPr lang="en-US" baseline="0" dirty="0"/>
              <a:t>  This is the most recent version of the POLST.  It was updated in January 2016 to provide signature lines and instructions for nurse practitioners and physician assistants to sign the POLST, per AB 637.  Previous versions of the POLST form remain valid.  However, if you have an NP or PA signing POLST forms, they should only use the 2016 form.  You can find the date in the upper left corner below the EMSA logo.</a:t>
            </a:r>
            <a:endParaRPr lang="en-US" dirty="0"/>
          </a:p>
          <a:p>
            <a:pPr eaLnBrk="1" hangingPunct="1"/>
            <a:endParaRPr lang="en-US" dirty="0"/>
          </a:p>
        </p:txBody>
      </p:sp>
    </p:spTree>
    <p:extLst>
      <p:ext uri="{BB962C8B-B14F-4D97-AF65-F5344CB8AC3E}">
        <p14:creationId xmlns:p14="http://schemas.microsoft.com/office/powerpoint/2010/main" val="950755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OLST_ppt_cover_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OLST_ppt_cover_w_photo_swoo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OLST_ppt_cove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ctrTitle" sz="quarter"/>
          </p:nvPr>
        </p:nvSpPr>
        <p:spPr>
          <a:xfrm>
            <a:off x="381000" y="1524000"/>
            <a:ext cx="5486400" cy="1736725"/>
          </a:xfrm>
        </p:spPr>
        <p:txBody>
          <a:bodyPr/>
          <a:lstStyle>
            <a:lvl1pPr>
              <a:defRPr sz="4400"/>
            </a:lvl1pPr>
          </a:lstStyle>
          <a:p>
            <a:pPr lvl="0"/>
            <a:r>
              <a:rPr lang="en-US" noProof="0"/>
              <a:t>Click to edit Master title style</a:t>
            </a:r>
          </a:p>
        </p:txBody>
      </p:sp>
      <p:sp>
        <p:nvSpPr>
          <p:cNvPr id="45059" name="Rectangle 3"/>
          <p:cNvSpPr>
            <a:spLocks noGrp="1" noChangeArrowheads="1"/>
          </p:cNvSpPr>
          <p:nvPr>
            <p:ph type="subTitle" sz="quarter" idx="1"/>
          </p:nvPr>
        </p:nvSpPr>
        <p:spPr>
          <a:xfrm>
            <a:off x="381000" y="3352800"/>
            <a:ext cx="4953000" cy="1752600"/>
          </a:xfrm>
        </p:spPr>
        <p:txBody>
          <a:bodyPr/>
          <a:lstStyle>
            <a:lvl1pPr marL="0" indent="0">
              <a:buFont typeface="Wingdings" pitchFamily="2" charset="2"/>
              <a:buNone/>
              <a:defRPr/>
            </a:lvl1pPr>
          </a:lstStyle>
          <a:p>
            <a:pPr lvl="0"/>
            <a:r>
              <a:rPr lang="en-US" noProof="0"/>
              <a:t>Click to edit Master subtitle style</a:t>
            </a:r>
          </a:p>
        </p:txBody>
      </p:sp>
      <p:sp>
        <p:nvSpPr>
          <p:cNvPr id="7" name="Rectangle 4"/>
          <p:cNvSpPr>
            <a:spLocks noGrp="1" noChangeArrowheads="1"/>
          </p:cNvSpPr>
          <p:nvPr>
            <p:ph type="dt" sz="quarter" idx="10"/>
          </p:nvPr>
        </p:nvSpPr>
        <p:spPr bwMode="auto">
          <a:xfrm>
            <a:off x="457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latin typeface="Verdana" pitchFamily="34" charset="0"/>
            </a:endParaRPr>
          </a:p>
        </p:txBody>
      </p:sp>
      <p:sp>
        <p:nvSpPr>
          <p:cNvPr id="8" name="Rectangle 5"/>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lgn="ctr" fontAlgn="base">
              <a:spcBef>
                <a:spcPct val="0"/>
              </a:spcBef>
              <a:spcAft>
                <a:spcPct val="0"/>
              </a:spcAft>
              <a:defRPr/>
            </a:pPr>
            <a:endParaRPr lang="en-US">
              <a:solidFill>
                <a:srgbClr val="FFFFFF"/>
              </a:solidFill>
              <a:latin typeface="Verdana" pitchFamily="34" charset="0"/>
            </a:endParaRPr>
          </a:p>
        </p:txBody>
      </p:sp>
      <p:sp>
        <p:nvSpPr>
          <p:cNvPr id="9" name="Rectangle 6"/>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fontAlgn="base">
              <a:spcBef>
                <a:spcPct val="0"/>
              </a:spcBef>
              <a:spcAft>
                <a:spcPct val="0"/>
              </a:spcAft>
              <a:defRPr/>
            </a:pPr>
            <a:fld id="{8CF11363-4D64-4D98-AF9A-7AED5A0EFA8F}" type="slidenum">
              <a:rPr lang="en-US" smtClean="0">
                <a:solidFill>
                  <a:srgbClr val="FFFFFF"/>
                </a:solidFill>
                <a:latin typeface="Verdana" pitchFamily="34" charset="0"/>
              </a:rPr>
              <a:pPr fontAlgn="base">
                <a:spcBef>
                  <a:spcPct val="0"/>
                </a:spcBef>
                <a:spcAft>
                  <a:spcPct val="0"/>
                </a:spcAft>
                <a:defRPr/>
              </a:pPr>
              <a:t>‹#›</a:t>
            </a:fld>
            <a:endParaRPr lang="en-US">
              <a:solidFill>
                <a:srgbClr val="FFFFFF"/>
              </a:solidFill>
              <a:latin typeface="Verdana" pitchFamily="34" charset="0"/>
            </a:endParaRPr>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772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90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a:solidFill>
                  <a:schemeClr val="accent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22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lgn="ctr">
              <a:defRPr>
                <a:solidFill>
                  <a:schemeClr val="accent1"/>
                </a:solidFill>
              </a:defRPr>
            </a:lvl1pPr>
          </a:lstStyle>
          <a:p>
            <a:r>
              <a:rPr lang="en-US" dirty="0"/>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r>
              <a:rPr lang="en-US" noProof="0"/>
              <a:t>Click icon to add table</a:t>
            </a:r>
          </a:p>
        </p:txBody>
      </p:sp>
    </p:spTree>
    <p:extLst>
      <p:ext uri="{BB962C8B-B14F-4D97-AF65-F5344CB8AC3E}">
        <p14:creationId xmlns:p14="http://schemas.microsoft.com/office/powerpoint/2010/main" val="482114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6078537"/>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ctr" eaLnBrk="0" fontAlgn="base" hangingPunct="0">
              <a:spcBef>
                <a:spcPct val="0"/>
              </a:spcBef>
              <a:spcAft>
                <a:spcPct val="0"/>
              </a:spcAft>
              <a:defRPr/>
            </a:pPr>
            <a:endParaRPr lang="en-US">
              <a:solidFill>
                <a:srgbClr val="FFFFFF"/>
              </a:solidFill>
              <a:latin typeface="Verdana" pitchFamily="34" charset="0"/>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lgn="ctr" eaLnBrk="0" fontAlgn="base" hangingPunct="0">
              <a:spcBef>
                <a:spcPct val="0"/>
              </a:spcBef>
              <a:spcAft>
                <a:spcPct val="0"/>
              </a:spcAft>
              <a:defRPr/>
            </a:pPr>
            <a:endParaRPr lang="en-US">
              <a:solidFill>
                <a:srgbClr val="FFFFFF"/>
              </a:solidFill>
              <a:latin typeface="Verdana" pitchFamily="34" charset="0"/>
            </a:endParaRPr>
          </a:p>
        </p:txBody>
      </p:sp>
    </p:spTree>
    <p:extLst>
      <p:ext uri="{BB962C8B-B14F-4D97-AF65-F5344CB8AC3E}">
        <p14:creationId xmlns:p14="http://schemas.microsoft.com/office/powerpoint/2010/main" val="150042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OLST_ppt_cover_phot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OLST_ppt_cover_w_photo_swoosh"/>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OLST_ppt_cover_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ctrTitle" sz="quarter"/>
          </p:nvPr>
        </p:nvSpPr>
        <p:spPr>
          <a:xfrm>
            <a:off x="381000" y="1524000"/>
            <a:ext cx="5486400" cy="1736725"/>
          </a:xfrm>
        </p:spPr>
        <p:txBody>
          <a:bodyPr/>
          <a:lstStyle>
            <a:lvl1pPr>
              <a:defRPr sz="4400"/>
            </a:lvl1pPr>
          </a:lstStyle>
          <a:p>
            <a:pPr lvl="0"/>
            <a:r>
              <a:rPr lang="en-US" altLang="en-US" noProof="0"/>
              <a:t>Click to edit Master title style</a:t>
            </a:r>
          </a:p>
        </p:txBody>
      </p:sp>
      <p:sp>
        <p:nvSpPr>
          <p:cNvPr id="45059" name="Rectangle 3"/>
          <p:cNvSpPr>
            <a:spLocks noGrp="1" noChangeArrowheads="1"/>
          </p:cNvSpPr>
          <p:nvPr>
            <p:ph type="subTitle" sz="quarter" idx="1"/>
          </p:nvPr>
        </p:nvSpPr>
        <p:spPr>
          <a:xfrm>
            <a:off x="381000" y="3352800"/>
            <a:ext cx="4953000" cy="1752600"/>
          </a:xfrm>
        </p:spPr>
        <p:txBody>
          <a:bodyPr/>
          <a:lstStyle>
            <a:lvl1pPr marL="0" indent="0">
              <a:buFont typeface="Wingdings" pitchFamily="2" charset="2"/>
              <a:buNone/>
              <a:defRPr/>
            </a:lvl1pPr>
          </a:lstStyle>
          <a:p>
            <a:pPr lvl="0"/>
            <a:r>
              <a:rPr lang="en-US" altLang="en-US" noProof="0"/>
              <a:t>Click to edit Master subtitle style</a:t>
            </a:r>
          </a:p>
        </p:txBody>
      </p:sp>
      <p:sp>
        <p:nvSpPr>
          <p:cNvPr id="7" name="Rectangle 4"/>
          <p:cNvSpPr>
            <a:spLocks noGrp="1" noChangeArrowheads="1"/>
          </p:cNvSpPr>
          <p:nvPr>
            <p:ph type="dt" sz="quarter" idx="10"/>
          </p:nvPr>
        </p:nvSpPr>
        <p:spPr bwMode="auto">
          <a:xfrm>
            <a:off x="457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defRPr>
            </a:lvl1pPr>
          </a:lstStyle>
          <a:p>
            <a:pPr fontAlgn="base">
              <a:spcBef>
                <a:spcPct val="0"/>
              </a:spcBef>
              <a:spcAft>
                <a:spcPct val="0"/>
              </a:spcAft>
              <a:defRPr/>
            </a:pPr>
            <a:endParaRPr lang="en-US" altLang="en-US">
              <a:solidFill>
                <a:srgbClr val="FFFFFF"/>
              </a:solidFill>
              <a:latin typeface="Verdana" pitchFamily="34" charset="0"/>
            </a:endParaRPr>
          </a:p>
        </p:txBody>
      </p:sp>
      <p:sp>
        <p:nvSpPr>
          <p:cNvPr id="8" name="Rectangle 5"/>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lgn="ctr" fontAlgn="base">
              <a:spcBef>
                <a:spcPct val="0"/>
              </a:spcBef>
              <a:spcAft>
                <a:spcPct val="0"/>
              </a:spcAft>
              <a:defRPr/>
            </a:pPr>
            <a:endParaRPr lang="en-US" altLang="en-US">
              <a:solidFill>
                <a:srgbClr val="FFFFFF"/>
              </a:solidFill>
              <a:latin typeface="Verdana" pitchFamily="34" charset="0"/>
            </a:endParaRPr>
          </a:p>
        </p:txBody>
      </p:sp>
      <p:sp>
        <p:nvSpPr>
          <p:cNvPr id="9" name="Rectangle 6"/>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fontAlgn="base">
              <a:spcBef>
                <a:spcPct val="0"/>
              </a:spcBef>
              <a:spcAft>
                <a:spcPct val="0"/>
              </a:spcAft>
              <a:defRPr/>
            </a:pPr>
            <a:fld id="{83AA7871-CF3C-4A03-B612-37E2B4FF470B}" type="slidenum">
              <a:rPr lang="en-US" altLang="en-US">
                <a:solidFill>
                  <a:srgbClr val="FFFFFF"/>
                </a:solidFill>
                <a:latin typeface="Verdana" pitchFamily="34" charset="0"/>
              </a:rPr>
              <a:pPr fontAlgn="base">
                <a:spcBef>
                  <a:spcPct val="0"/>
                </a:spcBef>
                <a:spcAft>
                  <a:spcPct val="0"/>
                </a:spcAft>
                <a:defRPr/>
              </a:pPr>
              <a:t>‹#›</a:t>
            </a:fld>
            <a:endParaRPr lang="en-US" altLang="en-US">
              <a:solidFill>
                <a:srgbClr val="FFFFFF"/>
              </a:solidFill>
              <a:latin typeface="Verdana" pitchFamily="34" charset="0"/>
            </a:endParaRPr>
          </a:p>
        </p:txBody>
      </p:sp>
    </p:spTree>
    <p:extLst>
      <p:ext uri="{BB962C8B-B14F-4D97-AF65-F5344CB8AC3E}">
        <p14:creationId xmlns:p14="http://schemas.microsoft.com/office/powerpoint/2010/main" val="1958512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307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4870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239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898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931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471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404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0875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5486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763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654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endParaRPr lang="en-US" noProof="0"/>
          </a:p>
        </p:txBody>
      </p:sp>
    </p:spTree>
    <p:extLst>
      <p:ext uri="{BB962C8B-B14F-4D97-AF65-F5344CB8AC3E}">
        <p14:creationId xmlns:p14="http://schemas.microsoft.com/office/powerpoint/2010/main" val="45088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OLST_ppt_cover_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OLST_ppt_cover_w_photo_swoo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OLST_ppt_cove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ctrTitle" sz="quarter"/>
          </p:nvPr>
        </p:nvSpPr>
        <p:spPr>
          <a:xfrm>
            <a:off x="381000" y="1524000"/>
            <a:ext cx="5486400" cy="1736725"/>
          </a:xfrm>
        </p:spPr>
        <p:txBody>
          <a:bodyPr/>
          <a:lstStyle>
            <a:lvl1pPr>
              <a:defRPr sz="4400"/>
            </a:lvl1pPr>
          </a:lstStyle>
          <a:p>
            <a:pPr lvl="0"/>
            <a:r>
              <a:rPr lang="en-US" noProof="0"/>
              <a:t>Click to edit Master title style</a:t>
            </a:r>
          </a:p>
        </p:txBody>
      </p:sp>
      <p:sp>
        <p:nvSpPr>
          <p:cNvPr id="45059" name="Rectangle 3"/>
          <p:cNvSpPr>
            <a:spLocks noGrp="1" noChangeArrowheads="1"/>
          </p:cNvSpPr>
          <p:nvPr>
            <p:ph type="subTitle" sz="quarter" idx="1"/>
          </p:nvPr>
        </p:nvSpPr>
        <p:spPr>
          <a:xfrm>
            <a:off x="381000" y="3352800"/>
            <a:ext cx="4953000" cy="1752600"/>
          </a:xfrm>
        </p:spPr>
        <p:txBody>
          <a:bodyPr/>
          <a:lstStyle>
            <a:lvl1pPr marL="0" indent="0">
              <a:buFont typeface="Wingdings" pitchFamily="2" charset="2"/>
              <a:buNone/>
              <a:defRPr/>
            </a:lvl1pPr>
          </a:lstStyle>
          <a:p>
            <a:pPr lvl="0"/>
            <a:r>
              <a:rPr lang="en-US" noProof="0"/>
              <a:t>Click to edit Master subtitle style</a:t>
            </a:r>
          </a:p>
        </p:txBody>
      </p:sp>
      <p:sp>
        <p:nvSpPr>
          <p:cNvPr id="7" name="Rectangle 4"/>
          <p:cNvSpPr>
            <a:spLocks noGrp="1" noChangeArrowheads="1"/>
          </p:cNvSpPr>
          <p:nvPr>
            <p:ph type="dt" sz="quarter" idx="10"/>
          </p:nvPr>
        </p:nvSpPr>
        <p:spPr bwMode="auto">
          <a:xfrm>
            <a:off x="457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latin typeface="Verdana" pitchFamily="34" charset="0"/>
            </a:endParaRPr>
          </a:p>
        </p:txBody>
      </p:sp>
      <p:sp>
        <p:nvSpPr>
          <p:cNvPr id="8" name="Rectangle 5"/>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lgn="ctr" fontAlgn="base">
              <a:spcBef>
                <a:spcPct val="0"/>
              </a:spcBef>
              <a:spcAft>
                <a:spcPct val="0"/>
              </a:spcAft>
              <a:defRPr/>
            </a:pPr>
            <a:endParaRPr lang="en-US">
              <a:solidFill>
                <a:srgbClr val="FFFFFF"/>
              </a:solidFill>
              <a:latin typeface="Verdana" pitchFamily="34" charset="0"/>
            </a:endParaRPr>
          </a:p>
        </p:txBody>
      </p:sp>
      <p:sp>
        <p:nvSpPr>
          <p:cNvPr id="9" name="Rectangle 6"/>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fontAlgn="base">
              <a:spcBef>
                <a:spcPct val="0"/>
              </a:spcBef>
              <a:spcAft>
                <a:spcPct val="0"/>
              </a:spcAft>
              <a:defRPr/>
            </a:pPr>
            <a:fld id="{8CF11363-4D64-4D98-AF9A-7AED5A0EFA8F}" type="slidenum">
              <a:rPr lang="en-US" smtClean="0">
                <a:solidFill>
                  <a:srgbClr val="FFFFFF"/>
                </a:solidFill>
                <a:latin typeface="Verdana" pitchFamily="34" charset="0"/>
              </a:rPr>
              <a:pPr fontAlgn="base">
                <a:spcBef>
                  <a:spcPct val="0"/>
                </a:spcBef>
                <a:spcAft>
                  <a:spcPct val="0"/>
                </a:spcAft>
                <a:defRPr/>
              </a:pPr>
              <a:t>‹#›</a:t>
            </a:fld>
            <a:endParaRPr lang="en-US">
              <a:solidFill>
                <a:srgbClr val="FFFFFF"/>
              </a:solidFill>
              <a:latin typeface="Verdana" pitchFamily="34" charset="0"/>
            </a:endParaRPr>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0523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93430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441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90341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368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075581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1" y="0"/>
            <a:ext cx="5524500" cy="545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a:solidFill>
                <a:srgbClr val="FFFFFF"/>
              </a:solidFill>
              <a:latin typeface="Verdana" pitchFamily="34" charset="0"/>
            </a:endParaRPr>
          </a:p>
        </p:txBody>
      </p:sp>
    </p:spTree>
    <p:extLst>
      <p:ext uri="{BB962C8B-B14F-4D97-AF65-F5344CB8AC3E}">
        <p14:creationId xmlns:p14="http://schemas.microsoft.com/office/powerpoint/2010/main" val="1333338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2932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accent1"/>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0430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652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a:solidFill>
                  <a:schemeClr val="accent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475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lgn="ctr">
              <a:defRPr>
                <a:solidFill>
                  <a:schemeClr val="accent1"/>
                </a:solidFill>
              </a:defRPr>
            </a:lvl1pPr>
          </a:lstStyle>
          <a:p>
            <a:r>
              <a:rPr lang="en-US" dirty="0"/>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r>
              <a:rPr lang="en-US" noProof="0"/>
              <a:t>Click icon to add table</a:t>
            </a:r>
          </a:p>
        </p:txBody>
      </p:sp>
    </p:spTree>
    <p:extLst>
      <p:ext uri="{BB962C8B-B14F-4D97-AF65-F5344CB8AC3E}">
        <p14:creationId xmlns:p14="http://schemas.microsoft.com/office/powerpoint/2010/main" val="2519843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6078537"/>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ctr" eaLnBrk="0" fontAlgn="base" hangingPunct="0">
              <a:spcBef>
                <a:spcPct val="0"/>
              </a:spcBef>
              <a:spcAft>
                <a:spcPct val="0"/>
              </a:spcAft>
              <a:defRPr/>
            </a:pPr>
            <a:endParaRPr lang="en-US">
              <a:solidFill>
                <a:srgbClr val="FFFFFF"/>
              </a:solidFill>
              <a:latin typeface="Verdana" pitchFamily="34" charset="0"/>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lgn="ctr" eaLnBrk="0" fontAlgn="base" hangingPunct="0">
              <a:spcBef>
                <a:spcPct val="0"/>
              </a:spcBef>
              <a:spcAft>
                <a:spcPct val="0"/>
              </a:spcAft>
              <a:defRPr/>
            </a:pPr>
            <a:endParaRPr lang="en-US">
              <a:solidFill>
                <a:srgbClr val="FFFFFF"/>
              </a:solidFill>
              <a:latin typeface="Verdana" pitchFamily="34" charset="0"/>
            </a:endParaRPr>
          </a:p>
        </p:txBody>
      </p:sp>
    </p:spTree>
    <p:extLst>
      <p:ext uri="{BB962C8B-B14F-4D97-AF65-F5344CB8AC3E}">
        <p14:creationId xmlns:p14="http://schemas.microsoft.com/office/powerpoint/2010/main" val="2998269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731520" y="975360"/>
            <a:ext cx="7534430" cy="1143000"/>
          </a:xfrm>
          <a:prstGeom prst="rect">
            <a:avLst/>
          </a:prstGeom>
        </p:spPr>
        <p:txBody>
          <a:bodyPr vert="horz" lIns="91440" tIns="45720" rIns="91440" bIns="45720" rtlCol="0" anchor="ctr">
            <a:normAutofit/>
          </a:bodyPr>
          <a:lstStyle>
            <a:lvl1pPr algn="l">
              <a:defRPr sz="40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731521" y="2316947"/>
            <a:ext cx="7534275" cy="3575852"/>
          </a:xfrm>
        </p:spPr>
        <p:txBody>
          <a:bodyPr/>
          <a:lstStyle>
            <a:lvl1pPr>
              <a:lnSpc>
                <a:spcPct val="130000"/>
              </a:lnSpc>
              <a:defRPr>
                <a:latin typeface="Open Sans" panose="020B0606030504020204" pitchFamily="34" charset="0"/>
                <a:ea typeface="Open Sans" panose="020B0606030504020204" pitchFamily="34" charset="0"/>
                <a:cs typeface="Open Sans" panose="020B0606030504020204" pitchFamily="34" charset="0"/>
              </a:defRPr>
            </a:lvl1pPr>
            <a:lvl2pPr>
              <a:lnSpc>
                <a:spcPct val="130000"/>
              </a:lnSpc>
              <a:defRPr>
                <a:latin typeface="Open Sans" panose="020B0606030504020204" pitchFamily="34" charset="0"/>
                <a:ea typeface="Open Sans" panose="020B0606030504020204" pitchFamily="34" charset="0"/>
                <a:cs typeface="Open Sans" panose="020B0606030504020204" pitchFamily="34" charset="0"/>
              </a:defRPr>
            </a:lvl2pPr>
            <a:lvl3pPr>
              <a:lnSpc>
                <a:spcPct val="130000"/>
              </a:lnSpc>
              <a:defRPr>
                <a:latin typeface="Open Sans" panose="020B0606030504020204" pitchFamily="34" charset="0"/>
                <a:ea typeface="Open Sans" panose="020B0606030504020204" pitchFamily="34" charset="0"/>
                <a:cs typeface="Open Sans" panose="020B0606030504020204" pitchFamily="34" charset="0"/>
              </a:defRPr>
            </a:lvl3pPr>
            <a:lvl4pPr>
              <a:lnSpc>
                <a:spcPct val="130000"/>
              </a:lnSpc>
              <a:defRPr>
                <a:latin typeface="Open Sans" panose="020B0606030504020204" pitchFamily="34" charset="0"/>
                <a:ea typeface="Open Sans" panose="020B0606030504020204" pitchFamily="34" charset="0"/>
                <a:cs typeface="Open Sans" panose="020B0606030504020204" pitchFamily="34" charset="0"/>
              </a:defRPr>
            </a:lvl4pPr>
            <a:lvl5pPr>
              <a:lnSpc>
                <a:spcPct val="130000"/>
              </a:lnSpc>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94747" y="6110488"/>
            <a:ext cx="591343" cy="486833"/>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179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02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590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434364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1" y="0"/>
            <a:ext cx="5524500" cy="545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a:solidFill>
                <a:srgbClr val="FFFFFF"/>
              </a:solidFill>
              <a:latin typeface="Verdana" pitchFamily="34" charset="0"/>
            </a:endParaRPr>
          </a:p>
        </p:txBody>
      </p:sp>
    </p:spTree>
    <p:extLst>
      <p:ext uri="{BB962C8B-B14F-4D97-AF65-F5344CB8AC3E}">
        <p14:creationId xmlns:p14="http://schemas.microsoft.com/office/powerpoint/2010/main" val="227879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1633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accent1"/>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0587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0.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0">
              <a:schemeClr val="tx2"/>
            </a:gs>
            <a:gs pos="100000">
              <a:schemeClr val="accent3">
                <a:lumMod val="33000"/>
                <a:lumOff val="67000"/>
              </a:schemeClr>
            </a:gs>
          </a:gsLst>
          <a:lin ang="18900000" scaled="1"/>
          <a:tileRect/>
        </a:gra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6"/>
          <p:cNvSpPr>
            <a:spLocks noGrp="1" noChangeArrowheads="1"/>
          </p:cNvSpPr>
          <p:nvPr>
            <p:ph type="body" idx="1"/>
          </p:nvPr>
        </p:nvSpPr>
        <p:spPr bwMode="auto">
          <a:xfrm>
            <a:off x="457200" y="1828800"/>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nvSpPr>
        <p:spPr bwMode="auto">
          <a:xfrm>
            <a:off x="228600" y="6262688"/>
            <a:ext cx="3733800" cy="476250"/>
          </a:xfrm>
          <a:prstGeom prst="rect">
            <a:avLst/>
          </a:prstGeom>
          <a:noFill/>
          <a:ln>
            <a:miter lim="800000"/>
            <a:headEnd/>
            <a:tailEnd/>
          </a:ln>
        </p:spPr>
        <p:txBody>
          <a:bodyPr anchor="b"/>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sz="1100" i="1" dirty="0">
                <a:solidFill>
                  <a:srgbClr val="5F6D75"/>
                </a:solidFill>
                <a:cs typeface="Arial" charset="0"/>
              </a:rPr>
              <a:t>California POLST Education Program</a:t>
            </a:r>
          </a:p>
          <a:p>
            <a:pPr fontAlgn="base">
              <a:spcBef>
                <a:spcPct val="0"/>
              </a:spcBef>
              <a:spcAft>
                <a:spcPct val="0"/>
              </a:spcAft>
              <a:defRPr/>
            </a:pPr>
            <a:r>
              <a:rPr lang="en-US" sz="1000" dirty="0">
                <a:solidFill>
                  <a:srgbClr val="5F6D75"/>
                </a:solidFill>
                <a:cs typeface="Arial" charset="0"/>
              </a:rPr>
              <a:t>©July 2014 Coalition for Compassionate Care of California</a:t>
            </a:r>
          </a:p>
          <a:p>
            <a:pPr fontAlgn="base">
              <a:spcBef>
                <a:spcPct val="0"/>
              </a:spcBef>
              <a:spcAft>
                <a:spcPct val="0"/>
              </a:spcAft>
              <a:defRPr/>
            </a:pPr>
            <a:r>
              <a:rPr lang="en-US" sz="800" dirty="0">
                <a:solidFill>
                  <a:srgbClr val="5F6D75"/>
                </a:solidFill>
                <a:cs typeface="Arial" charset="0"/>
              </a:rPr>
              <a:t>Materials made possible by a grant from the California HealthCare Foundation</a:t>
            </a:r>
          </a:p>
        </p:txBody>
      </p:sp>
      <p:sp>
        <p:nvSpPr>
          <p:cNvPr id="1031" name="Text Box 15"/>
          <p:cNvSpPr txBox="1">
            <a:spLocks noChangeArrowheads="1"/>
          </p:cNvSpPr>
          <p:nvPr/>
        </p:nvSpPr>
        <p:spPr bwMode="auto">
          <a:xfrm>
            <a:off x="4152900" y="6378575"/>
            <a:ext cx="838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50000"/>
              </a:spcBef>
              <a:spcAft>
                <a:spcPct val="0"/>
              </a:spcAft>
              <a:defRPr/>
            </a:pPr>
            <a:fld id="{C6DEB93A-5876-471E-98A7-26A978DFEE04}" type="slidenum">
              <a:rPr lang="en-US" sz="1200" smtClean="0">
                <a:solidFill>
                  <a:srgbClr val="413000"/>
                </a:solidFill>
                <a:latin typeface="Arial" charset="0"/>
              </a:rPr>
              <a:pPr algn="ctr" eaLnBrk="0" fontAlgn="base" hangingPunct="0">
                <a:spcBef>
                  <a:spcPct val="50000"/>
                </a:spcBef>
                <a:spcAft>
                  <a:spcPct val="0"/>
                </a:spcAft>
                <a:defRPr/>
              </a:pPr>
              <a:t>‹#›</a:t>
            </a:fld>
            <a:endParaRPr lang="en-US" sz="1200">
              <a:solidFill>
                <a:srgbClr val="413000"/>
              </a:solidFill>
              <a:latin typeface="Arial" charset="0"/>
            </a:endParaRPr>
          </a:p>
        </p:txBody>
      </p:sp>
      <p:sp>
        <p:nvSpPr>
          <p:cNvPr id="11" name="Text Box 15"/>
          <p:cNvSpPr txBox="1">
            <a:spLocks noChangeArrowheads="1"/>
          </p:cNvSpPr>
          <p:nvPr userDrawn="1"/>
        </p:nvSpPr>
        <p:spPr bwMode="auto">
          <a:xfrm>
            <a:off x="4152900" y="6378575"/>
            <a:ext cx="838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50000"/>
              </a:spcBef>
              <a:spcAft>
                <a:spcPct val="0"/>
              </a:spcAft>
              <a:defRPr/>
            </a:pPr>
            <a:fld id="{C6DEB93A-5876-471E-98A7-26A978DFEE04}" type="slidenum">
              <a:rPr lang="en-US" sz="1200" smtClean="0">
                <a:solidFill>
                  <a:srgbClr val="5F6D75"/>
                </a:solidFill>
                <a:latin typeface="Arial" charset="0"/>
              </a:rPr>
              <a:pPr algn="ctr" eaLnBrk="0" fontAlgn="base" hangingPunct="0">
                <a:spcBef>
                  <a:spcPct val="50000"/>
                </a:spcBef>
                <a:spcAft>
                  <a:spcPct val="0"/>
                </a:spcAft>
                <a:defRPr/>
              </a:pPr>
              <a:t>‹#›</a:t>
            </a:fld>
            <a:endParaRPr lang="en-US" sz="1200" dirty="0">
              <a:solidFill>
                <a:srgbClr val="5F6D75"/>
              </a:solidFill>
              <a:latin typeface="Arial" charset="0"/>
            </a:endParaRPr>
          </a:p>
        </p:txBody>
      </p:sp>
      <p:pic>
        <p:nvPicPr>
          <p:cNvPr id="14" name="Picture 1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62" y="0"/>
            <a:ext cx="9134475" cy="6858000"/>
          </a:xfrm>
          <a:prstGeom prst="rect">
            <a:avLst/>
          </a:prstGeom>
        </p:spPr>
      </p:pic>
      <p:pic>
        <p:nvPicPr>
          <p:cNvPr id="16" name="Picture 1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153812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fontAlgn="base" hangingPunct="1">
        <a:spcBef>
          <a:spcPct val="0"/>
        </a:spcBef>
        <a:spcAft>
          <a:spcPct val="0"/>
        </a:spcAft>
        <a:defRPr sz="3600">
          <a:solidFill>
            <a:srgbClr val="413000"/>
          </a:solidFill>
          <a:latin typeface="+mj-lt"/>
          <a:ea typeface="+mj-ea"/>
          <a:cs typeface="+mj-cs"/>
        </a:defRPr>
      </a:lvl1pPr>
      <a:lvl2pPr algn="l" rtl="0" eaLnBrk="1" fontAlgn="base" hangingPunct="1">
        <a:spcBef>
          <a:spcPct val="0"/>
        </a:spcBef>
        <a:spcAft>
          <a:spcPct val="0"/>
        </a:spcAft>
        <a:defRPr sz="3600">
          <a:solidFill>
            <a:srgbClr val="413000"/>
          </a:solidFill>
          <a:latin typeface="Arial" charset="0"/>
        </a:defRPr>
      </a:lvl2pPr>
      <a:lvl3pPr algn="l" rtl="0" eaLnBrk="1" fontAlgn="base" hangingPunct="1">
        <a:spcBef>
          <a:spcPct val="0"/>
        </a:spcBef>
        <a:spcAft>
          <a:spcPct val="0"/>
        </a:spcAft>
        <a:defRPr sz="3600">
          <a:solidFill>
            <a:srgbClr val="413000"/>
          </a:solidFill>
          <a:latin typeface="Arial" charset="0"/>
        </a:defRPr>
      </a:lvl3pPr>
      <a:lvl4pPr algn="l" rtl="0" eaLnBrk="1" fontAlgn="base" hangingPunct="1">
        <a:spcBef>
          <a:spcPct val="0"/>
        </a:spcBef>
        <a:spcAft>
          <a:spcPct val="0"/>
        </a:spcAft>
        <a:defRPr sz="3600">
          <a:solidFill>
            <a:srgbClr val="413000"/>
          </a:solidFill>
          <a:latin typeface="Arial" charset="0"/>
        </a:defRPr>
      </a:lvl4pPr>
      <a:lvl5pPr algn="l" rtl="0" eaLnBrk="1" fontAlgn="base" hangingPunct="1">
        <a:spcBef>
          <a:spcPct val="0"/>
        </a:spcBef>
        <a:spcAft>
          <a:spcPct val="0"/>
        </a:spcAft>
        <a:defRPr sz="3600">
          <a:solidFill>
            <a:srgbClr val="413000"/>
          </a:solidFill>
          <a:latin typeface="Arial" charset="0"/>
        </a:defRPr>
      </a:lvl5pPr>
      <a:lvl6pPr marL="457200" algn="l" rtl="0" eaLnBrk="1" fontAlgn="base" hangingPunct="1">
        <a:spcBef>
          <a:spcPct val="0"/>
        </a:spcBef>
        <a:spcAft>
          <a:spcPct val="0"/>
        </a:spcAft>
        <a:defRPr sz="3600">
          <a:solidFill>
            <a:srgbClr val="413000"/>
          </a:solidFill>
          <a:latin typeface="Arial" charset="0"/>
        </a:defRPr>
      </a:lvl6pPr>
      <a:lvl7pPr marL="914400" algn="l" rtl="0" eaLnBrk="1" fontAlgn="base" hangingPunct="1">
        <a:spcBef>
          <a:spcPct val="0"/>
        </a:spcBef>
        <a:spcAft>
          <a:spcPct val="0"/>
        </a:spcAft>
        <a:defRPr sz="3600">
          <a:solidFill>
            <a:srgbClr val="413000"/>
          </a:solidFill>
          <a:latin typeface="Arial" charset="0"/>
        </a:defRPr>
      </a:lvl7pPr>
      <a:lvl8pPr marL="1371600" algn="l" rtl="0" eaLnBrk="1" fontAlgn="base" hangingPunct="1">
        <a:spcBef>
          <a:spcPct val="0"/>
        </a:spcBef>
        <a:spcAft>
          <a:spcPct val="0"/>
        </a:spcAft>
        <a:defRPr sz="3600">
          <a:solidFill>
            <a:srgbClr val="413000"/>
          </a:solidFill>
          <a:latin typeface="Arial" charset="0"/>
        </a:defRPr>
      </a:lvl8pPr>
      <a:lvl9pPr marL="1828800" algn="l" rtl="0" eaLnBrk="1" fontAlgn="base" hangingPunct="1">
        <a:spcBef>
          <a:spcPct val="0"/>
        </a:spcBef>
        <a:spcAft>
          <a:spcPct val="0"/>
        </a:spcAft>
        <a:defRPr sz="3600">
          <a:solidFill>
            <a:srgbClr val="413000"/>
          </a:solidFill>
          <a:latin typeface="Arial" charset="0"/>
        </a:defRPr>
      </a:lvl9pPr>
    </p:titleStyle>
    <p:bodyStyle>
      <a:lvl1pPr marL="342900" indent="-342900" algn="l" rtl="0" eaLnBrk="1" fontAlgn="base" hangingPunct="1">
        <a:spcBef>
          <a:spcPct val="20000"/>
        </a:spcBef>
        <a:spcAft>
          <a:spcPct val="0"/>
        </a:spcAft>
        <a:buClr>
          <a:srgbClr val="EE80B3"/>
        </a:buClr>
        <a:buSzPct val="50000"/>
        <a:buFont typeface="Wingdings" pitchFamily="2" charset="2"/>
        <a:buChar char="l"/>
        <a:defRPr sz="3000">
          <a:solidFill>
            <a:srgbClr val="413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rgbClr val="413000"/>
          </a:solidFill>
          <a:latin typeface="+mn-lt"/>
        </a:defRPr>
      </a:lvl2pPr>
      <a:lvl3pPr marL="1143000" indent="-228600" algn="l" rtl="0" eaLnBrk="1" fontAlgn="base" hangingPunct="1">
        <a:spcBef>
          <a:spcPct val="20000"/>
        </a:spcBef>
        <a:spcAft>
          <a:spcPct val="0"/>
        </a:spcAft>
        <a:buClr>
          <a:schemeClr val="tx1"/>
        </a:buClr>
        <a:buSzPct val="45000"/>
        <a:buFont typeface="Wingdings" pitchFamily="2" charset="2"/>
        <a:buChar char="n"/>
        <a:defRPr sz="2400">
          <a:solidFill>
            <a:srgbClr val="413000"/>
          </a:solidFill>
          <a:latin typeface="+mn-lt"/>
        </a:defRPr>
      </a:lvl3pPr>
      <a:lvl4pPr marL="1600200" indent="-228600" algn="l" rtl="0" eaLnBrk="1" fontAlgn="base" hangingPunct="1">
        <a:spcBef>
          <a:spcPct val="20000"/>
        </a:spcBef>
        <a:spcAft>
          <a:spcPct val="0"/>
        </a:spcAft>
        <a:buClr>
          <a:srgbClr val="EE80B3"/>
        </a:buClr>
        <a:buChar char="•"/>
        <a:defRPr sz="2000">
          <a:solidFill>
            <a:srgbClr val="413000"/>
          </a:solidFill>
          <a:latin typeface="+mn-lt"/>
        </a:defRPr>
      </a:lvl4pPr>
      <a:lvl5pPr marL="20574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5pPr>
      <a:lvl6pPr marL="25146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6pPr>
      <a:lvl7pPr marL="29718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7pPr>
      <a:lvl8pPr marL="34290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8pPr>
      <a:lvl9pPr marL="38862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BC298"/>
            </a:gs>
            <a:gs pos="100000">
              <a:srgbClr val="EADBC3"/>
            </a:gs>
          </a:gsLst>
          <a:lin ang="18900000" scaled="1"/>
        </a:gradFill>
        <a:effectLst/>
      </p:bgPr>
    </p:bg>
    <p:spTree>
      <p:nvGrpSpPr>
        <p:cNvPr id="1" name=""/>
        <p:cNvGrpSpPr/>
        <p:nvPr/>
      </p:nvGrpSpPr>
      <p:grpSpPr>
        <a:xfrm>
          <a:off x="0" y="0"/>
          <a:ext cx="0" cy="0"/>
          <a:chOff x="0" y="0"/>
          <a:chExt cx="0" cy="0"/>
        </a:xfrm>
      </p:grpSpPr>
      <p:pic>
        <p:nvPicPr>
          <p:cNvPr id="1026" name="Picture 9" descr="POLST_ppt_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POLST_ppt_sub_swoosh"/>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6"/>
          <p:cNvSpPr>
            <a:spLocks noGrp="1" noChangeArrowheads="1"/>
          </p:cNvSpPr>
          <p:nvPr>
            <p:ph type="body" idx="1"/>
          </p:nvPr>
        </p:nvSpPr>
        <p:spPr bwMode="auto">
          <a:xfrm>
            <a:off x="457200" y="1828800"/>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Date Placeholder 4"/>
          <p:cNvSpPr txBox="1">
            <a:spLocks noGrp="1"/>
          </p:cNvSpPr>
          <p:nvPr userDrawn="1"/>
        </p:nvSpPr>
        <p:spPr bwMode="auto">
          <a:xfrm>
            <a:off x="228600" y="6262688"/>
            <a:ext cx="3733800" cy="476250"/>
          </a:xfrm>
          <a:prstGeom prst="rect">
            <a:avLst/>
          </a:prstGeom>
          <a:noFill/>
          <a:ln>
            <a:miter lim="800000"/>
            <a:headEnd/>
            <a:tailEnd/>
          </a:ln>
        </p:spPr>
        <p:txBody>
          <a:bodyPr anchor="b"/>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altLang="en-US" sz="1000" i="1">
                <a:solidFill>
                  <a:srgbClr val="371C18"/>
                </a:solidFill>
                <a:cs typeface="Arial" charset="0"/>
              </a:rPr>
              <a:t>California POLST Education Program</a:t>
            </a:r>
          </a:p>
          <a:p>
            <a:pPr fontAlgn="base">
              <a:spcBef>
                <a:spcPct val="0"/>
              </a:spcBef>
              <a:spcAft>
                <a:spcPct val="0"/>
              </a:spcAft>
              <a:defRPr/>
            </a:pPr>
            <a:r>
              <a:rPr lang="en-US" altLang="en-US" sz="800">
                <a:solidFill>
                  <a:srgbClr val="371C18"/>
                </a:solidFill>
                <a:cs typeface="Arial" charset="0"/>
              </a:rPr>
              <a:t>© January 2010 Coalition for Compassionate Care of California</a:t>
            </a:r>
          </a:p>
          <a:p>
            <a:pPr fontAlgn="base">
              <a:spcBef>
                <a:spcPct val="0"/>
              </a:spcBef>
              <a:spcAft>
                <a:spcPct val="0"/>
              </a:spcAft>
              <a:defRPr/>
            </a:pPr>
            <a:r>
              <a:rPr lang="en-US" altLang="en-US" sz="800">
                <a:solidFill>
                  <a:srgbClr val="371C18"/>
                </a:solidFill>
                <a:cs typeface="Arial" charset="0"/>
              </a:rPr>
              <a:t>Materials made possible by a grant from the California HealthCare Foundation</a:t>
            </a:r>
          </a:p>
        </p:txBody>
      </p:sp>
      <p:sp>
        <p:nvSpPr>
          <p:cNvPr id="1031" name="Text Box 15"/>
          <p:cNvSpPr txBox="1">
            <a:spLocks noChangeArrowheads="1"/>
          </p:cNvSpPr>
          <p:nvPr userDrawn="1"/>
        </p:nvSpPr>
        <p:spPr bwMode="auto">
          <a:xfrm>
            <a:off x="4152900" y="6378575"/>
            <a:ext cx="838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50000"/>
              </a:spcBef>
              <a:spcAft>
                <a:spcPct val="0"/>
              </a:spcAft>
              <a:defRPr/>
            </a:pPr>
            <a:fld id="{737DE615-ECD9-4E91-A1D5-2EA68BB801AF}" type="slidenum">
              <a:rPr lang="en-US" altLang="en-US" sz="1200" smtClean="0">
                <a:solidFill>
                  <a:srgbClr val="413000"/>
                </a:solidFill>
                <a:latin typeface="Arial" charset="0"/>
              </a:rPr>
              <a:pPr algn="ctr" eaLnBrk="0" fontAlgn="base" hangingPunct="0">
                <a:spcBef>
                  <a:spcPct val="50000"/>
                </a:spcBef>
                <a:spcAft>
                  <a:spcPct val="0"/>
                </a:spcAft>
                <a:defRPr/>
              </a:pPr>
              <a:t>‹#›</a:t>
            </a:fld>
            <a:endParaRPr lang="en-US" altLang="en-US" sz="1200">
              <a:solidFill>
                <a:srgbClr val="413000"/>
              </a:solidFill>
              <a:latin typeface="Arial" charset="0"/>
            </a:endParaRPr>
          </a:p>
        </p:txBody>
      </p:sp>
    </p:spTree>
    <p:extLst>
      <p:ext uri="{BB962C8B-B14F-4D97-AF65-F5344CB8AC3E}">
        <p14:creationId xmlns:p14="http://schemas.microsoft.com/office/powerpoint/2010/main" val="2562253547"/>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spcBef>
          <a:spcPct val="0"/>
        </a:spcBef>
        <a:spcAft>
          <a:spcPct val="0"/>
        </a:spcAft>
        <a:defRPr sz="3600">
          <a:solidFill>
            <a:srgbClr val="413000"/>
          </a:solidFill>
          <a:latin typeface="+mj-lt"/>
          <a:ea typeface="+mj-ea"/>
          <a:cs typeface="+mj-cs"/>
        </a:defRPr>
      </a:lvl1pPr>
      <a:lvl2pPr algn="l" rtl="0" eaLnBrk="0" fontAlgn="base" hangingPunct="0">
        <a:spcBef>
          <a:spcPct val="0"/>
        </a:spcBef>
        <a:spcAft>
          <a:spcPct val="0"/>
        </a:spcAft>
        <a:defRPr sz="3600">
          <a:solidFill>
            <a:srgbClr val="413000"/>
          </a:solidFill>
          <a:latin typeface="Arial" charset="0"/>
        </a:defRPr>
      </a:lvl2pPr>
      <a:lvl3pPr algn="l" rtl="0" eaLnBrk="0" fontAlgn="base" hangingPunct="0">
        <a:spcBef>
          <a:spcPct val="0"/>
        </a:spcBef>
        <a:spcAft>
          <a:spcPct val="0"/>
        </a:spcAft>
        <a:defRPr sz="3600">
          <a:solidFill>
            <a:srgbClr val="413000"/>
          </a:solidFill>
          <a:latin typeface="Arial" charset="0"/>
        </a:defRPr>
      </a:lvl3pPr>
      <a:lvl4pPr algn="l" rtl="0" eaLnBrk="0" fontAlgn="base" hangingPunct="0">
        <a:spcBef>
          <a:spcPct val="0"/>
        </a:spcBef>
        <a:spcAft>
          <a:spcPct val="0"/>
        </a:spcAft>
        <a:defRPr sz="3600">
          <a:solidFill>
            <a:srgbClr val="413000"/>
          </a:solidFill>
          <a:latin typeface="Arial" charset="0"/>
        </a:defRPr>
      </a:lvl4pPr>
      <a:lvl5pPr algn="l" rtl="0" eaLnBrk="0" fontAlgn="base" hangingPunct="0">
        <a:spcBef>
          <a:spcPct val="0"/>
        </a:spcBef>
        <a:spcAft>
          <a:spcPct val="0"/>
        </a:spcAft>
        <a:defRPr sz="3600">
          <a:solidFill>
            <a:srgbClr val="413000"/>
          </a:solidFill>
          <a:latin typeface="Arial" charset="0"/>
        </a:defRPr>
      </a:lvl5pPr>
      <a:lvl6pPr marL="457200" algn="l" rtl="0" fontAlgn="base">
        <a:spcBef>
          <a:spcPct val="0"/>
        </a:spcBef>
        <a:spcAft>
          <a:spcPct val="0"/>
        </a:spcAft>
        <a:defRPr sz="3600">
          <a:solidFill>
            <a:srgbClr val="413000"/>
          </a:solidFill>
          <a:latin typeface="Arial" charset="0"/>
        </a:defRPr>
      </a:lvl6pPr>
      <a:lvl7pPr marL="914400" algn="l" rtl="0" fontAlgn="base">
        <a:spcBef>
          <a:spcPct val="0"/>
        </a:spcBef>
        <a:spcAft>
          <a:spcPct val="0"/>
        </a:spcAft>
        <a:defRPr sz="3600">
          <a:solidFill>
            <a:srgbClr val="413000"/>
          </a:solidFill>
          <a:latin typeface="Arial" charset="0"/>
        </a:defRPr>
      </a:lvl7pPr>
      <a:lvl8pPr marL="1371600" algn="l" rtl="0" fontAlgn="base">
        <a:spcBef>
          <a:spcPct val="0"/>
        </a:spcBef>
        <a:spcAft>
          <a:spcPct val="0"/>
        </a:spcAft>
        <a:defRPr sz="3600">
          <a:solidFill>
            <a:srgbClr val="413000"/>
          </a:solidFill>
          <a:latin typeface="Arial" charset="0"/>
        </a:defRPr>
      </a:lvl8pPr>
      <a:lvl9pPr marL="1828800" algn="l" rtl="0" fontAlgn="base">
        <a:spcBef>
          <a:spcPct val="0"/>
        </a:spcBef>
        <a:spcAft>
          <a:spcPct val="0"/>
        </a:spcAft>
        <a:defRPr sz="3600">
          <a:solidFill>
            <a:srgbClr val="413000"/>
          </a:solidFill>
          <a:latin typeface="Arial" charset="0"/>
        </a:defRPr>
      </a:lvl9pPr>
    </p:titleStyle>
    <p:bodyStyle>
      <a:lvl1pPr marL="342900" indent="-342900" algn="l" rtl="0" eaLnBrk="0" fontAlgn="base" hangingPunct="0">
        <a:spcBef>
          <a:spcPct val="20000"/>
        </a:spcBef>
        <a:spcAft>
          <a:spcPct val="0"/>
        </a:spcAft>
        <a:buClr>
          <a:srgbClr val="EE80B3"/>
        </a:buClr>
        <a:buSzPct val="50000"/>
        <a:buFont typeface="Wingdings" pitchFamily="2" charset="2"/>
        <a:buChar char="l"/>
        <a:defRPr sz="3000">
          <a:solidFill>
            <a:srgbClr val="413000"/>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rgbClr val="413000"/>
          </a:solidFill>
          <a:latin typeface="+mn-lt"/>
        </a:defRPr>
      </a:lvl2pPr>
      <a:lvl3pPr marL="1143000" indent="-228600" algn="l" rtl="0" eaLnBrk="0" fontAlgn="base" hangingPunct="0">
        <a:spcBef>
          <a:spcPct val="20000"/>
        </a:spcBef>
        <a:spcAft>
          <a:spcPct val="0"/>
        </a:spcAft>
        <a:buClr>
          <a:schemeClr val="tx1"/>
        </a:buClr>
        <a:buSzPct val="45000"/>
        <a:buFont typeface="Wingdings" pitchFamily="2" charset="2"/>
        <a:buChar char="n"/>
        <a:defRPr sz="2400">
          <a:solidFill>
            <a:srgbClr val="413000"/>
          </a:solidFill>
          <a:latin typeface="+mn-lt"/>
        </a:defRPr>
      </a:lvl3pPr>
      <a:lvl4pPr marL="1600200" indent="-228600" algn="l" rtl="0" eaLnBrk="0" fontAlgn="base" hangingPunct="0">
        <a:spcBef>
          <a:spcPct val="20000"/>
        </a:spcBef>
        <a:spcAft>
          <a:spcPct val="0"/>
        </a:spcAft>
        <a:buClr>
          <a:srgbClr val="EE80B3"/>
        </a:buClr>
        <a:buChar char="•"/>
        <a:defRPr sz="2000">
          <a:solidFill>
            <a:srgbClr val="413000"/>
          </a:solidFill>
          <a:latin typeface="+mn-lt"/>
        </a:defRPr>
      </a:lvl4pPr>
      <a:lvl5pPr marL="2057400" indent="-228600" algn="l" rtl="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mn-lt"/>
        </a:defRPr>
      </a:lvl5pPr>
      <a:lvl6pPr marL="2514600" indent="-228600" algn="l" rtl="0" fontAlgn="base">
        <a:spcBef>
          <a:spcPct val="20000"/>
        </a:spcBef>
        <a:spcAft>
          <a:spcPct val="0"/>
        </a:spcAft>
        <a:buClr>
          <a:srgbClr val="413000"/>
        </a:buClr>
        <a:buSzPct val="40000"/>
        <a:buFont typeface="Wingdings" pitchFamily="2" charset="2"/>
        <a:buChar char="n"/>
        <a:defRPr sz="2000">
          <a:solidFill>
            <a:srgbClr val="413000"/>
          </a:solidFill>
          <a:latin typeface="+mn-lt"/>
        </a:defRPr>
      </a:lvl6pPr>
      <a:lvl7pPr marL="2971800" indent="-228600" algn="l" rtl="0" fontAlgn="base">
        <a:spcBef>
          <a:spcPct val="20000"/>
        </a:spcBef>
        <a:spcAft>
          <a:spcPct val="0"/>
        </a:spcAft>
        <a:buClr>
          <a:srgbClr val="413000"/>
        </a:buClr>
        <a:buSzPct val="40000"/>
        <a:buFont typeface="Wingdings" pitchFamily="2" charset="2"/>
        <a:buChar char="n"/>
        <a:defRPr sz="2000">
          <a:solidFill>
            <a:srgbClr val="413000"/>
          </a:solidFill>
          <a:latin typeface="+mn-lt"/>
        </a:defRPr>
      </a:lvl7pPr>
      <a:lvl8pPr marL="3429000" indent="-228600" algn="l" rtl="0" fontAlgn="base">
        <a:spcBef>
          <a:spcPct val="20000"/>
        </a:spcBef>
        <a:spcAft>
          <a:spcPct val="0"/>
        </a:spcAft>
        <a:buClr>
          <a:srgbClr val="413000"/>
        </a:buClr>
        <a:buSzPct val="40000"/>
        <a:buFont typeface="Wingdings" pitchFamily="2" charset="2"/>
        <a:buChar char="n"/>
        <a:defRPr sz="2000">
          <a:solidFill>
            <a:srgbClr val="413000"/>
          </a:solidFill>
          <a:latin typeface="+mn-lt"/>
        </a:defRPr>
      </a:lvl8pPr>
      <a:lvl9pPr marL="3886200" indent="-228600" algn="l" rtl="0" fontAlgn="base">
        <a:spcBef>
          <a:spcPct val="20000"/>
        </a:spcBef>
        <a:spcAft>
          <a:spcPct val="0"/>
        </a:spcAft>
        <a:buClr>
          <a:srgbClr val="413000"/>
        </a:buClr>
        <a:buSzPct val="40000"/>
        <a:buFont typeface="Wingdings" pitchFamily="2" charset="2"/>
        <a:buChar char="n"/>
        <a:defRPr sz="2000">
          <a:solidFill>
            <a:srgbClr val="413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0">
              <a:schemeClr val="tx2"/>
            </a:gs>
            <a:gs pos="100000">
              <a:schemeClr val="accent3">
                <a:lumMod val="33000"/>
                <a:lumOff val="67000"/>
              </a:schemeClr>
            </a:gs>
          </a:gsLst>
          <a:lin ang="18900000" scaled="1"/>
          <a:tileRect/>
        </a:gra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6"/>
          <p:cNvSpPr>
            <a:spLocks noGrp="1" noChangeArrowheads="1"/>
          </p:cNvSpPr>
          <p:nvPr>
            <p:ph type="body" idx="1"/>
          </p:nvPr>
        </p:nvSpPr>
        <p:spPr bwMode="auto">
          <a:xfrm>
            <a:off x="457200" y="1828800"/>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nvSpPr>
        <p:spPr bwMode="auto">
          <a:xfrm>
            <a:off x="228600" y="6262688"/>
            <a:ext cx="3733800" cy="476250"/>
          </a:xfrm>
          <a:prstGeom prst="rect">
            <a:avLst/>
          </a:prstGeom>
          <a:noFill/>
          <a:ln>
            <a:miter lim="800000"/>
            <a:headEnd/>
            <a:tailEnd/>
          </a:ln>
        </p:spPr>
        <p:txBody>
          <a:bodyPr anchor="b"/>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sz="1100" i="1" dirty="0">
                <a:solidFill>
                  <a:srgbClr val="5F6D75"/>
                </a:solidFill>
                <a:cs typeface="Arial" charset="0"/>
              </a:rPr>
              <a:t>California POLST Education Program</a:t>
            </a:r>
          </a:p>
          <a:p>
            <a:pPr fontAlgn="base">
              <a:spcBef>
                <a:spcPct val="0"/>
              </a:spcBef>
              <a:spcAft>
                <a:spcPct val="0"/>
              </a:spcAft>
              <a:defRPr/>
            </a:pPr>
            <a:r>
              <a:rPr lang="en-US" sz="1000" dirty="0">
                <a:solidFill>
                  <a:srgbClr val="5F6D75"/>
                </a:solidFill>
                <a:cs typeface="Arial" charset="0"/>
              </a:rPr>
              <a:t>©July 2014 Coalition for Compassionate Care of California</a:t>
            </a:r>
          </a:p>
          <a:p>
            <a:pPr fontAlgn="base">
              <a:spcBef>
                <a:spcPct val="0"/>
              </a:spcBef>
              <a:spcAft>
                <a:spcPct val="0"/>
              </a:spcAft>
              <a:defRPr/>
            </a:pPr>
            <a:r>
              <a:rPr lang="en-US" sz="800" dirty="0">
                <a:solidFill>
                  <a:srgbClr val="5F6D75"/>
                </a:solidFill>
                <a:cs typeface="Arial" charset="0"/>
              </a:rPr>
              <a:t>Materials made possible by a grant from the California HealthCare Foundation</a:t>
            </a:r>
          </a:p>
        </p:txBody>
      </p:sp>
      <p:sp>
        <p:nvSpPr>
          <p:cNvPr id="1031" name="Text Box 15"/>
          <p:cNvSpPr txBox="1">
            <a:spLocks noChangeArrowheads="1"/>
          </p:cNvSpPr>
          <p:nvPr/>
        </p:nvSpPr>
        <p:spPr bwMode="auto">
          <a:xfrm>
            <a:off x="4152900" y="6378575"/>
            <a:ext cx="838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50000"/>
              </a:spcBef>
              <a:spcAft>
                <a:spcPct val="0"/>
              </a:spcAft>
              <a:defRPr/>
            </a:pPr>
            <a:fld id="{C6DEB93A-5876-471E-98A7-26A978DFEE04}" type="slidenum">
              <a:rPr lang="en-US" sz="1200" smtClean="0">
                <a:solidFill>
                  <a:srgbClr val="413000"/>
                </a:solidFill>
                <a:latin typeface="Arial" charset="0"/>
              </a:rPr>
              <a:pPr algn="ctr" eaLnBrk="0" fontAlgn="base" hangingPunct="0">
                <a:spcBef>
                  <a:spcPct val="50000"/>
                </a:spcBef>
                <a:spcAft>
                  <a:spcPct val="0"/>
                </a:spcAft>
                <a:defRPr/>
              </a:pPr>
              <a:t>‹#›</a:t>
            </a:fld>
            <a:endParaRPr lang="en-US" sz="1200">
              <a:solidFill>
                <a:srgbClr val="413000"/>
              </a:solidFill>
              <a:latin typeface="Arial" charset="0"/>
            </a:endParaRPr>
          </a:p>
        </p:txBody>
      </p:sp>
      <p:sp>
        <p:nvSpPr>
          <p:cNvPr id="11" name="Text Box 15"/>
          <p:cNvSpPr txBox="1">
            <a:spLocks noChangeArrowheads="1"/>
          </p:cNvSpPr>
          <p:nvPr userDrawn="1"/>
        </p:nvSpPr>
        <p:spPr bwMode="auto">
          <a:xfrm>
            <a:off x="4152900" y="6378575"/>
            <a:ext cx="838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50000"/>
              </a:spcBef>
              <a:spcAft>
                <a:spcPct val="0"/>
              </a:spcAft>
              <a:defRPr/>
            </a:pPr>
            <a:fld id="{C6DEB93A-5876-471E-98A7-26A978DFEE04}" type="slidenum">
              <a:rPr lang="en-US" sz="1200" smtClean="0">
                <a:solidFill>
                  <a:srgbClr val="5F6D75"/>
                </a:solidFill>
                <a:latin typeface="Arial" charset="0"/>
              </a:rPr>
              <a:pPr algn="ctr" eaLnBrk="0" fontAlgn="base" hangingPunct="0">
                <a:spcBef>
                  <a:spcPct val="50000"/>
                </a:spcBef>
                <a:spcAft>
                  <a:spcPct val="0"/>
                </a:spcAft>
                <a:defRPr/>
              </a:pPr>
              <a:t>‹#›</a:t>
            </a:fld>
            <a:endParaRPr lang="en-US" sz="1200" dirty="0">
              <a:solidFill>
                <a:srgbClr val="5F6D75"/>
              </a:solidFill>
              <a:latin typeface="Arial" charset="0"/>
            </a:endParaRPr>
          </a:p>
        </p:txBody>
      </p:sp>
      <p:pic>
        <p:nvPicPr>
          <p:cNvPr id="14" name="Picture 1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762" y="0"/>
            <a:ext cx="9134475" cy="6858000"/>
          </a:xfrm>
          <a:prstGeom prst="rect">
            <a:avLst/>
          </a:prstGeom>
        </p:spPr>
      </p:pic>
      <p:pic>
        <p:nvPicPr>
          <p:cNvPr id="16" name="Picture 15"/>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1145109"/>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rtl="0" eaLnBrk="1" fontAlgn="base" hangingPunct="1">
        <a:spcBef>
          <a:spcPct val="0"/>
        </a:spcBef>
        <a:spcAft>
          <a:spcPct val="0"/>
        </a:spcAft>
        <a:defRPr sz="3600">
          <a:solidFill>
            <a:srgbClr val="413000"/>
          </a:solidFill>
          <a:latin typeface="+mj-lt"/>
          <a:ea typeface="+mj-ea"/>
          <a:cs typeface="+mj-cs"/>
        </a:defRPr>
      </a:lvl1pPr>
      <a:lvl2pPr algn="l" rtl="0" eaLnBrk="1" fontAlgn="base" hangingPunct="1">
        <a:spcBef>
          <a:spcPct val="0"/>
        </a:spcBef>
        <a:spcAft>
          <a:spcPct val="0"/>
        </a:spcAft>
        <a:defRPr sz="3600">
          <a:solidFill>
            <a:srgbClr val="413000"/>
          </a:solidFill>
          <a:latin typeface="Arial" charset="0"/>
        </a:defRPr>
      </a:lvl2pPr>
      <a:lvl3pPr algn="l" rtl="0" eaLnBrk="1" fontAlgn="base" hangingPunct="1">
        <a:spcBef>
          <a:spcPct val="0"/>
        </a:spcBef>
        <a:spcAft>
          <a:spcPct val="0"/>
        </a:spcAft>
        <a:defRPr sz="3600">
          <a:solidFill>
            <a:srgbClr val="413000"/>
          </a:solidFill>
          <a:latin typeface="Arial" charset="0"/>
        </a:defRPr>
      </a:lvl3pPr>
      <a:lvl4pPr algn="l" rtl="0" eaLnBrk="1" fontAlgn="base" hangingPunct="1">
        <a:spcBef>
          <a:spcPct val="0"/>
        </a:spcBef>
        <a:spcAft>
          <a:spcPct val="0"/>
        </a:spcAft>
        <a:defRPr sz="3600">
          <a:solidFill>
            <a:srgbClr val="413000"/>
          </a:solidFill>
          <a:latin typeface="Arial" charset="0"/>
        </a:defRPr>
      </a:lvl4pPr>
      <a:lvl5pPr algn="l" rtl="0" eaLnBrk="1" fontAlgn="base" hangingPunct="1">
        <a:spcBef>
          <a:spcPct val="0"/>
        </a:spcBef>
        <a:spcAft>
          <a:spcPct val="0"/>
        </a:spcAft>
        <a:defRPr sz="3600">
          <a:solidFill>
            <a:srgbClr val="413000"/>
          </a:solidFill>
          <a:latin typeface="Arial" charset="0"/>
        </a:defRPr>
      </a:lvl5pPr>
      <a:lvl6pPr marL="457200" algn="l" rtl="0" eaLnBrk="1" fontAlgn="base" hangingPunct="1">
        <a:spcBef>
          <a:spcPct val="0"/>
        </a:spcBef>
        <a:spcAft>
          <a:spcPct val="0"/>
        </a:spcAft>
        <a:defRPr sz="3600">
          <a:solidFill>
            <a:srgbClr val="413000"/>
          </a:solidFill>
          <a:latin typeface="Arial" charset="0"/>
        </a:defRPr>
      </a:lvl6pPr>
      <a:lvl7pPr marL="914400" algn="l" rtl="0" eaLnBrk="1" fontAlgn="base" hangingPunct="1">
        <a:spcBef>
          <a:spcPct val="0"/>
        </a:spcBef>
        <a:spcAft>
          <a:spcPct val="0"/>
        </a:spcAft>
        <a:defRPr sz="3600">
          <a:solidFill>
            <a:srgbClr val="413000"/>
          </a:solidFill>
          <a:latin typeface="Arial" charset="0"/>
        </a:defRPr>
      </a:lvl7pPr>
      <a:lvl8pPr marL="1371600" algn="l" rtl="0" eaLnBrk="1" fontAlgn="base" hangingPunct="1">
        <a:spcBef>
          <a:spcPct val="0"/>
        </a:spcBef>
        <a:spcAft>
          <a:spcPct val="0"/>
        </a:spcAft>
        <a:defRPr sz="3600">
          <a:solidFill>
            <a:srgbClr val="413000"/>
          </a:solidFill>
          <a:latin typeface="Arial" charset="0"/>
        </a:defRPr>
      </a:lvl8pPr>
      <a:lvl9pPr marL="1828800" algn="l" rtl="0" eaLnBrk="1" fontAlgn="base" hangingPunct="1">
        <a:spcBef>
          <a:spcPct val="0"/>
        </a:spcBef>
        <a:spcAft>
          <a:spcPct val="0"/>
        </a:spcAft>
        <a:defRPr sz="3600">
          <a:solidFill>
            <a:srgbClr val="413000"/>
          </a:solidFill>
          <a:latin typeface="Arial" charset="0"/>
        </a:defRPr>
      </a:lvl9pPr>
    </p:titleStyle>
    <p:bodyStyle>
      <a:lvl1pPr marL="342900" indent="-342900" algn="l" rtl="0" eaLnBrk="1" fontAlgn="base" hangingPunct="1">
        <a:spcBef>
          <a:spcPct val="20000"/>
        </a:spcBef>
        <a:spcAft>
          <a:spcPct val="0"/>
        </a:spcAft>
        <a:buClr>
          <a:srgbClr val="EE80B3"/>
        </a:buClr>
        <a:buSzPct val="50000"/>
        <a:buFont typeface="Wingdings" pitchFamily="2" charset="2"/>
        <a:buChar char="l"/>
        <a:defRPr sz="3000">
          <a:solidFill>
            <a:srgbClr val="413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rgbClr val="413000"/>
          </a:solidFill>
          <a:latin typeface="+mn-lt"/>
        </a:defRPr>
      </a:lvl2pPr>
      <a:lvl3pPr marL="1143000" indent="-228600" algn="l" rtl="0" eaLnBrk="1" fontAlgn="base" hangingPunct="1">
        <a:spcBef>
          <a:spcPct val="20000"/>
        </a:spcBef>
        <a:spcAft>
          <a:spcPct val="0"/>
        </a:spcAft>
        <a:buClr>
          <a:schemeClr val="tx1"/>
        </a:buClr>
        <a:buSzPct val="45000"/>
        <a:buFont typeface="Wingdings" pitchFamily="2" charset="2"/>
        <a:buChar char="n"/>
        <a:defRPr sz="2400">
          <a:solidFill>
            <a:srgbClr val="413000"/>
          </a:solidFill>
          <a:latin typeface="+mn-lt"/>
        </a:defRPr>
      </a:lvl3pPr>
      <a:lvl4pPr marL="1600200" indent="-228600" algn="l" rtl="0" eaLnBrk="1" fontAlgn="base" hangingPunct="1">
        <a:spcBef>
          <a:spcPct val="20000"/>
        </a:spcBef>
        <a:spcAft>
          <a:spcPct val="0"/>
        </a:spcAft>
        <a:buClr>
          <a:srgbClr val="EE80B3"/>
        </a:buClr>
        <a:buChar char="•"/>
        <a:defRPr sz="2000">
          <a:solidFill>
            <a:srgbClr val="413000"/>
          </a:solidFill>
          <a:latin typeface="+mn-lt"/>
        </a:defRPr>
      </a:lvl4pPr>
      <a:lvl5pPr marL="20574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5pPr>
      <a:lvl6pPr marL="25146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6pPr>
      <a:lvl7pPr marL="29718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7pPr>
      <a:lvl8pPr marL="34290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8pPr>
      <a:lvl9pPr marL="3886200" indent="-228600" algn="l" rtl="0" eaLnBrk="1" fontAlgn="base" hangingPunct="1">
        <a:spcBef>
          <a:spcPct val="20000"/>
        </a:spcBef>
        <a:spcAft>
          <a:spcPct val="0"/>
        </a:spcAft>
        <a:buClr>
          <a:srgbClr val="413000"/>
        </a:buClr>
        <a:buSzPct val="40000"/>
        <a:buFont typeface="Wingdings" pitchFamily="2" charset="2"/>
        <a:buChar char="n"/>
        <a:defRPr sz="2000">
          <a:solidFill>
            <a:srgbClr val="413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polst.org/wp-content/uploads/2020/03/2019.01.14-POLST-Intended-Population.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coalitionccc.org/" TargetMode="Externa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law.justia.com/codes/colorado/2018/title-15/declarations-future-medical-treatment/article-18.5/section-15-18.5-103/"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geripal.org/polst-evidence-and-update-kelly-vranas-abby-dotson-karl-steinberg-and-scott-halper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civhc.org/wp-content/uploads/2023/09/10-Tips-to-Use-MOST-in-Care-Communities_2023-Upadte.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8" Type="http://schemas.openxmlformats.org/officeDocument/2006/relationships/hyperlink" Target="http://www.caringadvocates.org/" TargetMode="External"/><Relationship Id="rId3" Type="http://schemas.openxmlformats.org/officeDocument/2006/relationships/hyperlink" Target="http://www.polst.org/" TargetMode="External"/><Relationship Id="rId7" Type="http://schemas.openxmlformats.org/officeDocument/2006/relationships/hyperlink" Target="http://www.caringinfo.org/" TargetMode="External"/><Relationship Id="rId12" Type="http://schemas.openxmlformats.org/officeDocument/2006/relationships/hyperlink" Target="http://www.gowish.org/" TargetMode="External"/><Relationship Id="rId2" Type="http://schemas.openxmlformats.org/officeDocument/2006/relationships/hyperlink" Target="https://coloradocareplanning.org/" TargetMode="External"/><Relationship Id="rId1" Type="http://schemas.openxmlformats.org/officeDocument/2006/relationships/slideLayout" Target="../slideLayouts/slideLayout15.xml"/><Relationship Id="rId6" Type="http://schemas.openxmlformats.org/officeDocument/2006/relationships/hyperlink" Target="http://www.csupalliativecare.org/" TargetMode="External"/><Relationship Id="rId11" Type="http://schemas.openxmlformats.org/officeDocument/2006/relationships/hyperlink" Target="http://www.theconversationproject.org/" TargetMode="External"/><Relationship Id="rId5" Type="http://schemas.openxmlformats.org/officeDocument/2006/relationships/hyperlink" Target="http://www.fivewishes.org/" TargetMode="External"/><Relationship Id="rId10" Type="http://schemas.openxmlformats.org/officeDocument/2006/relationships/hyperlink" Target="http://www.prepareforyourcare.org/" TargetMode="External"/><Relationship Id="rId4" Type="http://schemas.openxmlformats.org/officeDocument/2006/relationships/hyperlink" Target="http://www.coalitionccc.org/" TargetMode="External"/><Relationship Id="rId9" Type="http://schemas.openxmlformats.org/officeDocument/2006/relationships/hyperlink" Target="http://www.capolst.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sz="quarter"/>
          </p:nvPr>
        </p:nvSpPr>
        <p:spPr>
          <a:xfrm>
            <a:off x="228600" y="1951672"/>
            <a:ext cx="5565429" cy="2954655"/>
          </a:xfrm>
          <a:noFill/>
        </p:spPr>
        <p:txBody>
          <a:bodyPr wrap="square">
            <a:spAutoFit/>
          </a:bodyPr>
          <a:lstStyle/>
          <a:p>
            <a:r>
              <a:rPr lang="en-US" sz="5400" b="1" dirty="0">
                <a:solidFill>
                  <a:srgbClr val="FF66FF"/>
                </a:solidFill>
                <a:effectLst>
                  <a:outerShdw blurRad="38100" dist="38100" dir="2700000" algn="tl">
                    <a:srgbClr val="000000">
                      <a:alpha val="43137"/>
                    </a:srgbClr>
                  </a:outerShdw>
                </a:effectLst>
              </a:rPr>
              <a:t>POLST/MOST</a:t>
            </a:r>
            <a:r>
              <a:rPr lang="en-US" sz="5400" b="1" dirty="0">
                <a:solidFill>
                  <a:srgbClr val="FD717E"/>
                </a:solidFill>
                <a:effectLst>
                  <a:outerShdw blurRad="38100" dist="38100" dir="2700000" algn="tl">
                    <a:srgbClr val="000000">
                      <a:alpha val="43137"/>
                    </a:srgbClr>
                  </a:outerShdw>
                </a:effectLst>
              </a:rPr>
              <a:t>:</a:t>
            </a:r>
            <a:br>
              <a:rPr lang="en-US" sz="5400" b="1" dirty="0">
                <a:solidFill>
                  <a:srgbClr val="FD717E"/>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Historical Perspective</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&amp; Current Issues</a:t>
            </a:r>
            <a:r>
              <a:rPr lang="en-US" sz="4800" b="1" dirty="0">
                <a:solidFill>
                  <a:schemeClr val="bg1"/>
                </a:solidFill>
              </a:rPr>
              <a:t> </a:t>
            </a:r>
            <a:br>
              <a:rPr lang="en-US" sz="4800" b="1"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412610858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US" b="1" dirty="0">
                <a:solidFill>
                  <a:schemeClr val="accent1"/>
                </a:solidFill>
              </a:rPr>
              <a:t>Revising </a:t>
            </a:r>
            <a:r>
              <a:rPr lang="en-US" b="1" dirty="0">
                <a:solidFill>
                  <a:srgbClr val="FF66FF"/>
                </a:solidFill>
              </a:rPr>
              <a:t>POLST</a:t>
            </a:r>
            <a:r>
              <a:rPr lang="en-US" b="1" dirty="0">
                <a:solidFill>
                  <a:schemeClr val="accent1"/>
                </a:solidFill>
              </a:rPr>
              <a:t> </a:t>
            </a:r>
          </a:p>
        </p:txBody>
      </p:sp>
      <p:sp>
        <p:nvSpPr>
          <p:cNvPr id="10243" name="Rectangle 3"/>
          <p:cNvSpPr>
            <a:spLocks noGrp="1" noChangeArrowheads="1"/>
          </p:cNvSpPr>
          <p:nvPr>
            <p:ph idx="1"/>
          </p:nvPr>
        </p:nvSpPr>
        <p:spPr>
          <a:xfrm>
            <a:off x="228600" y="1752600"/>
            <a:ext cx="8229600" cy="4302125"/>
          </a:xfrm>
          <a:noFill/>
        </p:spPr>
        <p:txBody>
          <a:bodyPr/>
          <a:lstStyle/>
          <a:p>
            <a:r>
              <a:rPr lang="en-US" altLang="en-US" sz="2400" b="1" dirty="0">
                <a:solidFill>
                  <a:schemeClr val="bg1"/>
                </a:solidFill>
              </a:rPr>
              <a:t>National </a:t>
            </a:r>
            <a:r>
              <a:rPr lang="en-US" altLang="en-US" sz="2400" b="1" dirty="0">
                <a:solidFill>
                  <a:srgbClr val="FF66FF"/>
                </a:solidFill>
              </a:rPr>
              <a:t>POLST </a:t>
            </a:r>
            <a:r>
              <a:rPr lang="en-US" altLang="en-US" sz="2400" dirty="0">
                <a:solidFill>
                  <a:schemeClr val="bg1"/>
                </a:solidFill>
              </a:rPr>
              <a:t>recommends periodically updating the form based on feedback from usage in the field. </a:t>
            </a:r>
            <a:endParaRPr lang="en-US" altLang="en-US" sz="2400" b="1" dirty="0">
              <a:solidFill>
                <a:schemeClr val="bg1"/>
              </a:solidFill>
            </a:endParaRPr>
          </a:p>
          <a:p>
            <a:r>
              <a:rPr lang="en-US" altLang="en-US" sz="2400" b="1" dirty="0">
                <a:solidFill>
                  <a:schemeClr val="bg1"/>
                </a:solidFill>
              </a:rPr>
              <a:t>Guiding Principle for Revisions: </a:t>
            </a:r>
            <a:r>
              <a:rPr lang="en-US" altLang="en-US" sz="2400" dirty="0">
                <a:solidFill>
                  <a:schemeClr val="bg1"/>
                </a:solidFill>
              </a:rPr>
              <a:t>Changes made must provide substantial and significant improvement or clarification to the form.</a:t>
            </a:r>
          </a:p>
          <a:p>
            <a:r>
              <a:rPr lang="en-US" altLang="en-US" sz="2400" dirty="0">
                <a:solidFill>
                  <a:schemeClr val="bg1"/>
                </a:solidFill>
              </a:rPr>
              <a:t>CA will be revising our form soon in response to the AB1234 legislation creating a statewide registry</a:t>
            </a:r>
          </a:p>
          <a:p>
            <a:r>
              <a:rPr lang="en-US" altLang="en-US" sz="2400" dirty="0">
                <a:solidFill>
                  <a:schemeClr val="bg1"/>
                </a:solidFill>
              </a:rPr>
              <a:t>Nationally, “</a:t>
            </a:r>
            <a:r>
              <a:rPr lang="en-US" altLang="en-US" sz="2400" b="1" dirty="0">
                <a:solidFill>
                  <a:srgbClr val="FF66FF"/>
                </a:solidFill>
              </a:rPr>
              <a:t>POLST</a:t>
            </a:r>
            <a:r>
              <a:rPr lang="en-US" altLang="en-US" sz="2400" dirty="0">
                <a:solidFill>
                  <a:schemeClr val="bg1"/>
                </a:solidFill>
              </a:rPr>
              <a:t>” no longer represents an acronym but they have kept the word due to recognition (still our name in CA because it is in statute)</a:t>
            </a:r>
          </a:p>
          <a:p>
            <a:pPr lvl="1"/>
            <a:r>
              <a:rPr lang="en-US" altLang="en-US" sz="2000" dirty="0">
                <a:solidFill>
                  <a:schemeClr val="bg1"/>
                </a:solidFill>
              </a:rPr>
              <a:t>~  “</a:t>
            </a:r>
            <a:r>
              <a:rPr lang="en-US" altLang="en-US" sz="2000" b="1" dirty="0">
                <a:solidFill>
                  <a:srgbClr val="FF66FF"/>
                </a:solidFill>
              </a:rPr>
              <a:t>POLST</a:t>
            </a:r>
            <a:r>
              <a:rPr lang="en-US" altLang="en-US" sz="2000" dirty="0">
                <a:solidFill>
                  <a:schemeClr val="bg1"/>
                </a:solidFill>
              </a:rPr>
              <a:t>: A portable medical order”</a:t>
            </a:r>
          </a:p>
        </p:txBody>
      </p:sp>
    </p:spTree>
    <p:extLst>
      <p:ext uri="{BB962C8B-B14F-4D97-AF65-F5344CB8AC3E}">
        <p14:creationId xmlns:p14="http://schemas.microsoft.com/office/powerpoint/2010/main" val="29922448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15B0A-39CA-5748-A14F-5523EB2472F4}"/>
              </a:ext>
            </a:extLst>
          </p:cNvPr>
          <p:cNvSpPr>
            <a:spLocks noGrp="1"/>
          </p:cNvSpPr>
          <p:nvPr>
            <p:ph type="title"/>
          </p:nvPr>
        </p:nvSpPr>
        <p:spPr>
          <a:xfrm>
            <a:off x="838200" y="685800"/>
            <a:ext cx="7862147" cy="857250"/>
          </a:xfrm>
        </p:spPr>
        <p:txBody>
          <a:bodyPr>
            <a:normAutofit fontScale="90000"/>
          </a:bodyPr>
          <a:lstStyle/>
          <a:p>
            <a:r>
              <a:rPr lang="en-US" b="1" dirty="0">
                <a:solidFill>
                  <a:srgbClr val="FF00FF"/>
                </a:solidFill>
              </a:rPr>
              <a:t>POLST</a:t>
            </a:r>
            <a:r>
              <a:rPr lang="en-US" dirty="0"/>
              <a:t> = portable medical orders</a:t>
            </a:r>
          </a:p>
        </p:txBody>
      </p:sp>
      <p:sp>
        <p:nvSpPr>
          <p:cNvPr id="4" name="Text Placeholder 3">
            <a:extLst>
              <a:ext uri="{FF2B5EF4-FFF2-40B4-BE49-F238E27FC236}">
                <a16:creationId xmlns:a16="http://schemas.microsoft.com/office/drawing/2014/main" id="{ECF53525-943C-694A-A0BA-98BE32C48D24}"/>
              </a:ext>
            </a:extLst>
          </p:cNvPr>
          <p:cNvSpPr>
            <a:spLocks noGrp="1"/>
          </p:cNvSpPr>
          <p:nvPr>
            <p:ph type="body" sz="quarter" idx="10"/>
          </p:nvPr>
        </p:nvSpPr>
        <p:spPr>
          <a:xfrm>
            <a:off x="731520" y="2446021"/>
            <a:ext cx="7879080" cy="3497579"/>
          </a:xfrm>
        </p:spPr>
        <p:txBody>
          <a:bodyPr>
            <a:normAutofit fontScale="55000" lnSpcReduction="20000"/>
          </a:bodyPr>
          <a:lstStyle/>
          <a:p>
            <a:r>
              <a:rPr lang="en-US" dirty="0"/>
              <a:t>“physician” – inaccurate	</a:t>
            </a:r>
          </a:p>
          <a:p>
            <a:pPr lvl="1"/>
            <a:r>
              <a:rPr lang="en-US" dirty="0"/>
              <a:t>National POLST policy encourages states to allow all APRNs and PAs be allowed to sign POLST forms</a:t>
            </a:r>
          </a:p>
          <a:p>
            <a:pPr lvl="1"/>
            <a:r>
              <a:rPr lang="en-US" dirty="0"/>
              <a:t>We encourage a team-based approach to POLST conversations</a:t>
            </a:r>
          </a:p>
          <a:p>
            <a:pPr marL="457200" lvl="1" indent="0">
              <a:buNone/>
            </a:pPr>
            <a:endParaRPr lang="en-US" dirty="0"/>
          </a:p>
          <a:p>
            <a:r>
              <a:rPr lang="en-US" dirty="0"/>
              <a:t>“life-sustaining treatment” – also value-laden (and we want to be neutral)</a:t>
            </a:r>
          </a:p>
          <a:p>
            <a:pPr marL="0" indent="0">
              <a:buNone/>
            </a:pPr>
            <a:endParaRPr lang="en-US" dirty="0"/>
          </a:p>
          <a:p>
            <a:r>
              <a:rPr lang="en-US" dirty="0"/>
              <a:t>13 different names! (POLST, POST, MOLST, MOST, COLST, T-POPP, etc.)</a:t>
            </a:r>
          </a:p>
        </p:txBody>
      </p:sp>
    </p:spTree>
    <p:extLst>
      <p:ext uri="{BB962C8B-B14F-4D97-AF65-F5344CB8AC3E}">
        <p14:creationId xmlns:p14="http://schemas.microsoft.com/office/powerpoint/2010/main" val="142908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C5FC-C874-4AE9-A65B-A86B5A1FE8FF}"/>
              </a:ext>
            </a:extLst>
          </p:cNvPr>
          <p:cNvSpPr>
            <a:spLocks noGrp="1"/>
          </p:cNvSpPr>
          <p:nvPr>
            <p:ph type="title"/>
          </p:nvPr>
        </p:nvSpPr>
        <p:spPr/>
        <p:txBody>
          <a:bodyPr/>
          <a:lstStyle/>
          <a:p>
            <a:r>
              <a:rPr lang="en-US" dirty="0">
                <a:solidFill>
                  <a:schemeClr val="bg1"/>
                </a:solidFill>
              </a:rPr>
              <a:t>National </a:t>
            </a:r>
            <a:r>
              <a:rPr lang="en-US" b="1" dirty="0">
                <a:solidFill>
                  <a:srgbClr val="FF66FF"/>
                </a:solidFill>
              </a:rPr>
              <a:t>POLST</a:t>
            </a:r>
            <a:r>
              <a:rPr lang="en-US" dirty="0">
                <a:solidFill>
                  <a:schemeClr val="bg1"/>
                </a:solidFill>
              </a:rPr>
              <a:t> Engagement</a:t>
            </a:r>
          </a:p>
        </p:txBody>
      </p:sp>
      <p:pic>
        <p:nvPicPr>
          <p:cNvPr id="4" name="Content Placeholder 3">
            <a:extLst>
              <a:ext uri="{FF2B5EF4-FFF2-40B4-BE49-F238E27FC236}">
                <a16:creationId xmlns:a16="http://schemas.microsoft.com/office/drawing/2014/main" id="{6316E902-CC9A-40B8-A46F-47E233485DC5}"/>
              </a:ext>
            </a:extLst>
          </p:cNvPr>
          <p:cNvPicPr>
            <a:picLocks noGrp="1" noChangeAspect="1"/>
          </p:cNvPicPr>
          <p:nvPr>
            <p:ph idx="1"/>
          </p:nvPr>
        </p:nvPicPr>
        <p:blipFill>
          <a:blip r:embed="rId2"/>
          <a:stretch>
            <a:fillRect/>
          </a:stretch>
        </p:blipFill>
        <p:spPr>
          <a:xfrm>
            <a:off x="525086" y="1828800"/>
            <a:ext cx="8093828" cy="4302125"/>
          </a:xfrm>
          <a:prstGeom prst="rect">
            <a:avLst/>
          </a:prstGeom>
        </p:spPr>
      </p:pic>
    </p:spTree>
    <p:extLst>
      <p:ext uri="{BB962C8B-B14F-4D97-AF65-F5344CB8AC3E}">
        <p14:creationId xmlns:p14="http://schemas.microsoft.com/office/powerpoint/2010/main" val="302113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2209549" y="685800"/>
            <a:ext cx="4724901" cy="6108026"/>
          </a:xfrm>
          <a:prstGeom prst="rect">
            <a:avLst/>
          </a:prstGeom>
          <a:effectLst>
            <a:glow rad="101600">
              <a:schemeClr val="accent1">
                <a:satMod val="175000"/>
                <a:alpha val="99000"/>
              </a:schemeClr>
            </a:glow>
          </a:effectLst>
        </p:spPr>
      </p:pic>
      <p:sp>
        <p:nvSpPr>
          <p:cNvPr id="3" name="TextBox 2">
            <a:extLst>
              <a:ext uri="{FF2B5EF4-FFF2-40B4-BE49-F238E27FC236}">
                <a16:creationId xmlns:a16="http://schemas.microsoft.com/office/drawing/2014/main" id="{FF54CE79-649E-4F68-AAF8-6C3420328BBE}"/>
              </a:ext>
            </a:extLst>
          </p:cNvPr>
          <p:cNvSpPr txBox="1"/>
          <p:nvPr/>
        </p:nvSpPr>
        <p:spPr>
          <a:xfrm>
            <a:off x="2193014" y="0"/>
            <a:ext cx="4998361" cy="584775"/>
          </a:xfrm>
          <a:prstGeom prst="rect">
            <a:avLst/>
          </a:prstGeom>
          <a:noFill/>
        </p:spPr>
        <p:txBody>
          <a:bodyPr wrap="square" rtlCol="0">
            <a:spAutoFit/>
          </a:bodyPr>
          <a:lstStyle/>
          <a:p>
            <a:r>
              <a:rPr lang="en-US" sz="3200" b="1" dirty="0">
                <a:solidFill>
                  <a:schemeClr val="bg1"/>
                </a:solidFill>
              </a:rPr>
              <a:t>National</a:t>
            </a:r>
            <a:r>
              <a:rPr lang="en-US" sz="3200" b="1" dirty="0"/>
              <a:t> </a:t>
            </a:r>
            <a:r>
              <a:rPr lang="en-US" sz="3200" b="1" dirty="0">
                <a:solidFill>
                  <a:srgbClr val="FF00FF"/>
                </a:solidFill>
              </a:rPr>
              <a:t>POLST</a:t>
            </a:r>
            <a:r>
              <a:rPr lang="en-US" sz="3200" b="1" dirty="0"/>
              <a:t> </a:t>
            </a:r>
            <a:r>
              <a:rPr lang="en-US" sz="3200" b="1" dirty="0">
                <a:solidFill>
                  <a:schemeClr val="bg1"/>
                </a:solidFill>
              </a:rPr>
              <a:t>Form</a:t>
            </a:r>
          </a:p>
        </p:txBody>
      </p:sp>
    </p:spTree>
    <p:extLst>
      <p:ext uri="{BB962C8B-B14F-4D97-AF65-F5344CB8AC3E}">
        <p14:creationId xmlns:p14="http://schemas.microsoft.com/office/powerpoint/2010/main" val="179295307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12080" y="685800"/>
            <a:ext cx="4719838" cy="6108026"/>
          </a:xfrm>
          <a:prstGeom prst="rect">
            <a:avLst/>
          </a:prstGeom>
          <a:effectLst>
            <a:glow rad="101600">
              <a:schemeClr val="accent1">
                <a:satMod val="175000"/>
                <a:alpha val="99000"/>
              </a:schemeClr>
            </a:glow>
          </a:effectLst>
        </p:spPr>
      </p:pic>
      <p:sp>
        <p:nvSpPr>
          <p:cNvPr id="3" name="TextBox 2">
            <a:extLst>
              <a:ext uri="{FF2B5EF4-FFF2-40B4-BE49-F238E27FC236}">
                <a16:creationId xmlns:a16="http://schemas.microsoft.com/office/drawing/2014/main" id="{FF54CE79-649E-4F68-AAF8-6C3420328BBE}"/>
              </a:ext>
            </a:extLst>
          </p:cNvPr>
          <p:cNvSpPr txBox="1"/>
          <p:nvPr/>
        </p:nvSpPr>
        <p:spPr>
          <a:xfrm>
            <a:off x="2193014" y="0"/>
            <a:ext cx="4998361" cy="584775"/>
          </a:xfrm>
          <a:prstGeom prst="rect">
            <a:avLst/>
          </a:prstGeom>
          <a:noFill/>
        </p:spPr>
        <p:txBody>
          <a:bodyPr wrap="square" rtlCol="0">
            <a:spAutoFit/>
          </a:bodyPr>
          <a:lstStyle/>
          <a:p>
            <a:r>
              <a:rPr lang="en-US" sz="3200" b="1" dirty="0">
                <a:solidFill>
                  <a:schemeClr val="bg1"/>
                </a:solidFill>
              </a:rPr>
              <a:t>Colorado</a:t>
            </a:r>
            <a:r>
              <a:rPr lang="en-US" sz="3200" b="1" dirty="0"/>
              <a:t> </a:t>
            </a:r>
            <a:r>
              <a:rPr lang="en-US" sz="3200" b="1" dirty="0">
                <a:solidFill>
                  <a:srgbClr val="FF00FF"/>
                </a:solidFill>
              </a:rPr>
              <a:t>MOST</a:t>
            </a:r>
            <a:r>
              <a:rPr lang="en-US" sz="3200" b="1" dirty="0"/>
              <a:t> </a:t>
            </a:r>
            <a:r>
              <a:rPr lang="en-US" sz="3200" b="1" dirty="0">
                <a:solidFill>
                  <a:schemeClr val="bg1"/>
                </a:solidFill>
              </a:rPr>
              <a:t>Form</a:t>
            </a:r>
          </a:p>
        </p:txBody>
      </p:sp>
    </p:spTree>
    <p:extLst>
      <p:ext uri="{BB962C8B-B14F-4D97-AF65-F5344CB8AC3E}">
        <p14:creationId xmlns:p14="http://schemas.microsoft.com/office/powerpoint/2010/main" val="41280311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b="1" dirty="0"/>
              <a:t>Who Would Benefit from Having a </a:t>
            </a:r>
            <a:r>
              <a:rPr lang="en-US" b="1" dirty="0">
                <a:solidFill>
                  <a:srgbClr val="FF66FF"/>
                </a:solidFill>
              </a:rPr>
              <a:t>POLST</a:t>
            </a:r>
            <a:r>
              <a:rPr lang="en-US" b="1" dirty="0"/>
              <a:t> Form?</a:t>
            </a:r>
            <a:endParaRPr lang="en-US" dirty="0">
              <a:solidFill>
                <a:schemeClr val="accent1"/>
              </a:solidFill>
            </a:endParaRPr>
          </a:p>
        </p:txBody>
      </p:sp>
      <p:sp>
        <p:nvSpPr>
          <p:cNvPr id="10243" name="Rectangle 3"/>
          <p:cNvSpPr>
            <a:spLocks noGrp="1" noChangeArrowheads="1"/>
          </p:cNvSpPr>
          <p:nvPr>
            <p:ph idx="1"/>
          </p:nvPr>
        </p:nvSpPr>
        <p:spPr>
          <a:xfrm>
            <a:off x="457199" y="1772984"/>
            <a:ext cx="8564881" cy="4302125"/>
          </a:xfrm>
          <a:noFill/>
        </p:spPr>
        <p:txBody>
          <a:bodyPr/>
          <a:lstStyle/>
          <a:p>
            <a:pPr>
              <a:spcBef>
                <a:spcPts val="0"/>
              </a:spcBef>
              <a:buClr>
                <a:srgbClr val="413000"/>
              </a:buClr>
              <a:buSzPct val="75000"/>
              <a:buFont typeface="Symbol" pitchFamily="18" charset="2"/>
              <a:buChar char="·"/>
            </a:pPr>
            <a:r>
              <a:rPr lang="en-US" sz="3200" dirty="0">
                <a:solidFill>
                  <a:schemeClr val="bg1"/>
                </a:solidFill>
              </a:rPr>
              <a:t>Chronic, progressive illness</a:t>
            </a:r>
          </a:p>
          <a:p>
            <a:pPr>
              <a:spcBef>
                <a:spcPts val="0"/>
              </a:spcBef>
              <a:buClr>
                <a:srgbClr val="413000"/>
              </a:buClr>
              <a:buSzPct val="75000"/>
              <a:buFont typeface="Symbol" pitchFamily="18" charset="2"/>
              <a:buChar char="·"/>
            </a:pPr>
            <a:r>
              <a:rPr lang="en-US" sz="3200" dirty="0">
                <a:solidFill>
                  <a:schemeClr val="bg1"/>
                </a:solidFill>
              </a:rPr>
              <a:t>Serious health condition</a:t>
            </a:r>
          </a:p>
          <a:p>
            <a:pPr>
              <a:spcBef>
                <a:spcPts val="0"/>
              </a:spcBef>
              <a:buClr>
                <a:srgbClr val="413000"/>
              </a:buClr>
              <a:buSzPct val="75000"/>
              <a:buFont typeface="Symbol" pitchFamily="18" charset="2"/>
              <a:buChar char="·"/>
            </a:pPr>
            <a:r>
              <a:rPr lang="en-US" sz="3200" dirty="0">
                <a:solidFill>
                  <a:schemeClr val="bg1"/>
                </a:solidFill>
              </a:rPr>
              <a:t>Medically frail</a:t>
            </a:r>
          </a:p>
          <a:p>
            <a:pPr>
              <a:spcBef>
                <a:spcPts val="0"/>
              </a:spcBef>
              <a:buClr>
                <a:srgbClr val="413000"/>
              </a:buClr>
              <a:buSzPct val="75000"/>
              <a:buFont typeface="Symbol" pitchFamily="18" charset="2"/>
              <a:buChar char="·"/>
            </a:pPr>
            <a:r>
              <a:rPr lang="en-US" sz="3200" dirty="0">
                <a:solidFill>
                  <a:schemeClr val="bg1"/>
                </a:solidFill>
              </a:rPr>
              <a:t>Qualitative tool for determination:</a:t>
            </a:r>
          </a:p>
          <a:p>
            <a:pPr lvl="1">
              <a:spcBef>
                <a:spcPts val="0"/>
              </a:spcBef>
              <a:buClr>
                <a:srgbClr val="413000"/>
              </a:buClr>
              <a:buSzPct val="75000"/>
              <a:buFont typeface="Arial" charset="0"/>
              <a:buChar char="–"/>
            </a:pPr>
            <a:r>
              <a:rPr lang="en-US" dirty="0">
                <a:solidFill>
                  <a:schemeClr val="bg1"/>
                </a:solidFill>
              </a:rPr>
              <a:t>“You wouldn’t be surprised if this patient died within the next year or two.”</a:t>
            </a:r>
          </a:p>
          <a:p>
            <a:pPr lvl="1">
              <a:spcBef>
                <a:spcPts val="0"/>
              </a:spcBef>
              <a:buClr>
                <a:srgbClr val="413000"/>
              </a:buClr>
              <a:buSzPct val="75000"/>
              <a:buFont typeface="Arial" charset="0"/>
              <a:buChar char="–"/>
            </a:pPr>
            <a:endParaRPr lang="en-US" dirty="0">
              <a:solidFill>
                <a:schemeClr val="bg1"/>
              </a:solidFill>
            </a:endParaRPr>
          </a:p>
          <a:p>
            <a:pPr marL="0" indent="0">
              <a:spcBef>
                <a:spcPts val="0"/>
              </a:spcBef>
              <a:buClr>
                <a:srgbClr val="413000"/>
              </a:buClr>
              <a:buSzPct val="75000"/>
              <a:buNone/>
            </a:pPr>
            <a:r>
              <a:rPr lang="en-US" sz="3200" dirty="0">
                <a:solidFill>
                  <a:schemeClr val="bg1"/>
                </a:solidFill>
              </a:rPr>
              <a:t>* </a:t>
            </a:r>
            <a:r>
              <a:rPr lang="en-US" sz="3200" i="1" dirty="0">
                <a:solidFill>
                  <a:schemeClr val="bg1"/>
                </a:solidFill>
              </a:rPr>
              <a:t>These do not apply to every SNF resident.</a:t>
            </a:r>
          </a:p>
          <a:p>
            <a:pPr marL="0" indent="0">
              <a:buClr>
                <a:srgbClr val="413000"/>
              </a:buClr>
              <a:buSzPct val="75000"/>
              <a:buNone/>
            </a:pPr>
            <a:r>
              <a:rPr lang="en-US" sz="1600" dirty="0">
                <a:solidFill>
                  <a:schemeClr val="bg1"/>
                </a:solidFill>
                <a:hlinkClick r:id="rId3"/>
              </a:rPr>
              <a:t>https://polst.org/wp-content/uploads/2020/03/2019.01.14-POLST-Intended-Population.pdf</a:t>
            </a:r>
            <a:r>
              <a:rPr lang="en-US" sz="1600" dirty="0">
                <a:solidFill>
                  <a:schemeClr val="bg1"/>
                </a:solidFill>
              </a:rPr>
              <a:t> </a:t>
            </a:r>
          </a:p>
          <a:p>
            <a:pPr eaLnBrk="1" hangingPunct="1">
              <a:spcBef>
                <a:spcPct val="50000"/>
              </a:spcBef>
              <a:buClr>
                <a:srgbClr val="413000"/>
              </a:buClr>
              <a:buSzPct val="75000"/>
              <a:buFont typeface="Symbol" pitchFamily="18" charset="2"/>
              <a:buChar char="·"/>
            </a:pPr>
            <a:endParaRPr lang="en-US" sz="3200" dirty="0">
              <a:solidFill>
                <a:schemeClr val="bg1"/>
              </a:solidFill>
            </a:endParaRPr>
          </a:p>
        </p:txBody>
      </p:sp>
    </p:spTree>
    <p:extLst>
      <p:ext uri="{BB962C8B-B14F-4D97-AF65-F5344CB8AC3E}">
        <p14:creationId xmlns:p14="http://schemas.microsoft.com/office/powerpoint/2010/main" val="214126949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7813"/>
            <a:ext cx="8686800" cy="1139825"/>
          </a:xfrm>
        </p:spPr>
        <p:txBody>
          <a:bodyPr/>
          <a:lstStyle/>
          <a:p>
            <a:pPr algn="ctr" eaLnBrk="1" hangingPunct="1"/>
            <a:r>
              <a:rPr lang="en-US" altLang="en-US" b="1" dirty="0">
                <a:solidFill>
                  <a:srgbClr val="FF66FF"/>
                </a:solidFill>
              </a:rPr>
              <a:t>POLST</a:t>
            </a:r>
            <a:r>
              <a:rPr lang="en-US" altLang="en-US" b="1" dirty="0"/>
              <a:t> vs. Pre-Hospital DNR</a:t>
            </a:r>
            <a:br>
              <a:rPr lang="en-US" altLang="en-US" b="1" dirty="0"/>
            </a:br>
            <a:r>
              <a:rPr lang="en-US" altLang="en-US" b="1" i="1" dirty="0"/>
              <a:t>(Do Not Resuscitate) “CPR Directive”</a:t>
            </a:r>
          </a:p>
        </p:txBody>
      </p:sp>
      <p:graphicFrame>
        <p:nvGraphicFramePr>
          <p:cNvPr id="241707" name="Group 43"/>
          <p:cNvGraphicFramePr>
            <a:graphicFrameLocks noGrp="1"/>
          </p:cNvGraphicFramePr>
          <p:nvPr>
            <p:ph idx="1"/>
          </p:nvPr>
        </p:nvGraphicFramePr>
        <p:xfrm>
          <a:off x="457200" y="2168525"/>
          <a:ext cx="8229600" cy="3805239"/>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79168">
                <a:tc>
                  <a:txBody>
                    <a:bodyPr/>
                    <a:lstStyle>
                      <a:lvl1pPr algn="l">
                        <a:spcBef>
                          <a:spcPct val="20000"/>
                        </a:spcBef>
                        <a:buClr>
                          <a:srgbClr val="EE80B3"/>
                        </a:buClr>
                        <a:buSzPct val="50000"/>
                        <a:buFont typeface="Wingdings" pitchFamily="2" charset="2"/>
                        <a:defRPr sz="2600">
                          <a:solidFill>
                            <a:srgbClr val="413000"/>
                          </a:solidFill>
                          <a:latin typeface="Arial" charset="0"/>
                        </a:defRPr>
                      </a:lvl1pPr>
                      <a:lvl2pPr algn="l">
                        <a:spcBef>
                          <a:spcPct val="20000"/>
                        </a:spcBef>
                        <a:buClr>
                          <a:schemeClr val="tx1"/>
                        </a:buClr>
                        <a:defRPr sz="2400">
                          <a:solidFill>
                            <a:srgbClr val="413000"/>
                          </a:solidFill>
                          <a:latin typeface="Arial" charset="0"/>
                        </a:defRPr>
                      </a:lvl2pPr>
                      <a:lvl3pPr algn="l">
                        <a:spcBef>
                          <a:spcPct val="20000"/>
                        </a:spcBef>
                        <a:buClr>
                          <a:schemeClr val="tx1"/>
                        </a:buClr>
                        <a:buSzPct val="45000"/>
                        <a:buFont typeface="Wingdings" pitchFamily="2" charset="2"/>
                        <a:defRPr sz="2000">
                          <a:solidFill>
                            <a:srgbClr val="413000"/>
                          </a:solidFill>
                          <a:latin typeface="Arial" charset="0"/>
                        </a:defRPr>
                      </a:lvl3pPr>
                      <a:lvl4pPr algn="l">
                        <a:spcBef>
                          <a:spcPct val="20000"/>
                        </a:spcBef>
                        <a:buClr>
                          <a:srgbClr val="EE80B3"/>
                        </a:buClr>
                        <a:defRPr>
                          <a:solidFill>
                            <a:srgbClr val="413000"/>
                          </a:solidFill>
                          <a:latin typeface="Arial" charset="0"/>
                        </a:defRPr>
                      </a:lvl4pPr>
                      <a:lvl5pPr algn="l">
                        <a:spcBef>
                          <a:spcPct val="20000"/>
                        </a:spcBef>
                        <a:buClr>
                          <a:srgbClr val="413000"/>
                        </a:buClr>
                        <a:buSzPct val="40000"/>
                        <a:buFont typeface="Wingdings" pitchFamily="2" charset="2"/>
                        <a:defRPr>
                          <a:solidFill>
                            <a:srgbClr val="413000"/>
                          </a:solidFill>
                          <a:latin typeface="Arial" charset="0"/>
                        </a:defRPr>
                      </a:lvl5pPr>
                      <a:lvl6pPr fontAlgn="base">
                        <a:spcBef>
                          <a:spcPct val="20000"/>
                        </a:spcBef>
                        <a:spcAft>
                          <a:spcPct val="0"/>
                        </a:spcAft>
                        <a:buClr>
                          <a:srgbClr val="413000"/>
                        </a:buClr>
                        <a:buSzPct val="40000"/>
                        <a:buFont typeface="Wingdings" pitchFamily="2" charset="2"/>
                        <a:defRPr>
                          <a:solidFill>
                            <a:srgbClr val="413000"/>
                          </a:solidFill>
                          <a:latin typeface="Arial" charset="0"/>
                        </a:defRPr>
                      </a:lvl6pPr>
                      <a:lvl7pPr fontAlgn="base">
                        <a:spcBef>
                          <a:spcPct val="20000"/>
                        </a:spcBef>
                        <a:spcAft>
                          <a:spcPct val="0"/>
                        </a:spcAft>
                        <a:buClr>
                          <a:srgbClr val="413000"/>
                        </a:buClr>
                        <a:buSzPct val="40000"/>
                        <a:buFont typeface="Wingdings" pitchFamily="2" charset="2"/>
                        <a:defRPr>
                          <a:solidFill>
                            <a:srgbClr val="413000"/>
                          </a:solidFill>
                          <a:latin typeface="Arial" charset="0"/>
                        </a:defRPr>
                      </a:lvl7pPr>
                      <a:lvl8pPr fontAlgn="base">
                        <a:spcBef>
                          <a:spcPct val="20000"/>
                        </a:spcBef>
                        <a:spcAft>
                          <a:spcPct val="0"/>
                        </a:spcAft>
                        <a:buClr>
                          <a:srgbClr val="413000"/>
                        </a:buClr>
                        <a:buSzPct val="40000"/>
                        <a:buFont typeface="Wingdings" pitchFamily="2" charset="2"/>
                        <a:defRPr>
                          <a:solidFill>
                            <a:srgbClr val="413000"/>
                          </a:solidFill>
                          <a:latin typeface="Arial" charset="0"/>
                        </a:defRPr>
                      </a:lvl8pPr>
                      <a:lvl9pPr fontAlgn="base">
                        <a:spcBef>
                          <a:spcPct val="20000"/>
                        </a:spcBef>
                        <a:spcAft>
                          <a:spcPct val="0"/>
                        </a:spcAft>
                        <a:buClr>
                          <a:srgbClr val="413000"/>
                        </a:buClr>
                        <a:buSzPct val="40000"/>
                        <a:buFont typeface="Wingdings" pitchFamily="2" charset="2"/>
                        <a:defRPr>
                          <a:solidFill>
                            <a:srgbClr val="413000"/>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EE80B3"/>
                        </a:buClr>
                        <a:buSzPct val="50000"/>
                        <a:buFont typeface="Wingdings" pitchFamily="2" charset="2"/>
                        <a:buNone/>
                        <a:tabLst/>
                      </a:pPr>
                      <a:r>
                        <a:rPr kumimoji="0" lang="en-US" altLang="en-US" sz="3200" b="1" i="0" u="sng" strike="noStrike" cap="none" normalizeH="0" baseline="0">
                          <a:ln>
                            <a:noFill/>
                          </a:ln>
                          <a:solidFill>
                            <a:srgbClr val="413000"/>
                          </a:solidFill>
                          <a:effectLst/>
                          <a:latin typeface="Arial" charset="0"/>
                        </a:rPr>
                        <a:t>POLST</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80B3">
                        <a:alpha val="50000"/>
                      </a:srgbClr>
                    </a:solidFill>
                  </a:tcPr>
                </a:tc>
                <a:tc>
                  <a:txBody>
                    <a:bodyPr/>
                    <a:lstStyle>
                      <a:lvl1pPr algn="l">
                        <a:spcBef>
                          <a:spcPct val="20000"/>
                        </a:spcBef>
                        <a:buClr>
                          <a:srgbClr val="EE80B3"/>
                        </a:buClr>
                        <a:buSzPct val="50000"/>
                        <a:buFont typeface="Wingdings" pitchFamily="2" charset="2"/>
                        <a:defRPr sz="2600">
                          <a:solidFill>
                            <a:srgbClr val="413000"/>
                          </a:solidFill>
                          <a:latin typeface="Arial" charset="0"/>
                        </a:defRPr>
                      </a:lvl1pPr>
                      <a:lvl2pPr algn="l">
                        <a:spcBef>
                          <a:spcPct val="20000"/>
                        </a:spcBef>
                        <a:buClr>
                          <a:schemeClr val="tx1"/>
                        </a:buClr>
                        <a:defRPr sz="2400">
                          <a:solidFill>
                            <a:srgbClr val="413000"/>
                          </a:solidFill>
                          <a:latin typeface="Arial" charset="0"/>
                        </a:defRPr>
                      </a:lvl2pPr>
                      <a:lvl3pPr algn="l">
                        <a:spcBef>
                          <a:spcPct val="20000"/>
                        </a:spcBef>
                        <a:buClr>
                          <a:schemeClr val="tx1"/>
                        </a:buClr>
                        <a:buSzPct val="45000"/>
                        <a:buFont typeface="Wingdings" pitchFamily="2" charset="2"/>
                        <a:defRPr sz="2000">
                          <a:solidFill>
                            <a:srgbClr val="413000"/>
                          </a:solidFill>
                          <a:latin typeface="Arial" charset="0"/>
                        </a:defRPr>
                      </a:lvl3pPr>
                      <a:lvl4pPr algn="l">
                        <a:spcBef>
                          <a:spcPct val="20000"/>
                        </a:spcBef>
                        <a:buClr>
                          <a:srgbClr val="EE80B3"/>
                        </a:buClr>
                        <a:defRPr>
                          <a:solidFill>
                            <a:srgbClr val="413000"/>
                          </a:solidFill>
                          <a:latin typeface="Arial" charset="0"/>
                        </a:defRPr>
                      </a:lvl4pPr>
                      <a:lvl5pPr algn="l">
                        <a:spcBef>
                          <a:spcPct val="20000"/>
                        </a:spcBef>
                        <a:buClr>
                          <a:srgbClr val="413000"/>
                        </a:buClr>
                        <a:buSzPct val="40000"/>
                        <a:buFont typeface="Wingdings" pitchFamily="2" charset="2"/>
                        <a:defRPr>
                          <a:solidFill>
                            <a:srgbClr val="413000"/>
                          </a:solidFill>
                          <a:latin typeface="Arial" charset="0"/>
                        </a:defRPr>
                      </a:lvl5pPr>
                      <a:lvl6pPr fontAlgn="base">
                        <a:spcBef>
                          <a:spcPct val="20000"/>
                        </a:spcBef>
                        <a:spcAft>
                          <a:spcPct val="0"/>
                        </a:spcAft>
                        <a:buClr>
                          <a:srgbClr val="413000"/>
                        </a:buClr>
                        <a:buSzPct val="40000"/>
                        <a:buFont typeface="Wingdings" pitchFamily="2" charset="2"/>
                        <a:defRPr>
                          <a:solidFill>
                            <a:srgbClr val="413000"/>
                          </a:solidFill>
                          <a:latin typeface="Arial" charset="0"/>
                        </a:defRPr>
                      </a:lvl6pPr>
                      <a:lvl7pPr fontAlgn="base">
                        <a:spcBef>
                          <a:spcPct val="20000"/>
                        </a:spcBef>
                        <a:spcAft>
                          <a:spcPct val="0"/>
                        </a:spcAft>
                        <a:buClr>
                          <a:srgbClr val="413000"/>
                        </a:buClr>
                        <a:buSzPct val="40000"/>
                        <a:buFont typeface="Wingdings" pitchFamily="2" charset="2"/>
                        <a:defRPr>
                          <a:solidFill>
                            <a:srgbClr val="413000"/>
                          </a:solidFill>
                          <a:latin typeface="Arial" charset="0"/>
                        </a:defRPr>
                      </a:lvl7pPr>
                      <a:lvl8pPr fontAlgn="base">
                        <a:spcBef>
                          <a:spcPct val="20000"/>
                        </a:spcBef>
                        <a:spcAft>
                          <a:spcPct val="0"/>
                        </a:spcAft>
                        <a:buClr>
                          <a:srgbClr val="413000"/>
                        </a:buClr>
                        <a:buSzPct val="40000"/>
                        <a:buFont typeface="Wingdings" pitchFamily="2" charset="2"/>
                        <a:defRPr>
                          <a:solidFill>
                            <a:srgbClr val="413000"/>
                          </a:solidFill>
                          <a:latin typeface="Arial" charset="0"/>
                        </a:defRPr>
                      </a:lvl8pPr>
                      <a:lvl9pPr fontAlgn="base">
                        <a:spcBef>
                          <a:spcPct val="20000"/>
                        </a:spcBef>
                        <a:spcAft>
                          <a:spcPct val="0"/>
                        </a:spcAft>
                        <a:buClr>
                          <a:srgbClr val="413000"/>
                        </a:buClr>
                        <a:buSzPct val="40000"/>
                        <a:buFont typeface="Wingdings" pitchFamily="2" charset="2"/>
                        <a:defRPr>
                          <a:solidFill>
                            <a:srgbClr val="413000"/>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EE80B3"/>
                        </a:buClr>
                        <a:buSzPct val="50000"/>
                        <a:buFont typeface="Wingdings" pitchFamily="2" charset="2"/>
                        <a:buNone/>
                        <a:tabLst/>
                      </a:pPr>
                      <a:r>
                        <a:rPr kumimoji="0" lang="en-US" altLang="en-US" sz="3200" b="1" i="0" u="sng" strike="noStrike" cap="none" normalizeH="0" baseline="0">
                          <a:ln>
                            <a:noFill/>
                          </a:ln>
                          <a:solidFill>
                            <a:srgbClr val="413000"/>
                          </a:solidFill>
                          <a:effectLst/>
                          <a:latin typeface="Arial" charset="0"/>
                        </a:rPr>
                        <a:t>Pre-Hospital DNR</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80B3">
                        <a:alpha val="50000"/>
                      </a:srgbClr>
                    </a:solidFill>
                  </a:tcPr>
                </a:tc>
                <a:extLst>
                  <a:ext uri="{0D108BD9-81ED-4DB2-BD59-A6C34878D82A}">
                    <a16:rowId xmlns:a16="http://schemas.microsoft.com/office/drawing/2014/main" val="10000"/>
                  </a:ext>
                </a:extLst>
              </a:tr>
              <a:tr h="1074828">
                <a:tc>
                  <a:txBody>
                    <a:bodyPr/>
                    <a:lstStyle>
                      <a:lvl1pPr marL="233363" indent="-233363" algn="l">
                        <a:spcBef>
                          <a:spcPct val="20000"/>
                        </a:spcBef>
                        <a:buClr>
                          <a:srgbClr val="EE80B3"/>
                        </a:buClr>
                        <a:buSzPct val="50000"/>
                        <a:buFont typeface="Wingdings" pitchFamily="2" charset="2"/>
                        <a:defRPr sz="2600">
                          <a:solidFill>
                            <a:srgbClr val="413000"/>
                          </a:solidFill>
                          <a:latin typeface="Arial" charset="0"/>
                        </a:defRPr>
                      </a:lvl1pPr>
                      <a:lvl2pPr algn="l">
                        <a:spcBef>
                          <a:spcPct val="20000"/>
                        </a:spcBef>
                        <a:buClr>
                          <a:schemeClr val="tx1"/>
                        </a:buClr>
                        <a:defRPr sz="2400">
                          <a:solidFill>
                            <a:srgbClr val="413000"/>
                          </a:solidFill>
                          <a:latin typeface="Arial" charset="0"/>
                        </a:defRPr>
                      </a:lvl2pPr>
                      <a:lvl3pPr algn="l">
                        <a:spcBef>
                          <a:spcPct val="20000"/>
                        </a:spcBef>
                        <a:buClr>
                          <a:schemeClr val="tx1"/>
                        </a:buClr>
                        <a:buSzPct val="45000"/>
                        <a:buFont typeface="Wingdings" pitchFamily="2" charset="2"/>
                        <a:defRPr sz="2000">
                          <a:solidFill>
                            <a:srgbClr val="413000"/>
                          </a:solidFill>
                          <a:latin typeface="Arial" charset="0"/>
                        </a:defRPr>
                      </a:lvl3pPr>
                      <a:lvl4pPr algn="l">
                        <a:spcBef>
                          <a:spcPct val="20000"/>
                        </a:spcBef>
                        <a:buClr>
                          <a:srgbClr val="EE80B3"/>
                        </a:buClr>
                        <a:defRPr>
                          <a:solidFill>
                            <a:srgbClr val="413000"/>
                          </a:solidFill>
                          <a:latin typeface="Arial" charset="0"/>
                        </a:defRPr>
                      </a:lvl4pPr>
                      <a:lvl5pPr algn="l">
                        <a:spcBef>
                          <a:spcPct val="20000"/>
                        </a:spcBef>
                        <a:buClr>
                          <a:srgbClr val="413000"/>
                        </a:buClr>
                        <a:buSzPct val="40000"/>
                        <a:buFont typeface="Wingdings" pitchFamily="2" charset="2"/>
                        <a:defRPr>
                          <a:solidFill>
                            <a:srgbClr val="413000"/>
                          </a:solidFill>
                          <a:latin typeface="Arial" charset="0"/>
                        </a:defRPr>
                      </a:lvl5pPr>
                      <a:lvl6pPr fontAlgn="base">
                        <a:spcBef>
                          <a:spcPct val="20000"/>
                        </a:spcBef>
                        <a:spcAft>
                          <a:spcPct val="0"/>
                        </a:spcAft>
                        <a:buClr>
                          <a:srgbClr val="413000"/>
                        </a:buClr>
                        <a:buSzPct val="40000"/>
                        <a:buFont typeface="Wingdings" pitchFamily="2" charset="2"/>
                        <a:defRPr>
                          <a:solidFill>
                            <a:srgbClr val="413000"/>
                          </a:solidFill>
                          <a:latin typeface="Arial" charset="0"/>
                        </a:defRPr>
                      </a:lvl6pPr>
                      <a:lvl7pPr fontAlgn="base">
                        <a:spcBef>
                          <a:spcPct val="20000"/>
                        </a:spcBef>
                        <a:spcAft>
                          <a:spcPct val="0"/>
                        </a:spcAft>
                        <a:buClr>
                          <a:srgbClr val="413000"/>
                        </a:buClr>
                        <a:buSzPct val="40000"/>
                        <a:buFont typeface="Wingdings" pitchFamily="2" charset="2"/>
                        <a:defRPr>
                          <a:solidFill>
                            <a:srgbClr val="413000"/>
                          </a:solidFill>
                          <a:latin typeface="Arial" charset="0"/>
                        </a:defRPr>
                      </a:lvl7pPr>
                      <a:lvl8pPr fontAlgn="base">
                        <a:spcBef>
                          <a:spcPct val="20000"/>
                        </a:spcBef>
                        <a:spcAft>
                          <a:spcPct val="0"/>
                        </a:spcAft>
                        <a:buClr>
                          <a:srgbClr val="413000"/>
                        </a:buClr>
                        <a:buSzPct val="40000"/>
                        <a:buFont typeface="Wingdings" pitchFamily="2" charset="2"/>
                        <a:defRPr>
                          <a:solidFill>
                            <a:srgbClr val="413000"/>
                          </a:solidFill>
                          <a:latin typeface="Arial" charset="0"/>
                        </a:defRPr>
                      </a:lvl8pPr>
                      <a:lvl9pPr fontAlgn="base">
                        <a:spcBef>
                          <a:spcPct val="20000"/>
                        </a:spcBef>
                        <a:spcAft>
                          <a:spcPct val="0"/>
                        </a:spcAft>
                        <a:buClr>
                          <a:srgbClr val="413000"/>
                        </a:buClr>
                        <a:buSzPct val="40000"/>
                        <a:buFont typeface="Wingdings" pitchFamily="2" charset="2"/>
                        <a:defRPr>
                          <a:solidFill>
                            <a:srgbClr val="413000"/>
                          </a:solidFill>
                          <a:latin typeface="Arial" charset="0"/>
                        </a:defRPr>
                      </a:lvl9pPr>
                    </a:lstStyle>
                    <a:p>
                      <a:pPr marL="233363" marR="0" lvl="0" indent="-233363" algn="l" defTabSz="914400" rtl="0" eaLnBrk="1" fontAlgn="base" latinLnBrk="0" hangingPunct="1">
                        <a:lnSpc>
                          <a:spcPct val="100000"/>
                        </a:lnSpc>
                        <a:spcBef>
                          <a:spcPct val="20000"/>
                        </a:spcBef>
                        <a:spcAft>
                          <a:spcPct val="0"/>
                        </a:spcAft>
                        <a:buClr>
                          <a:srgbClr val="413000"/>
                        </a:buClr>
                        <a:buSzPct val="75000"/>
                        <a:buFont typeface="Symbol" pitchFamily="18" charset="2"/>
                        <a:buChar char="·"/>
                        <a:tabLst/>
                      </a:pPr>
                      <a:r>
                        <a:rPr kumimoji="0" lang="en-US" altLang="en-US" sz="3000" b="0" i="0" u="none" strike="noStrike" cap="none" normalizeH="0" baseline="0">
                          <a:ln>
                            <a:noFill/>
                          </a:ln>
                          <a:solidFill>
                            <a:srgbClr val="413000"/>
                          </a:solidFill>
                          <a:effectLst/>
                          <a:latin typeface="Arial" charset="0"/>
                        </a:rPr>
                        <a:t>Allows for choosing resuscitation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3363" indent="-233363" algn="l">
                        <a:spcBef>
                          <a:spcPct val="20000"/>
                        </a:spcBef>
                        <a:buClr>
                          <a:srgbClr val="EE80B3"/>
                        </a:buClr>
                        <a:buSzPct val="50000"/>
                        <a:buFont typeface="Wingdings" pitchFamily="2" charset="2"/>
                        <a:defRPr sz="2600">
                          <a:solidFill>
                            <a:srgbClr val="413000"/>
                          </a:solidFill>
                          <a:latin typeface="Arial" charset="0"/>
                        </a:defRPr>
                      </a:lvl1pPr>
                      <a:lvl2pPr algn="l">
                        <a:spcBef>
                          <a:spcPct val="20000"/>
                        </a:spcBef>
                        <a:buClr>
                          <a:schemeClr val="tx1"/>
                        </a:buClr>
                        <a:defRPr sz="2400">
                          <a:solidFill>
                            <a:srgbClr val="413000"/>
                          </a:solidFill>
                          <a:latin typeface="Arial" charset="0"/>
                        </a:defRPr>
                      </a:lvl2pPr>
                      <a:lvl3pPr algn="l">
                        <a:spcBef>
                          <a:spcPct val="20000"/>
                        </a:spcBef>
                        <a:buClr>
                          <a:schemeClr val="tx1"/>
                        </a:buClr>
                        <a:buSzPct val="45000"/>
                        <a:buFont typeface="Wingdings" pitchFamily="2" charset="2"/>
                        <a:defRPr sz="2000">
                          <a:solidFill>
                            <a:srgbClr val="413000"/>
                          </a:solidFill>
                          <a:latin typeface="Arial" charset="0"/>
                        </a:defRPr>
                      </a:lvl3pPr>
                      <a:lvl4pPr algn="l">
                        <a:spcBef>
                          <a:spcPct val="20000"/>
                        </a:spcBef>
                        <a:buClr>
                          <a:srgbClr val="EE80B3"/>
                        </a:buClr>
                        <a:defRPr>
                          <a:solidFill>
                            <a:srgbClr val="413000"/>
                          </a:solidFill>
                          <a:latin typeface="Arial" charset="0"/>
                        </a:defRPr>
                      </a:lvl4pPr>
                      <a:lvl5pPr algn="l">
                        <a:spcBef>
                          <a:spcPct val="20000"/>
                        </a:spcBef>
                        <a:buClr>
                          <a:srgbClr val="413000"/>
                        </a:buClr>
                        <a:buSzPct val="40000"/>
                        <a:buFont typeface="Wingdings" pitchFamily="2" charset="2"/>
                        <a:defRPr>
                          <a:solidFill>
                            <a:srgbClr val="413000"/>
                          </a:solidFill>
                          <a:latin typeface="Arial" charset="0"/>
                        </a:defRPr>
                      </a:lvl5pPr>
                      <a:lvl6pPr fontAlgn="base">
                        <a:spcBef>
                          <a:spcPct val="20000"/>
                        </a:spcBef>
                        <a:spcAft>
                          <a:spcPct val="0"/>
                        </a:spcAft>
                        <a:buClr>
                          <a:srgbClr val="413000"/>
                        </a:buClr>
                        <a:buSzPct val="40000"/>
                        <a:buFont typeface="Wingdings" pitchFamily="2" charset="2"/>
                        <a:defRPr>
                          <a:solidFill>
                            <a:srgbClr val="413000"/>
                          </a:solidFill>
                          <a:latin typeface="Arial" charset="0"/>
                        </a:defRPr>
                      </a:lvl6pPr>
                      <a:lvl7pPr fontAlgn="base">
                        <a:spcBef>
                          <a:spcPct val="20000"/>
                        </a:spcBef>
                        <a:spcAft>
                          <a:spcPct val="0"/>
                        </a:spcAft>
                        <a:buClr>
                          <a:srgbClr val="413000"/>
                        </a:buClr>
                        <a:buSzPct val="40000"/>
                        <a:buFont typeface="Wingdings" pitchFamily="2" charset="2"/>
                        <a:defRPr>
                          <a:solidFill>
                            <a:srgbClr val="413000"/>
                          </a:solidFill>
                          <a:latin typeface="Arial" charset="0"/>
                        </a:defRPr>
                      </a:lvl7pPr>
                      <a:lvl8pPr fontAlgn="base">
                        <a:spcBef>
                          <a:spcPct val="20000"/>
                        </a:spcBef>
                        <a:spcAft>
                          <a:spcPct val="0"/>
                        </a:spcAft>
                        <a:buClr>
                          <a:srgbClr val="413000"/>
                        </a:buClr>
                        <a:buSzPct val="40000"/>
                        <a:buFont typeface="Wingdings" pitchFamily="2" charset="2"/>
                        <a:defRPr>
                          <a:solidFill>
                            <a:srgbClr val="413000"/>
                          </a:solidFill>
                          <a:latin typeface="Arial" charset="0"/>
                        </a:defRPr>
                      </a:lvl8pPr>
                      <a:lvl9pPr fontAlgn="base">
                        <a:spcBef>
                          <a:spcPct val="20000"/>
                        </a:spcBef>
                        <a:spcAft>
                          <a:spcPct val="0"/>
                        </a:spcAft>
                        <a:buClr>
                          <a:srgbClr val="413000"/>
                        </a:buClr>
                        <a:buSzPct val="40000"/>
                        <a:buFont typeface="Wingdings" pitchFamily="2" charset="2"/>
                        <a:defRPr>
                          <a:solidFill>
                            <a:srgbClr val="413000"/>
                          </a:solidFill>
                          <a:latin typeface="Arial" charset="0"/>
                        </a:defRPr>
                      </a:lvl9pPr>
                    </a:lstStyle>
                    <a:p>
                      <a:pPr marL="233363" marR="0" lvl="0" indent="-233363" algn="l" defTabSz="914400" rtl="0" eaLnBrk="1" fontAlgn="base" latinLnBrk="0" hangingPunct="1">
                        <a:lnSpc>
                          <a:spcPct val="100000"/>
                        </a:lnSpc>
                        <a:spcBef>
                          <a:spcPct val="20000"/>
                        </a:spcBef>
                        <a:spcAft>
                          <a:spcPct val="0"/>
                        </a:spcAft>
                        <a:buClr>
                          <a:srgbClr val="413000"/>
                        </a:buClr>
                        <a:buSzPct val="75000"/>
                        <a:buFont typeface="Symbol" pitchFamily="18" charset="2"/>
                        <a:buChar char="·"/>
                        <a:tabLst/>
                      </a:pPr>
                      <a:r>
                        <a:rPr kumimoji="0" lang="en-US" altLang="en-US" sz="3000" b="0" i="0" u="none" strike="noStrike" cap="none" normalizeH="0" baseline="0">
                          <a:ln>
                            <a:noFill/>
                          </a:ln>
                          <a:solidFill>
                            <a:srgbClr val="413000"/>
                          </a:solidFill>
                          <a:effectLst/>
                          <a:latin typeface="Arial" charset="0"/>
                        </a:rPr>
                        <a:t>Can only use if choosing DNR</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6415">
                <a:tc>
                  <a:txBody>
                    <a:bodyPr/>
                    <a:lstStyle>
                      <a:lvl1pPr marL="233363" indent="-233363" algn="l">
                        <a:spcBef>
                          <a:spcPct val="20000"/>
                        </a:spcBef>
                        <a:buClr>
                          <a:srgbClr val="EE80B3"/>
                        </a:buClr>
                        <a:buSzPct val="50000"/>
                        <a:buFont typeface="Wingdings" pitchFamily="2" charset="2"/>
                        <a:defRPr sz="2600">
                          <a:solidFill>
                            <a:srgbClr val="413000"/>
                          </a:solidFill>
                          <a:latin typeface="Arial" charset="0"/>
                        </a:defRPr>
                      </a:lvl1pPr>
                      <a:lvl2pPr algn="l">
                        <a:spcBef>
                          <a:spcPct val="20000"/>
                        </a:spcBef>
                        <a:buClr>
                          <a:schemeClr val="tx1"/>
                        </a:buClr>
                        <a:defRPr sz="2400">
                          <a:solidFill>
                            <a:srgbClr val="413000"/>
                          </a:solidFill>
                          <a:latin typeface="Arial" charset="0"/>
                        </a:defRPr>
                      </a:lvl2pPr>
                      <a:lvl3pPr algn="l">
                        <a:spcBef>
                          <a:spcPct val="20000"/>
                        </a:spcBef>
                        <a:buClr>
                          <a:schemeClr val="tx1"/>
                        </a:buClr>
                        <a:buSzPct val="45000"/>
                        <a:buFont typeface="Wingdings" pitchFamily="2" charset="2"/>
                        <a:defRPr sz="2000">
                          <a:solidFill>
                            <a:srgbClr val="413000"/>
                          </a:solidFill>
                          <a:latin typeface="Arial" charset="0"/>
                        </a:defRPr>
                      </a:lvl3pPr>
                      <a:lvl4pPr algn="l">
                        <a:spcBef>
                          <a:spcPct val="20000"/>
                        </a:spcBef>
                        <a:buClr>
                          <a:srgbClr val="EE80B3"/>
                        </a:buClr>
                        <a:defRPr>
                          <a:solidFill>
                            <a:srgbClr val="413000"/>
                          </a:solidFill>
                          <a:latin typeface="Arial" charset="0"/>
                        </a:defRPr>
                      </a:lvl4pPr>
                      <a:lvl5pPr algn="l">
                        <a:spcBef>
                          <a:spcPct val="20000"/>
                        </a:spcBef>
                        <a:buClr>
                          <a:srgbClr val="413000"/>
                        </a:buClr>
                        <a:buSzPct val="40000"/>
                        <a:buFont typeface="Wingdings" pitchFamily="2" charset="2"/>
                        <a:defRPr>
                          <a:solidFill>
                            <a:srgbClr val="413000"/>
                          </a:solidFill>
                          <a:latin typeface="Arial" charset="0"/>
                        </a:defRPr>
                      </a:lvl5pPr>
                      <a:lvl6pPr fontAlgn="base">
                        <a:spcBef>
                          <a:spcPct val="20000"/>
                        </a:spcBef>
                        <a:spcAft>
                          <a:spcPct val="0"/>
                        </a:spcAft>
                        <a:buClr>
                          <a:srgbClr val="413000"/>
                        </a:buClr>
                        <a:buSzPct val="40000"/>
                        <a:buFont typeface="Wingdings" pitchFamily="2" charset="2"/>
                        <a:defRPr>
                          <a:solidFill>
                            <a:srgbClr val="413000"/>
                          </a:solidFill>
                          <a:latin typeface="Arial" charset="0"/>
                        </a:defRPr>
                      </a:lvl6pPr>
                      <a:lvl7pPr fontAlgn="base">
                        <a:spcBef>
                          <a:spcPct val="20000"/>
                        </a:spcBef>
                        <a:spcAft>
                          <a:spcPct val="0"/>
                        </a:spcAft>
                        <a:buClr>
                          <a:srgbClr val="413000"/>
                        </a:buClr>
                        <a:buSzPct val="40000"/>
                        <a:buFont typeface="Wingdings" pitchFamily="2" charset="2"/>
                        <a:defRPr>
                          <a:solidFill>
                            <a:srgbClr val="413000"/>
                          </a:solidFill>
                          <a:latin typeface="Arial" charset="0"/>
                        </a:defRPr>
                      </a:lvl7pPr>
                      <a:lvl8pPr fontAlgn="base">
                        <a:spcBef>
                          <a:spcPct val="20000"/>
                        </a:spcBef>
                        <a:spcAft>
                          <a:spcPct val="0"/>
                        </a:spcAft>
                        <a:buClr>
                          <a:srgbClr val="413000"/>
                        </a:buClr>
                        <a:buSzPct val="40000"/>
                        <a:buFont typeface="Wingdings" pitchFamily="2" charset="2"/>
                        <a:defRPr>
                          <a:solidFill>
                            <a:srgbClr val="413000"/>
                          </a:solidFill>
                          <a:latin typeface="Arial" charset="0"/>
                        </a:defRPr>
                      </a:lvl8pPr>
                      <a:lvl9pPr fontAlgn="base">
                        <a:spcBef>
                          <a:spcPct val="20000"/>
                        </a:spcBef>
                        <a:spcAft>
                          <a:spcPct val="0"/>
                        </a:spcAft>
                        <a:buClr>
                          <a:srgbClr val="413000"/>
                        </a:buClr>
                        <a:buSzPct val="40000"/>
                        <a:buFont typeface="Wingdings" pitchFamily="2" charset="2"/>
                        <a:defRPr>
                          <a:solidFill>
                            <a:srgbClr val="413000"/>
                          </a:solidFill>
                          <a:latin typeface="Arial" charset="0"/>
                        </a:defRPr>
                      </a:lvl9pPr>
                    </a:lstStyle>
                    <a:p>
                      <a:pPr marL="233363" marR="0" lvl="0" indent="-233363" algn="l" defTabSz="914400" rtl="0" eaLnBrk="1" fontAlgn="base" latinLnBrk="0" hangingPunct="1">
                        <a:lnSpc>
                          <a:spcPct val="100000"/>
                        </a:lnSpc>
                        <a:spcBef>
                          <a:spcPct val="20000"/>
                        </a:spcBef>
                        <a:spcAft>
                          <a:spcPct val="0"/>
                        </a:spcAft>
                        <a:buClr>
                          <a:srgbClr val="413000"/>
                        </a:buClr>
                        <a:buSzPct val="75000"/>
                        <a:buFont typeface="Symbol" pitchFamily="18" charset="2"/>
                        <a:buChar char="·"/>
                        <a:tabLst/>
                      </a:pPr>
                      <a:r>
                        <a:rPr kumimoji="0" lang="en-US" altLang="en-US" sz="3000" b="0" i="0" u="none" strike="noStrike" cap="none" normalizeH="0" baseline="0">
                          <a:ln>
                            <a:noFill/>
                          </a:ln>
                          <a:solidFill>
                            <a:srgbClr val="413000"/>
                          </a:solidFill>
                          <a:effectLst/>
                          <a:latin typeface="Arial" charset="0"/>
                        </a:rPr>
                        <a:t>Allows for other medical treatments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3363" indent="-233363" algn="l">
                        <a:spcBef>
                          <a:spcPct val="20000"/>
                        </a:spcBef>
                        <a:buClr>
                          <a:srgbClr val="EE80B3"/>
                        </a:buClr>
                        <a:buSzPct val="50000"/>
                        <a:buFont typeface="Wingdings" pitchFamily="2" charset="2"/>
                        <a:defRPr sz="2600">
                          <a:solidFill>
                            <a:srgbClr val="413000"/>
                          </a:solidFill>
                          <a:latin typeface="Arial" charset="0"/>
                        </a:defRPr>
                      </a:lvl1pPr>
                      <a:lvl2pPr algn="l">
                        <a:spcBef>
                          <a:spcPct val="20000"/>
                        </a:spcBef>
                        <a:buClr>
                          <a:schemeClr val="tx1"/>
                        </a:buClr>
                        <a:defRPr sz="2400">
                          <a:solidFill>
                            <a:srgbClr val="413000"/>
                          </a:solidFill>
                          <a:latin typeface="Arial" charset="0"/>
                        </a:defRPr>
                      </a:lvl2pPr>
                      <a:lvl3pPr algn="l">
                        <a:spcBef>
                          <a:spcPct val="20000"/>
                        </a:spcBef>
                        <a:buClr>
                          <a:schemeClr val="tx1"/>
                        </a:buClr>
                        <a:buSzPct val="45000"/>
                        <a:buFont typeface="Wingdings" pitchFamily="2" charset="2"/>
                        <a:defRPr sz="2000">
                          <a:solidFill>
                            <a:srgbClr val="413000"/>
                          </a:solidFill>
                          <a:latin typeface="Arial" charset="0"/>
                        </a:defRPr>
                      </a:lvl3pPr>
                      <a:lvl4pPr algn="l">
                        <a:spcBef>
                          <a:spcPct val="20000"/>
                        </a:spcBef>
                        <a:buClr>
                          <a:srgbClr val="EE80B3"/>
                        </a:buClr>
                        <a:defRPr>
                          <a:solidFill>
                            <a:srgbClr val="413000"/>
                          </a:solidFill>
                          <a:latin typeface="Arial" charset="0"/>
                        </a:defRPr>
                      </a:lvl4pPr>
                      <a:lvl5pPr algn="l">
                        <a:spcBef>
                          <a:spcPct val="20000"/>
                        </a:spcBef>
                        <a:buClr>
                          <a:srgbClr val="413000"/>
                        </a:buClr>
                        <a:buSzPct val="40000"/>
                        <a:buFont typeface="Wingdings" pitchFamily="2" charset="2"/>
                        <a:defRPr>
                          <a:solidFill>
                            <a:srgbClr val="413000"/>
                          </a:solidFill>
                          <a:latin typeface="Arial" charset="0"/>
                        </a:defRPr>
                      </a:lvl5pPr>
                      <a:lvl6pPr fontAlgn="base">
                        <a:spcBef>
                          <a:spcPct val="20000"/>
                        </a:spcBef>
                        <a:spcAft>
                          <a:spcPct val="0"/>
                        </a:spcAft>
                        <a:buClr>
                          <a:srgbClr val="413000"/>
                        </a:buClr>
                        <a:buSzPct val="40000"/>
                        <a:buFont typeface="Wingdings" pitchFamily="2" charset="2"/>
                        <a:defRPr>
                          <a:solidFill>
                            <a:srgbClr val="413000"/>
                          </a:solidFill>
                          <a:latin typeface="Arial" charset="0"/>
                        </a:defRPr>
                      </a:lvl6pPr>
                      <a:lvl7pPr fontAlgn="base">
                        <a:spcBef>
                          <a:spcPct val="20000"/>
                        </a:spcBef>
                        <a:spcAft>
                          <a:spcPct val="0"/>
                        </a:spcAft>
                        <a:buClr>
                          <a:srgbClr val="413000"/>
                        </a:buClr>
                        <a:buSzPct val="40000"/>
                        <a:buFont typeface="Wingdings" pitchFamily="2" charset="2"/>
                        <a:defRPr>
                          <a:solidFill>
                            <a:srgbClr val="413000"/>
                          </a:solidFill>
                          <a:latin typeface="Arial" charset="0"/>
                        </a:defRPr>
                      </a:lvl7pPr>
                      <a:lvl8pPr fontAlgn="base">
                        <a:spcBef>
                          <a:spcPct val="20000"/>
                        </a:spcBef>
                        <a:spcAft>
                          <a:spcPct val="0"/>
                        </a:spcAft>
                        <a:buClr>
                          <a:srgbClr val="413000"/>
                        </a:buClr>
                        <a:buSzPct val="40000"/>
                        <a:buFont typeface="Wingdings" pitchFamily="2" charset="2"/>
                        <a:defRPr>
                          <a:solidFill>
                            <a:srgbClr val="413000"/>
                          </a:solidFill>
                          <a:latin typeface="Arial" charset="0"/>
                        </a:defRPr>
                      </a:lvl8pPr>
                      <a:lvl9pPr fontAlgn="base">
                        <a:spcBef>
                          <a:spcPct val="20000"/>
                        </a:spcBef>
                        <a:spcAft>
                          <a:spcPct val="0"/>
                        </a:spcAft>
                        <a:buClr>
                          <a:srgbClr val="413000"/>
                        </a:buClr>
                        <a:buSzPct val="40000"/>
                        <a:buFont typeface="Wingdings" pitchFamily="2" charset="2"/>
                        <a:defRPr>
                          <a:solidFill>
                            <a:srgbClr val="413000"/>
                          </a:solidFill>
                          <a:latin typeface="Arial" charset="0"/>
                        </a:defRPr>
                      </a:lvl9pPr>
                    </a:lstStyle>
                    <a:p>
                      <a:pPr marL="233363" marR="0" lvl="0" indent="-233363" algn="l" defTabSz="914400" rtl="0" eaLnBrk="1" fontAlgn="base" latinLnBrk="0" hangingPunct="1">
                        <a:lnSpc>
                          <a:spcPct val="100000"/>
                        </a:lnSpc>
                        <a:spcBef>
                          <a:spcPct val="20000"/>
                        </a:spcBef>
                        <a:spcAft>
                          <a:spcPct val="0"/>
                        </a:spcAft>
                        <a:buClr>
                          <a:srgbClr val="413000"/>
                        </a:buClr>
                        <a:buSzPct val="75000"/>
                        <a:buFont typeface="Symbol" pitchFamily="18" charset="2"/>
                        <a:buChar char="·"/>
                        <a:tabLst/>
                      </a:pPr>
                      <a:r>
                        <a:rPr kumimoji="0" lang="en-US" altLang="en-US" sz="3000" b="0" i="0" u="none" strike="noStrike" cap="none" normalizeH="0" baseline="0">
                          <a:ln>
                            <a:noFill/>
                          </a:ln>
                          <a:solidFill>
                            <a:srgbClr val="413000"/>
                          </a:solidFill>
                          <a:effectLst/>
                          <a:latin typeface="Arial" charset="0"/>
                        </a:rPr>
                        <a:t>Only applies to resuscitation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4828">
                <a:tc>
                  <a:txBody>
                    <a:bodyPr/>
                    <a:lstStyle>
                      <a:lvl1pPr marL="233363" indent="-233363" algn="l">
                        <a:spcBef>
                          <a:spcPct val="20000"/>
                        </a:spcBef>
                        <a:buClr>
                          <a:srgbClr val="EE80B3"/>
                        </a:buClr>
                        <a:buSzPct val="50000"/>
                        <a:buFont typeface="Wingdings" pitchFamily="2" charset="2"/>
                        <a:defRPr sz="2600">
                          <a:solidFill>
                            <a:srgbClr val="413000"/>
                          </a:solidFill>
                          <a:latin typeface="Arial" charset="0"/>
                        </a:defRPr>
                      </a:lvl1pPr>
                      <a:lvl2pPr algn="l">
                        <a:spcBef>
                          <a:spcPct val="20000"/>
                        </a:spcBef>
                        <a:buClr>
                          <a:schemeClr val="tx1"/>
                        </a:buClr>
                        <a:defRPr sz="2400">
                          <a:solidFill>
                            <a:srgbClr val="413000"/>
                          </a:solidFill>
                          <a:latin typeface="Arial" charset="0"/>
                        </a:defRPr>
                      </a:lvl2pPr>
                      <a:lvl3pPr algn="l">
                        <a:spcBef>
                          <a:spcPct val="20000"/>
                        </a:spcBef>
                        <a:buClr>
                          <a:schemeClr val="tx1"/>
                        </a:buClr>
                        <a:buSzPct val="45000"/>
                        <a:buFont typeface="Wingdings" pitchFamily="2" charset="2"/>
                        <a:defRPr sz="2000">
                          <a:solidFill>
                            <a:srgbClr val="413000"/>
                          </a:solidFill>
                          <a:latin typeface="Arial" charset="0"/>
                        </a:defRPr>
                      </a:lvl3pPr>
                      <a:lvl4pPr algn="l">
                        <a:spcBef>
                          <a:spcPct val="20000"/>
                        </a:spcBef>
                        <a:buClr>
                          <a:srgbClr val="EE80B3"/>
                        </a:buClr>
                        <a:defRPr>
                          <a:solidFill>
                            <a:srgbClr val="413000"/>
                          </a:solidFill>
                          <a:latin typeface="Arial" charset="0"/>
                        </a:defRPr>
                      </a:lvl4pPr>
                      <a:lvl5pPr algn="l">
                        <a:spcBef>
                          <a:spcPct val="20000"/>
                        </a:spcBef>
                        <a:buClr>
                          <a:srgbClr val="413000"/>
                        </a:buClr>
                        <a:buSzPct val="40000"/>
                        <a:buFont typeface="Wingdings" pitchFamily="2" charset="2"/>
                        <a:defRPr>
                          <a:solidFill>
                            <a:srgbClr val="413000"/>
                          </a:solidFill>
                          <a:latin typeface="Arial" charset="0"/>
                        </a:defRPr>
                      </a:lvl5pPr>
                      <a:lvl6pPr fontAlgn="base">
                        <a:spcBef>
                          <a:spcPct val="20000"/>
                        </a:spcBef>
                        <a:spcAft>
                          <a:spcPct val="0"/>
                        </a:spcAft>
                        <a:buClr>
                          <a:srgbClr val="413000"/>
                        </a:buClr>
                        <a:buSzPct val="40000"/>
                        <a:buFont typeface="Wingdings" pitchFamily="2" charset="2"/>
                        <a:defRPr>
                          <a:solidFill>
                            <a:srgbClr val="413000"/>
                          </a:solidFill>
                          <a:latin typeface="Arial" charset="0"/>
                        </a:defRPr>
                      </a:lvl6pPr>
                      <a:lvl7pPr fontAlgn="base">
                        <a:spcBef>
                          <a:spcPct val="20000"/>
                        </a:spcBef>
                        <a:spcAft>
                          <a:spcPct val="0"/>
                        </a:spcAft>
                        <a:buClr>
                          <a:srgbClr val="413000"/>
                        </a:buClr>
                        <a:buSzPct val="40000"/>
                        <a:buFont typeface="Wingdings" pitchFamily="2" charset="2"/>
                        <a:defRPr>
                          <a:solidFill>
                            <a:srgbClr val="413000"/>
                          </a:solidFill>
                          <a:latin typeface="Arial" charset="0"/>
                        </a:defRPr>
                      </a:lvl7pPr>
                      <a:lvl8pPr fontAlgn="base">
                        <a:spcBef>
                          <a:spcPct val="20000"/>
                        </a:spcBef>
                        <a:spcAft>
                          <a:spcPct val="0"/>
                        </a:spcAft>
                        <a:buClr>
                          <a:srgbClr val="413000"/>
                        </a:buClr>
                        <a:buSzPct val="40000"/>
                        <a:buFont typeface="Wingdings" pitchFamily="2" charset="2"/>
                        <a:defRPr>
                          <a:solidFill>
                            <a:srgbClr val="413000"/>
                          </a:solidFill>
                          <a:latin typeface="Arial" charset="0"/>
                        </a:defRPr>
                      </a:lvl8pPr>
                      <a:lvl9pPr fontAlgn="base">
                        <a:spcBef>
                          <a:spcPct val="20000"/>
                        </a:spcBef>
                        <a:spcAft>
                          <a:spcPct val="0"/>
                        </a:spcAft>
                        <a:buClr>
                          <a:srgbClr val="413000"/>
                        </a:buClr>
                        <a:buSzPct val="40000"/>
                        <a:buFont typeface="Wingdings" pitchFamily="2" charset="2"/>
                        <a:defRPr>
                          <a:solidFill>
                            <a:srgbClr val="413000"/>
                          </a:solidFill>
                          <a:latin typeface="Arial" charset="0"/>
                        </a:defRPr>
                      </a:lvl9pPr>
                    </a:lstStyle>
                    <a:p>
                      <a:pPr marL="233363" marR="0" lvl="0" indent="-233363" algn="l" defTabSz="914400" rtl="0" eaLnBrk="1" fontAlgn="base" latinLnBrk="0" hangingPunct="1">
                        <a:lnSpc>
                          <a:spcPct val="100000"/>
                        </a:lnSpc>
                        <a:spcBef>
                          <a:spcPct val="20000"/>
                        </a:spcBef>
                        <a:spcAft>
                          <a:spcPct val="0"/>
                        </a:spcAft>
                        <a:buClr>
                          <a:srgbClr val="413000"/>
                        </a:buClr>
                        <a:buSzPct val="75000"/>
                        <a:buFont typeface="Symbol" pitchFamily="18" charset="2"/>
                        <a:buChar char="·"/>
                        <a:tabLst/>
                      </a:pPr>
                      <a:r>
                        <a:rPr kumimoji="0" lang="en-US" altLang="en-US" sz="3000" b="0" i="0" u="none" strike="noStrike" cap="none" normalizeH="0" baseline="0">
                          <a:ln>
                            <a:noFill/>
                          </a:ln>
                          <a:solidFill>
                            <a:srgbClr val="413000"/>
                          </a:solidFill>
                          <a:effectLst/>
                          <a:latin typeface="Arial" charset="0"/>
                        </a:rPr>
                        <a:t>Honored across all health care settings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3363" indent="-233363" algn="l">
                        <a:spcBef>
                          <a:spcPct val="20000"/>
                        </a:spcBef>
                        <a:buClr>
                          <a:srgbClr val="EE80B3"/>
                        </a:buClr>
                        <a:buSzPct val="50000"/>
                        <a:buFont typeface="Wingdings" pitchFamily="2" charset="2"/>
                        <a:defRPr sz="2600">
                          <a:solidFill>
                            <a:srgbClr val="413000"/>
                          </a:solidFill>
                          <a:latin typeface="Arial" charset="0"/>
                        </a:defRPr>
                      </a:lvl1pPr>
                      <a:lvl2pPr algn="l">
                        <a:spcBef>
                          <a:spcPct val="20000"/>
                        </a:spcBef>
                        <a:buClr>
                          <a:schemeClr val="tx1"/>
                        </a:buClr>
                        <a:defRPr sz="2400">
                          <a:solidFill>
                            <a:srgbClr val="413000"/>
                          </a:solidFill>
                          <a:latin typeface="Arial" charset="0"/>
                        </a:defRPr>
                      </a:lvl2pPr>
                      <a:lvl3pPr algn="l">
                        <a:spcBef>
                          <a:spcPct val="20000"/>
                        </a:spcBef>
                        <a:buClr>
                          <a:schemeClr val="tx1"/>
                        </a:buClr>
                        <a:buSzPct val="45000"/>
                        <a:buFont typeface="Wingdings" pitchFamily="2" charset="2"/>
                        <a:defRPr sz="2000">
                          <a:solidFill>
                            <a:srgbClr val="413000"/>
                          </a:solidFill>
                          <a:latin typeface="Arial" charset="0"/>
                        </a:defRPr>
                      </a:lvl3pPr>
                      <a:lvl4pPr algn="l">
                        <a:spcBef>
                          <a:spcPct val="20000"/>
                        </a:spcBef>
                        <a:buClr>
                          <a:srgbClr val="EE80B3"/>
                        </a:buClr>
                        <a:defRPr>
                          <a:solidFill>
                            <a:srgbClr val="413000"/>
                          </a:solidFill>
                          <a:latin typeface="Arial" charset="0"/>
                        </a:defRPr>
                      </a:lvl4pPr>
                      <a:lvl5pPr algn="l">
                        <a:spcBef>
                          <a:spcPct val="20000"/>
                        </a:spcBef>
                        <a:buClr>
                          <a:srgbClr val="413000"/>
                        </a:buClr>
                        <a:buSzPct val="40000"/>
                        <a:buFont typeface="Wingdings" pitchFamily="2" charset="2"/>
                        <a:defRPr>
                          <a:solidFill>
                            <a:srgbClr val="413000"/>
                          </a:solidFill>
                          <a:latin typeface="Arial" charset="0"/>
                        </a:defRPr>
                      </a:lvl5pPr>
                      <a:lvl6pPr fontAlgn="base">
                        <a:spcBef>
                          <a:spcPct val="20000"/>
                        </a:spcBef>
                        <a:spcAft>
                          <a:spcPct val="0"/>
                        </a:spcAft>
                        <a:buClr>
                          <a:srgbClr val="413000"/>
                        </a:buClr>
                        <a:buSzPct val="40000"/>
                        <a:buFont typeface="Wingdings" pitchFamily="2" charset="2"/>
                        <a:defRPr>
                          <a:solidFill>
                            <a:srgbClr val="413000"/>
                          </a:solidFill>
                          <a:latin typeface="Arial" charset="0"/>
                        </a:defRPr>
                      </a:lvl6pPr>
                      <a:lvl7pPr fontAlgn="base">
                        <a:spcBef>
                          <a:spcPct val="20000"/>
                        </a:spcBef>
                        <a:spcAft>
                          <a:spcPct val="0"/>
                        </a:spcAft>
                        <a:buClr>
                          <a:srgbClr val="413000"/>
                        </a:buClr>
                        <a:buSzPct val="40000"/>
                        <a:buFont typeface="Wingdings" pitchFamily="2" charset="2"/>
                        <a:defRPr>
                          <a:solidFill>
                            <a:srgbClr val="413000"/>
                          </a:solidFill>
                          <a:latin typeface="Arial" charset="0"/>
                        </a:defRPr>
                      </a:lvl7pPr>
                      <a:lvl8pPr fontAlgn="base">
                        <a:spcBef>
                          <a:spcPct val="20000"/>
                        </a:spcBef>
                        <a:spcAft>
                          <a:spcPct val="0"/>
                        </a:spcAft>
                        <a:buClr>
                          <a:srgbClr val="413000"/>
                        </a:buClr>
                        <a:buSzPct val="40000"/>
                        <a:buFont typeface="Wingdings" pitchFamily="2" charset="2"/>
                        <a:defRPr>
                          <a:solidFill>
                            <a:srgbClr val="413000"/>
                          </a:solidFill>
                          <a:latin typeface="Arial" charset="0"/>
                        </a:defRPr>
                      </a:lvl8pPr>
                      <a:lvl9pPr fontAlgn="base">
                        <a:spcBef>
                          <a:spcPct val="20000"/>
                        </a:spcBef>
                        <a:spcAft>
                          <a:spcPct val="0"/>
                        </a:spcAft>
                        <a:buClr>
                          <a:srgbClr val="413000"/>
                        </a:buClr>
                        <a:buSzPct val="40000"/>
                        <a:buFont typeface="Wingdings" pitchFamily="2" charset="2"/>
                        <a:defRPr>
                          <a:solidFill>
                            <a:srgbClr val="413000"/>
                          </a:solidFill>
                          <a:latin typeface="Arial" charset="0"/>
                        </a:defRPr>
                      </a:lvl9pPr>
                    </a:lstStyle>
                    <a:p>
                      <a:pPr marL="233363" marR="0" lvl="0" indent="-233363" algn="l" defTabSz="914400" rtl="0" eaLnBrk="1" fontAlgn="base" latinLnBrk="0" hangingPunct="1">
                        <a:lnSpc>
                          <a:spcPct val="100000"/>
                        </a:lnSpc>
                        <a:spcBef>
                          <a:spcPct val="20000"/>
                        </a:spcBef>
                        <a:spcAft>
                          <a:spcPct val="0"/>
                        </a:spcAft>
                        <a:buClr>
                          <a:srgbClr val="413000"/>
                        </a:buClr>
                        <a:buSzPct val="75000"/>
                        <a:buFont typeface="Symbol" pitchFamily="18" charset="2"/>
                        <a:buChar char="·"/>
                        <a:tabLst/>
                      </a:pPr>
                      <a:r>
                        <a:rPr kumimoji="0" lang="en-US" altLang="en-US" sz="3000" b="0" i="0" u="none" strike="noStrike" cap="none" normalizeH="0" baseline="0">
                          <a:ln>
                            <a:noFill/>
                          </a:ln>
                          <a:solidFill>
                            <a:srgbClr val="413000"/>
                          </a:solidFill>
                          <a:effectLst/>
                          <a:latin typeface="Arial" charset="0"/>
                        </a:rPr>
                        <a:t>Only honored outside the hospital</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028919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974850" y="982663"/>
            <a:ext cx="5216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EE80B3"/>
              </a:buClr>
              <a:buSzPct val="50000"/>
              <a:buFont typeface="Wingdings" pitchFamily="2" charset="2"/>
              <a:buChar char="l"/>
              <a:defRPr sz="3000">
                <a:solidFill>
                  <a:srgbClr val="413000"/>
                </a:solidFill>
                <a:latin typeface="Arial" charset="0"/>
              </a:defRPr>
            </a:lvl1pPr>
            <a:lvl2pPr marL="742950" indent="-285750" algn="l">
              <a:spcBef>
                <a:spcPct val="20000"/>
              </a:spcBef>
              <a:buClr>
                <a:schemeClr val="tx1"/>
              </a:buClr>
              <a:buChar char="•"/>
              <a:defRPr sz="2800">
                <a:solidFill>
                  <a:srgbClr val="413000"/>
                </a:solidFill>
                <a:latin typeface="Arial" charset="0"/>
              </a:defRPr>
            </a:lvl2pPr>
            <a:lvl3pPr marL="1143000" indent="-228600" algn="l">
              <a:spcBef>
                <a:spcPct val="20000"/>
              </a:spcBef>
              <a:buClr>
                <a:schemeClr val="tx1"/>
              </a:buClr>
              <a:buSzPct val="45000"/>
              <a:buFont typeface="Wingdings" pitchFamily="2" charset="2"/>
              <a:buChar char="n"/>
              <a:defRPr sz="2400">
                <a:solidFill>
                  <a:srgbClr val="413000"/>
                </a:solidFill>
                <a:latin typeface="Arial" charset="0"/>
              </a:defRPr>
            </a:lvl3pPr>
            <a:lvl4pPr marL="1600200" indent="-228600" algn="l">
              <a:spcBef>
                <a:spcPct val="20000"/>
              </a:spcBef>
              <a:buClr>
                <a:srgbClr val="EE80B3"/>
              </a:buClr>
              <a:buChar char="•"/>
              <a:defRPr sz="2000">
                <a:solidFill>
                  <a:srgbClr val="413000"/>
                </a:solidFill>
                <a:latin typeface="Arial" charset="0"/>
              </a:defRPr>
            </a:lvl4pPr>
            <a:lvl5pPr marL="2057400" indent="-228600" algn="l">
              <a:spcBef>
                <a:spcPct val="20000"/>
              </a:spcBef>
              <a:buClr>
                <a:srgbClr val="413000"/>
              </a:buClr>
              <a:buSzPct val="40000"/>
              <a:buFont typeface="Wingdings" pitchFamily="2" charset="2"/>
              <a:buChar char="n"/>
              <a:defRPr sz="2000">
                <a:solidFill>
                  <a:srgbClr val="413000"/>
                </a:solidFill>
                <a:latin typeface="Arial" charset="0"/>
              </a:defRPr>
            </a:lvl5pPr>
            <a:lvl6pPr marL="25146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6pPr>
            <a:lvl7pPr marL="29718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7pPr>
            <a:lvl8pPr marL="34290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8pPr>
            <a:lvl9pPr marL="38862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9pPr>
          </a:lstStyle>
          <a:p>
            <a:pPr algn="ctr" eaLnBrk="0" fontAlgn="base" hangingPunct="0">
              <a:spcBef>
                <a:spcPct val="0"/>
              </a:spcBef>
              <a:spcAft>
                <a:spcPct val="0"/>
              </a:spcAft>
              <a:buClrTx/>
              <a:buSzTx/>
              <a:buFontTx/>
              <a:buNone/>
            </a:pPr>
            <a:r>
              <a:rPr lang="en-US" altLang="en-US" sz="2400" b="1" dirty="0">
                <a:solidFill>
                  <a:srgbClr val="2F2222"/>
                </a:solidFill>
                <a:latin typeface="Arial"/>
              </a:rPr>
              <a:t>Current </a:t>
            </a:r>
            <a:r>
              <a:rPr lang="en-US" altLang="en-US" sz="2400" b="1" dirty="0">
                <a:solidFill>
                  <a:srgbClr val="FF66FF"/>
                </a:solidFill>
                <a:latin typeface="Arial"/>
              </a:rPr>
              <a:t>POLST</a:t>
            </a:r>
            <a:r>
              <a:rPr lang="en-US" altLang="en-US" sz="2400" b="1" dirty="0">
                <a:solidFill>
                  <a:srgbClr val="2F2222"/>
                </a:solidFill>
                <a:latin typeface="Arial"/>
              </a:rPr>
              <a:t> Form </a:t>
            </a:r>
          </a:p>
        </p:txBody>
      </p:sp>
      <p:sp>
        <p:nvSpPr>
          <p:cNvPr id="3" name="TextBox 4"/>
          <p:cNvSpPr txBox="1">
            <a:spLocks noChangeArrowheads="1"/>
          </p:cNvSpPr>
          <p:nvPr/>
        </p:nvSpPr>
        <p:spPr bwMode="auto">
          <a:xfrm>
            <a:off x="1974850" y="3489325"/>
            <a:ext cx="5216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EE80B3"/>
              </a:buClr>
              <a:buSzPct val="50000"/>
              <a:buFont typeface="Wingdings" pitchFamily="2" charset="2"/>
              <a:buChar char="l"/>
              <a:defRPr sz="3000">
                <a:solidFill>
                  <a:srgbClr val="413000"/>
                </a:solidFill>
                <a:latin typeface="Arial" charset="0"/>
              </a:defRPr>
            </a:lvl1pPr>
            <a:lvl2pPr marL="742950" indent="-285750" algn="l">
              <a:spcBef>
                <a:spcPct val="20000"/>
              </a:spcBef>
              <a:buClr>
                <a:schemeClr val="tx1"/>
              </a:buClr>
              <a:buChar char="•"/>
              <a:defRPr sz="2800">
                <a:solidFill>
                  <a:srgbClr val="413000"/>
                </a:solidFill>
                <a:latin typeface="Arial" charset="0"/>
              </a:defRPr>
            </a:lvl2pPr>
            <a:lvl3pPr marL="1143000" indent="-228600" algn="l">
              <a:spcBef>
                <a:spcPct val="20000"/>
              </a:spcBef>
              <a:buClr>
                <a:schemeClr val="tx1"/>
              </a:buClr>
              <a:buSzPct val="45000"/>
              <a:buFont typeface="Wingdings" pitchFamily="2" charset="2"/>
              <a:buChar char="n"/>
              <a:defRPr sz="2400">
                <a:solidFill>
                  <a:srgbClr val="413000"/>
                </a:solidFill>
                <a:latin typeface="Arial" charset="0"/>
              </a:defRPr>
            </a:lvl3pPr>
            <a:lvl4pPr marL="1600200" indent="-228600" algn="l">
              <a:spcBef>
                <a:spcPct val="20000"/>
              </a:spcBef>
              <a:buClr>
                <a:srgbClr val="EE80B3"/>
              </a:buClr>
              <a:buChar char="•"/>
              <a:defRPr sz="2000">
                <a:solidFill>
                  <a:srgbClr val="413000"/>
                </a:solidFill>
                <a:latin typeface="Arial" charset="0"/>
              </a:defRPr>
            </a:lvl4pPr>
            <a:lvl5pPr marL="2057400" indent="-228600" algn="l">
              <a:spcBef>
                <a:spcPct val="20000"/>
              </a:spcBef>
              <a:buClr>
                <a:srgbClr val="413000"/>
              </a:buClr>
              <a:buSzPct val="40000"/>
              <a:buFont typeface="Wingdings" pitchFamily="2" charset="2"/>
              <a:buChar char="n"/>
              <a:defRPr sz="2000">
                <a:solidFill>
                  <a:srgbClr val="413000"/>
                </a:solidFill>
                <a:latin typeface="Arial" charset="0"/>
              </a:defRPr>
            </a:lvl5pPr>
            <a:lvl6pPr marL="25146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6pPr>
            <a:lvl7pPr marL="29718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7pPr>
            <a:lvl8pPr marL="34290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8pPr>
            <a:lvl9pPr marL="38862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9pPr>
          </a:lstStyle>
          <a:p>
            <a:pPr algn="ctr" eaLnBrk="0" fontAlgn="base" hangingPunct="0">
              <a:spcBef>
                <a:spcPct val="0"/>
              </a:spcBef>
              <a:spcAft>
                <a:spcPct val="0"/>
              </a:spcAft>
              <a:buClrTx/>
              <a:buSzTx/>
              <a:buFontTx/>
              <a:buNone/>
            </a:pPr>
            <a:r>
              <a:rPr lang="en-US" altLang="en-US" sz="2400" b="1" dirty="0">
                <a:solidFill>
                  <a:srgbClr val="2F2222"/>
                </a:solidFill>
                <a:latin typeface="Arial"/>
              </a:rPr>
              <a:t>Previous (2011) </a:t>
            </a:r>
            <a:r>
              <a:rPr lang="en-US" altLang="en-US" sz="2400" b="1" dirty="0">
                <a:solidFill>
                  <a:srgbClr val="FF66FF"/>
                </a:solidFill>
                <a:latin typeface="Arial"/>
              </a:rPr>
              <a:t>POLST</a:t>
            </a:r>
            <a:r>
              <a:rPr lang="en-US" altLang="en-US" sz="2400" b="1" dirty="0">
                <a:solidFill>
                  <a:srgbClr val="2F2222"/>
                </a:solidFill>
                <a:latin typeface="Arial"/>
              </a:rPr>
              <a:t> Form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95" t="16757" r="1025" b="73381"/>
          <a:stretch/>
        </p:blipFill>
        <p:spPr>
          <a:xfrm>
            <a:off x="264405" y="3961886"/>
            <a:ext cx="8612895" cy="110168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02" t="15629" r="1" b="75912"/>
          <a:stretch/>
        </p:blipFill>
        <p:spPr>
          <a:xfrm>
            <a:off x="169198" y="1498295"/>
            <a:ext cx="8827827" cy="1002535"/>
          </a:xfrm>
          <a:prstGeom prst="rect">
            <a:avLst/>
          </a:prstGeom>
        </p:spPr>
      </p:pic>
    </p:spTree>
    <p:extLst>
      <p:ext uri="{BB962C8B-B14F-4D97-AF65-F5344CB8AC3E}">
        <p14:creationId xmlns:p14="http://schemas.microsoft.com/office/powerpoint/2010/main" val="74121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290513" y="277813"/>
            <a:ext cx="8229600" cy="1139825"/>
          </a:xfrm>
        </p:spPr>
        <p:txBody>
          <a:bodyPr/>
          <a:lstStyle/>
          <a:p>
            <a:pPr algn="ctr" eaLnBrk="1" hangingPunct="1"/>
            <a:r>
              <a:rPr lang="en-US" b="1" dirty="0"/>
              <a:t>When Does Section A Apply</a:t>
            </a:r>
          </a:p>
        </p:txBody>
      </p:sp>
      <p:sp>
        <p:nvSpPr>
          <p:cNvPr id="30723" name="Rectangle 3"/>
          <p:cNvSpPr>
            <a:spLocks noGrp="1" noChangeArrowheads="1"/>
          </p:cNvSpPr>
          <p:nvPr>
            <p:ph type="body" idx="1"/>
          </p:nvPr>
        </p:nvSpPr>
        <p:spPr>
          <a:xfrm>
            <a:off x="512799" y="1860292"/>
            <a:ext cx="7620000" cy="3805237"/>
          </a:xfrm>
        </p:spPr>
        <p:txBody>
          <a:bodyPr/>
          <a:lstStyle/>
          <a:p>
            <a:pPr eaLnBrk="1" hangingPunct="1">
              <a:lnSpc>
                <a:spcPct val="90000"/>
              </a:lnSpc>
            </a:pPr>
            <a:r>
              <a:rPr lang="en-US" sz="2800" dirty="0"/>
              <a:t>Resident has died a natural death</a:t>
            </a:r>
          </a:p>
          <a:p>
            <a:pPr lvl="1" eaLnBrk="1" hangingPunct="1">
              <a:lnSpc>
                <a:spcPct val="90000"/>
              </a:lnSpc>
            </a:pPr>
            <a:r>
              <a:rPr lang="en-US" sz="2400" dirty="0"/>
              <a:t>No heartbeat</a:t>
            </a:r>
          </a:p>
          <a:p>
            <a:pPr lvl="1" eaLnBrk="1" hangingPunct="1">
              <a:lnSpc>
                <a:spcPct val="90000"/>
              </a:lnSpc>
            </a:pPr>
            <a:r>
              <a:rPr lang="en-US" sz="2400" dirty="0"/>
              <a:t>Not breathing</a:t>
            </a:r>
          </a:p>
          <a:p>
            <a:pPr>
              <a:lnSpc>
                <a:spcPct val="90000"/>
              </a:lnSpc>
            </a:pPr>
            <a:r>
              <a:rPr lang="en-US" sz="2800" b="1" u="sng" dirty="0"/>
              <a:t>Important</a:t>
            </a:r>
            <a:r>
              <a:rPr lang="en-US" sz="2800" dirty="0"/>
              <a:t>  for people to know that checking DNR/AND does not mean “Do Nothing” </a:t>
            </a:r>
            <a:br>
              <a:rPr lang="en-US" sz="2800" dirty="0"/>
            </a:br>
            <a:r>
              <a:rPr lang="en-US" sz="2800" dirty="0"/>
              <a:t>in situations short of a full cardiac and respiratory arrest</a:t>
            </a:r>
          </a:p>
          <a:p>
            <a:pPr>
              <a:lnSpc>
                <a:spcPct val="90000"/>
              </a:lnSpc>
            </a:pPr>
            <a:r>
              <a:rPr lang="en-US" sz="2800" dirty="0"/>
              <a:t>Useful to communicate that CPR is not very effective in frail elderly patients, and can cause serious harm for those who survive</a:t>
            </a:r>
          </a:p>
        </p:txBody>
      </p:sp>
    </p:spTree>
    <p:extLst>
      <p:ext uri="{BB962C8B-B14F-4D97-AF65-F5344CB8AC3E}">
        <p14:creationId xmlns:p14="http://schemas.microsoft.com/office/powerpoint/2010/main" val="228703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1000"/>
                                        <p:tgtEl>
                                          <p:spTgt spid="30723">
                                            <p:txEl>
                                              <p:pRg st="0" end="0"/>
                                            </p:txEl>
                                          </p:spTgt>
                                        </p:tgtEl>
                                      </p:cBhvr>
                                    </p:animEffect>
                                    <p:anim calcmode="lin" valueType="num">
                                      <p:cBhvr>
                                        <p:cTn id="8"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2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1000"/>
                                        <p:tgtEl>
                                          <p:spTgt spid="30723">
                                            <p:txEl>
                                              <p:pRg st="1" end="1"/>
                                            </p:txEl>
                                          </p:spTgt>
                                        </p:tgtEl>
                                      </p:cBhvr>
                                    </p:animEffect>
                                    <p:anim calcmode="lin" valueType="num">
                                      <p:cBhvr>
                                        <p:cTn id="13" dur="10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072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1000"/>
                                        <p:tgtEl>
                                          <p:spTgt spid="30723">
                                            <p:txEl>
                                              <p:pRg st="2" end="2"/>
                                            </p:txEl>
                                          </p:spTgt>
                                        </p:tgtEl>
                                      </p:cBhvr>
                                    </p:animEffect>
                                    <p:anim calcmode="lin" valueType="num">
                                      <p:cBhvr>
                                        <p:cTn id="18" dur="10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07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0723">
                                            <p:txEl>
                                              <p:pRg st="3" end="3"/>
                                            </p:txEl>
                                          </p:spTgt>
                                        </p:tgtEl>
                                        <p:attrNameLst>
                                          <p:attrName>style.visibility</p:attrName>
                                        </p:attrNameLst>
                                      </p:cBhvr>
                                      <p:to>
                                        <p:strVal val="visible"/>
                                      </p:to>
                                    </p:set>
                                    <p:animEffect transition="in" filter="fade">
                                      <p:cBhvr>
                                        <p:cTn id="24" dur="1000"/>
                                        <p:tgtEl>
                                          <p:spTgt spid="30723">
                                            <p:txEl>
                                              <p:pRg st="3" end="3"/>
                                            </p:txEl>
                                          </p:spTgt>
                                        </p:tgtEl>
                                      </p:cBhvr>
                                    </p:animEffect>
                                    <p:anim calcmode="lin" valueType="num">
                                      <p:cBhvr>
                                        <p:cTn id="25" dur="10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07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Effect transition="in" filter="fade">
                                      <p:cBhvr>
                                        <p:cTn id="31" dur="1000"/>
                                        <p:tgtEl>
                                          <p:spTgt spid="30723">
                                            <p:txEl>
                                              <p:pRg st="4" end="4"/>
                                            </p:txEl>
                                          </p:spTgt>
                                        </p:tgtEl>
                                      </p:cBhvr>
                                    </p:animEffect>
                                    <p:anim calcmode="lin" valueType="num">
                                      <p:cBhvr>
                                        <p:cTn id="32" dur="10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07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422"/>
            <a:ext cx="8229600" cy="1166648"/>
          </a:xfrm>
        </p:spPr>
        <p:txBody>
          <a:bodyPr/>
          <a:lstStyle/>
          <a:p>
            <a:r>
              <a:rPr lang="en-US" dirty="0"/>
              <a:t>Diagram of </a:t>
            </a:r>
            <a:r>
              <a:rPr lang="en-US" b="1" dirty="0">
                <a:solidFill>
                  <a:srgbClr val="FF66FF"/>
                </a:solidFill>
              </a:rPr>
              <a:t>POLST</a:t>
            </a:r>
            <a:br>
              <a:rPr lang="en-US" dirty="0"/>
            </a:br>
            <a:r>
              <a:rPr lang="en-US" dirty="0"/>
              <a:t>Medical Interventions</a:t>
            </a:r>
          </a:p>
        </p:txBody>
      </p:sp>
      <p:cxnSp>
        <p:nvCxnSpPr>
          <p:cNvPr id="4" name="AutoShape 23"/>
          <p:cNvCxnSpPr>
            <a:cxnSpLocks noChangeShapeType="1"/>
          </p:cNvCxnSpPr>
          <p:nvPr/>
        </p:nvCxnSpPr>
        <p:spPr bwMode="auto">
          <a:xfrm rot="16200000" flipH="1">
            <a:off x="1491615" y="2843848"/>
            <a:ext cx="731520" cy="457200"/>
          </a:xfrm>
          <a:prstGeom prst="bentConnector2">
            <a:avLst/>
          </a:prstGeom>
          <a:noFill/>
          <a:ln w="7620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6" name="Group 18"/>
          <p:cNvGrpSpPr>
            <a:grpSpLocks/>
          </p:cNvGrpSpPr>
          <p:nvPr/>
        </p:nvGrpSpPr>
        <p:grpSpPr bwMode="auto">
          <a:xfrm>
            <a:off x="582613" y="1949450"/>
            <a:ext cx="2092325" cy="903288"/>
            <a:chOff x="734" y="1155"/>
            <a:chExt cx="1318" cy="569"/>
          </a:xfrm>
        </p:grpSpPr>
        <p:sp>
          <p:nvSpPr>
            <p:cNvPr id="7" name="Rounded Rectangle 13"/>
            <p:cNvSpPr>
              <a:spLocks noChangeArrowheads="1"/>
            </p:cNvSpPr>
            <p:nvPr/>
          </p:nvSpPr>
          <p:spPr bwMode="auto">
            <a:xfrm>
              <a:off x="900" y="1155"/>
              <a:ext cx="986" cy="569"/>
            </a:xfrm>
            <a:prstGeom prst="roundRect">
              <a:avLst>
                <a:gd name="adj" fmla="val 16667"/>
              </a:avLst>
            </a:prstGeom>
            <a:solidFill>
              <a:srgbClr val="EE80B3"/>
            </a:solidFill>
            <a:ln w="9525" algn="ctr">
              <a:solidFill>
                <a:srgbClr val="413000"/>
              </a:solidFill>
              <a:round/>
              <a:headEnd/>
              <a:tailEnd/>
            </a:ln>
            <a:effectLst>
              <a:outerShdw dist="38100" dir="2700000" algn="tl" rotWithShape="0">
                <a:srgbClr val="000000">
                  <a:alpha val="39998"/>
                </a:srgbClr>
              </a:outerShdw>
            </a:effectLst>
          </p:spPr>
          <p:txBody>
            <a:bodyPr anchor="ctr"/>
            <a:lstStyle/>
            <a:p>
              <a:pPr eaLnBrk="0" fontAlgn="base" hangingPunct="0">
                <a:spcBef>
                  <a:spcPct val="0"/>
                </a:spcBef>
                <a:spcAft>
                  <a:spcPct val="0"/>
                </a:spcAft>
              </a:pPr>
              <a:endParaRPr lang="en-US" dirty="0">
                <a:solidFill>
                  <a:srgbClr val="2F2222"/>
                </a:solidFill>
                <a:latin typeface="Verdana" pitchFamily="34" charset="0"/>
              </a:endParaRPr>
            </a:p>
          </p:txBody>
        </p:sp>
        <p:sp>
          <p:nvSpPr>
            <p:cNvPr id="8" name="TextBox 4"/>
            <p:cNvSpPr txBox="1">
              <a:spLocks noChangeArrowheads="1"/>
            </p:cNvSpPr>
            <p:nvPr/>
          </p:nvSpPr>
          <p:spPr bwMode="auto">
            <a:xfrm>
              <a:off x="734" y="1228"/>
              <a:ext cx="131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0"/>
                </a:spcBef>
                <a:spcAft>
                  <a:spcPct val="0"/>
                </a:spcAft>
              </a:pPr>
              <a:r>
                <a:rPr lang="en-US" sz="3600" dirty="0">
                  <a:solidFill>
                    <a:srgbClr val="2F2222"/>
                  </a:solidFill>
                </a:rPr>
                <a:t>CPR</a:t>
              </a:r>
            </a:p>
          </p:txBody>
        </p:sp>
      </p:grpSp>
      <p:sp>
        <p:nvSpPr>
          <p:cNvPr id="9" name="TextBox 5"/>
          <p:cNvSpPr txBox="1">
            <a:spLocks noChangeArrowheads="1"/>
          </p:cNvSpPr>
          <p:nvPr/>
        </p:nvSpPr>
        <p:spPr bwMode="auto">
          <a:xfrm>
            <a:off x="2085975" y="4800600"/>
            <a:ext cx="4305300" cy="400110"/>
          </a:xfrm>
          <a:prstGeom prst="rect">
            <a:avLst/>
          </a:prstGeom>
          <a:solidFill>
            <a:srgbClr val="EE80B3"/>
          </a:solidFill>
          <a:ln w="9525">
            <a:solidFill>
              <a:srgbClr val="413000"/>
            </a:solidFill>
            <a:miter lim="800000"/>
            <a:headEnd/>
            <a:tailEnd/>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0"/>
              </a:spcBef>
              <a:spcAft>
                <a:spcPct val="0"/>
              </a:spcAft>
            </a:pPr>
            <a:r>
              <a:rPr lang="en-US" sz="2000" dirty="0">
                <a:solidFill>
                  <a:srgbClr val="2F2222"/>
                </a:solidFill>
              </a:rPr>
              <a:t>Comfort-Focused Treatment</a:t>
            </a:r>
          </a:p>
        </p:txBody>
      </p:sp>
      <p:grpSp>
        <p:nvGrpSpPr>
          <p:cNvPr id="10" name="Group 19"/>
          <p:cNvGrpSpPr>
            <a:grpSpLocks/>
          </p:cNvGrpSpPr>
          <p:nvPr/>
        </p:nvGrpSpPr>
        <p:grpSpPr bwMode="auto">
          <a:xfrm>
            <a:off x="6497638" y="1981200"/>
            <a:ext cx="1862137" cy="901700"/>
            <a:chOff x="3312" y="1172"/>
            <a:chExt cx="1173" cy="568"/>
          </a:xfrm>
        </p:grpSpPr>
        <p:sp>
          <p:nvSpPr>
            <p:cNvPr id="11" name="Rounded Rectangle 14"/>
            <p:cNvSpPr>
              <a:spLocks noChangeArrowheads="1"/>
            </p:cNvSpPr>
            <p:nvPr/>
          </p:nvSpPr>
          <p:spPr bwMode="auto">
            <a:xfrm>
              <a:off x="3405" y="1172"/>
              <a:ext cx="987" cy="568"/>
            </a:xfrm>
            <a:prstGeom prst="roundRect">
              <a:avLst>
                <a:gd name="adj" fmla="val 16667"/>
              </a:avLst>
            </a:prstGeom>
            <a:solidFill>
              <a:srgbClr val="EE80B3"/>
            </a:solidFill>
            <a:ln w="9525" algn="ctr">
              <a:solidFill>
                <a:srgbClr val="413000"/>
              </a:solidFill>
              <a:round/>
              <a:headEnd/>
              <a:tailEnd/>
            </a:ln>
            <a:effectLst>
              <a:outerShdw dist="38100" dir="2700000" algn="tl" rotWithShape="0">
                <a:srgbClr val="000000">
                  <a:alpha val="39998"/>
                </a:srgbClr>
              </a:outerShdw>
            </a:effectLst>
          </p:spPr>
          <p:txBody>
            <a:bodyPr anchor="ctr"/>
            <a:lstStyle/>
            <a:p>
              <a:pPr eaLnBrk="0" fontAlgn="base" hangingPunct="0">
                <a:spcBef>
                  <a:spcPct val="0"/>
                </a:spcBef>
                <a:spcAft>
                  <a:spcPct val="0"/>
                </a:spcAft>
              </a:pPr>
              <a:endParaRPr lang="en-US" dirty="0">
                <a:solidFill>
                  <a:srgbClr val="2F2222"/>
                </a:solidFill>
                <a:latin typeface="Verdana" pitchFamily="34" charset="0"/>
              </a:endParaRPr>
            </a:p>
          </p:txBody>
        </p:sp>
        <p:sp>
          <p:nvSpPr>
            <p:cNvPr id="12" name="TextBox 6"/>
            <p:cNvSpPr txBox="1">
              <a:spLocks noChangeArrowheads="1"/>
            </p:cNvSpPr>
            <p:nvPr/>
          </p:nvSpPr>
          <p:spPr bwMode="auto">
            <a:xfrm>
              <a:off x="3312" y="1250"/>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0"/>
                </a:spcBef>
                <a:spcAft>
                  <a:spcPct val="0"/>
                </a:spcAft>
              </a:pPr>
              <a:r>
                <a:rPr lang="en-US" sz="3600" dirty="0">
                  <a:solidFill>
                    <a:srgbClr val="2F2222"/>
                  </a:solidFill>
                </a:rPr>
                <a:t>DNR</a:t>
              </a:r>
            </a:p>
          </p:txBody>
        </p:sp>
      </p:grpSp>
      <p:sp>
        <p:nvSpPr>
          <p:cNvPr id="13" name="TextBox 9"/>
          <p:cNvSpPr txBox="1">
            <a:spLocks noChangeArrowheads="1"/>
          </p:cNvSpPr>
          <p:nvPr/>
        </p:nvSpPr>
        <p:spPr bwMode="auto">
          <a:xfrm>
            <a:off x="2085975" y="3151188"/>
            <a:ext cx="4294189" cy="461665"/>
          </a:xfrm>
          <a:prstGeom prst="rect">
            <a:avLst/>
          </a:prstGeom>
          <a:solidFill>
            <a:srgbClr val="EE80B3"/>
          </a:solidFill>
          <a:ln w="9525">
            <a:solidFill>
              <a:srgbClr val="413000"/>
            </a:solidFill>
            <a:miter lim="800000"/>
            <a:headEnd/>
            <a:tailEnd/>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0"/>
              </a:spcBef>
              <a:spcAft>
                <a:spcPct val="0"/>
              </a:spcAft>
            </a:pPr>
            <a:r>
              <a:rPr lang="en-US" sz="2400" dirty="0">
                <a:solidFill>
                  <a:srgbClr val="2F2222"/>
                </a:solidFill>
              </a:rPr>
              <a:t>Full Treatment*</a:t>
            </a:r>
          </a:p>
        </p:txBody>
      </p:sp>
      <p:sp>
        <p:nvSpPr>
          <p:cNvPr id="14" name="TextBox 10"/>
          <p:cNvSpPr txBox="1">
            <a:spLocks noChangeArrowheads="1"/>
          </p:cNvSpPr>
          <p:nvPr/>
        </p:nvSpPr>
        <p:spPr bwMode="auto">
          <a:xfrm>
            <a:off x="2085975" y="3962401"/>
            <a:ext cx="4295776" cy="461665"/>
          </a:xfrm>
          <a:prstGeom prst="rect">
            <a:avLst/>
          </a:prstGeom>
          <a:solidFill>
            <a:srgbClr val="EE80B3"/>
          </a:solidFill>
          <a:ln w="9525">
            <a:solidFill>
              <a:srgbClr val="413000"/>
            </a:solidFill>
            <a:miter lim="800000"/>
            <a:headEnd/>
            <a:tailEnd/>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0"/>
              </a:spcBef>
              <a:spcAft>
                <a:spcPct val="0"/>
              </a:spcAft>
            </a:pPr>
            <a:r>
              <a:rPr lang="en-US" sz="2400" dirty="0">
                <a:solidFill>
                  <a:srgbClr val="2F2222"/>
                </a:solidFill>
              </a:rPr>
              <a:t>Selective Treatment</a:t>
            </a:r>
          </a:p>
        </p:txBody>
      </p:sp>
      <p:sp>
        <p:nvSpPr>
          <p:cNvPr id="15" name="TextBox 12"/>
          <p:cNvSpPr txBox="1">
            <a:spLocks noChangeArrowheads="1"/>
          </p:cNvSpPr>
          <p:nvPr/>
        </p:nvSpPr>
        <p:spPr bwMode="auto">
          <a:xfrm>
            <a:off x="566738" y="5486400"/>
            <a:ext cx="80089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eaLnBrk="0" fontAlgn="base" hangingPunct="0">
              <a:spcBef>
                <a:spcPct val="0"/>
              </a:spcBef>
              <a:spcAft>
                <a:spcPct val="0"/>
              </a:spcAft>
            </a:pPr>
            <a:r>
              <a:rPr lang="en-US" dirty="0">
                <a:solidFill>
                  <a:srgbClr val="2F2222"/>
                </a:solidFill>
                <a:latin typeface="Arial"/>
              </a:rPr>
              <a:t>*Consider time/prognosis factors under “Full Treatment”</a:t>
            </a:r>
          </a:p>
          <a:p>
            <a:pPr algn="ctr" eaLnBrk="0" fontAlgn="base" hangingPunct="0">
              <a:spcBef>
                <a:spcPct val="0"/>
              </a:spcBef>
              <a:spcAft>
                <a:spcPct val="0"/>
              </a:spcAft>
            </a:pPr>
            <a:r>
              <a:rPr lang="en-US" i="1" dirty="0">
                <a:solidFill>
                  <a:srgbClr val="2F2222"/>
                </a:solidFill>
                <a:latin typeface="Arial"/>
              </a:rPr>
              <a:t>  “Trial Period of Full Treatment” may be checked if prolonged life support is not desired.</a:t>
            </a:r>
          </a:p>
        </p:txBody>
      </p:sp>
      <p:cxnSp>
        <p:nvCxnSpPr>
          <p:cNvPr id="16" name="AutoShape 24"/>
          <p:cNvCxnSpPr>
            <a:cxnSpLocks noChangeShapeType="1"/>
            <a:stCxn id="11" idx="2"/>
            <a:endCxn id="13" idx="3"/>
          </p:cNvCxnSpPr>
          <p:nvPr/>
        </p:nvCxnSpPr>
        <p:spPr bwMode="auto">
          <a:xfrm rot="5400000">
            <a:off x="6654875" y="2608189"/>
            <a:ext cx="499121" cy="1048542"/>
          </a:xfrm>
          <a:prstGeom prst="bentConnector2">
            <a:avLst/>
          </a:prstGeom>
          <a:noFill/>
          <a:ln w="7620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AutoShape 25"/>
          <p:cNvCxnSpPr>
            <a:cxnSpLocks noChangeShapeType="1"/>
            <a:stCxn id="11" idx="2"/>
            <a:endCxn id="14" idx="3"/>
          </p:cNvCxnSpPr>
          <p:nvPr/>
        </p:nvCxnSpPr>
        <p:spPr bwMode="auto">
          <a:xfrm rot="5400000">
            <a:off x="6250062" y="3014590"/>
            <a:ext cx="1310334" cy="1046955"/>
          </a:xfrm>
          <a:prstGeom prst="bentConnector2">
            <a:avLst/>
          </a:prstGeom>
          <a:noFill/>
          <a:ln w="7620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AutoShape 26"/>
          <p:cNvCxnSpPr>
            <a:cxnSpLocks noChangeShapeType="1"/>
            <a:stCxn id="11" idx="2"/>
            <a:endCxn id="9" idx="3"/>
          </p:cNvCxnSpPr>
          <p:nvPr/>
        </p:nvCxnSpPr>
        <p:spPr bwMode="auto">
          <a:xfrm rot="5400000">
            <a:off x="5851114" y="3423062"/>
            <a:ext cx="2117755" cy="1037431"/>
          </a:xfrm>
          <a:prstGeom prst="bentConnector2">
            <a:avLst/>
          </a:prstGeom>
          <a:noFill/>
          <a:ln w="7620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89598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sz="3600" b="1" dirty="0">
                <a:solidFill>
                  <a:schemeClr val="bg1"/>
                </a:solidFill>
              </a:rPr>
              <a:t>Karl Steinberg, MD, </a:t>
            </a:r>
            <a:br>
              <a:rPr lang="en-US" sz="3600" b="1" dirty="0">
                <a:solidFill>
                  <a:schemeClr val="bg1"/>
                </a:solidFill>
              </a:rPr>
            </a:br>
            <a:r>
              <a:rPr lang="en-US" sz="3600" b="1" dirty="0">
                <a:solidFill>
                  <a:schemeClr val="bg1"/>
                </a:solidFill>
              </a:rPr>
              <a:t>CMD, HMDC, HEC-C</a:t>
            </a:r>
          </a:p>
        </p:txBody>
      </p:sp>
      <p:sp>
        <p:nvSpPr>
          <p:cNvPr id="3" name="Content Placeholder 2"/>
          <p:cNvSpPr>
            <a:spLocks noGrp="1"/>
          </p:cNvSpPr>
          <p:nvPr>
            <p:ph idx="1"/>
          </p:nvPr>
        </p:nvSpPr>
        <p:spPr>
          <a:xfrm>
            <a:off x="228600" y="1676400"/>
            <a:ext cx="8229600" cy="4508728"/>
          </a:xfrm>
        </p:spPr>
        <p:txBody>
          <a:bodyPr/>
          <a:lstStyle/>
          <a:p>
            <a:pPr>
              <a:spcBef>
                <a:spcPts val="0"/>
              </a:spcBef>
            </a:pPr>
            <a:endParaRPr lang="en-US" sz="2000" dirty="0">
              <a:solidFill>
                <a:schemeClr val="bg1"/>
              </a:solidFill>
            </a:endParaRPr>
          </a:p>
          <a:p>
            <a:pPr>
              <a:spcBef>
                <a:spcPts val="0"/>
              </a:spcBef>
            </a:pPr>
            <a:r>
              <a:rPr lang="en-US" sz="2000" dirty="0">
                <a:solidFill>
                  <a:schemeClr val="bg1"/>
                </a:solidFill>
              </a:rPr>
              <a:t>President, National </a:t>
            </a:r>
            <a:r>
              <a:rPr lang="en-US" sz="2000" b="1" dirty="0">
                <a:solidFill>
                  <a:srgbClr val="FF66FF"/>
                </a:solidFill>
              </a:rPr>
              <a:t>POLST </a:t>
            </a:r>
            <a:r>
              <a:rPr lang="en-US" sz="2000" dirty="0">
                <a:solidFill>
                  <a:schemeClr val="bg1"/>
                </a:solidFill>
              </a:rPr>
              <a:t>Collaborative</a:t>
            </a:r>
            <a:endParaRPr lang="en-US" sz="2000" b="1" dirty="0">
              <a:solidFill>
                <a:srgbClr val="FF66FF"/>
              </a:solidFill>
            </a:endParaRPr>
          </a:p>
          <a:p>
            <a:pPr>
              <a:spcBef>
                <a:spcPts val="0"/>
              </a:spcBef>
            </a:pPr>
            <a:r>
              <a:rPr lang="en-US" sz="2000" dirty="0">
                <a:solidFill>
                  <a:schemeClr val="bg1"/>
                </a:solidFill>
              </a:rPr>
              <a:t>Past President, AMDA – The Society for Post-Acute &amp; LTC Medicine</a:t>
            </a:r>
          </a:p>
          <a:p>
            <a:pPr>
              <a:spcBef>
                <a:spcPts val="0"/>
              </a:spcBef>
            </a:pPr>
            <a:r>
              <a:rPr lang="en-US" sz="2000" dirty="0">
                <a:solidFill>
                  <a:schemeClr val="bg1"/>
                </a:solidFill>
              </a:rPr>
              <a:t>Past Chair, Coalition for Compassionate Care of California (</a:t>
            </a:r>
            <a:r>
              <a:rPr lang="en-US" sz="2000" dirty="0">
                <a:solidFill>
                  <a:schemeClr val="bg1"/>
                </a:solidFill>
                <a:hlinkClick r:id="rId2"/>
              </a:rPr>
              <a:t>www.coalitionccc.org</a:t>
            </a:r>
            <a:r>
              <a:rPr lang="en-US" sz="2000" dirty="0">
                <a:solidFill>
                  <a:schemeClr val="bg1"/>
                </a:solidFill>
              </a:rPr>
              <a:t>) </a:t>
            </a:r>
          </a:p>
          <a:p>
            <a:pPr>
              <a:spcBef>
                <a:spcPts val="0"/>
              </a:spcBef>
            </a:pPr>
            <a:r>
              <a:rPr lang="en-US" sz="2000" dirty="0">
                <a:solidFill>
                  <a:schemeClr val="bg1"/>
                </a:solidFill>
              </a:rPr>
              <a:t>Editor emeritus, </a:t>
            </a:r>
            <a:r>
              <a:rPr lang="en-US" sz="2000" i="1" dirty="0">
                <a:solidFill>
                  <a:schemeClr val="bg1"/>
                </a:solidFill>
              </a:rPr>
              <a:t>Caring for the Ages  </a:t>
            </a:r>
            <a:r>
              <a:rPr lang="en-US" sz="2000" dirty="0">
                <a:solidFill>
                  <a:schemeClr val="bg1"/>
                </a:solidFill>
              </a:rPr>
              <a:t>(AMDA/Elsevier)</a:t>
            </a:r>
          </a:p>
          <a:p>
            <a:pPr>
              <a:spcBef>
                <a:spcPts val="0"/>
              </a:spcBef>
            </a:pPr>
            <a:r>
              <a:rPr lang="en-US" sz="2000" dirty="0">
                <a:solidFill>
                  <a:schemeClr val="bg1"/>
                </a:solidFill>
              </a:rPr>
              <a:t>Podcast Host, JAMDA-on-the-Go and Caring-on-the-Go</a:t>
            </a:r>
            <a:endParaRPr lang="en-US" sz="2000" i="1" dirty="0">
              <a:solidFill>
                <a:schemeClr val="bg1"/>
              </a:solidFill>
            </a:endParaRPr>
          </a:p>
          <a:p>
            <a:pPr>
              <a:spcBef>
                <a:spcPts val="0"/>
              </a:spcBef>
            </a:pPr>
            <a:r>
              <a:rPr lang="en-US" sz="2000" dirty="0">
                <a:solidFill>
                  <a:schemeClr val="bg1"/>
                </a:solidFill>
              </a:rPr>
              <a:t>NQF—Standing Committee on Geriatrics and Palliative Care</a:t>
            </a:r>
          </a:p>
          <a:p>
            <a:pPr>
              <a:spcBef>
                <a:spcPts val="0"/>
              </a:spcBef>
            </a:pPr>
            <a:r>
              <a:rPr lang="en-US" sz="2000" dirty="0">
                <a:solidFill>
                  <a:schemeClr val="bg1"/>
                </a:solidFill>
              </a:rPr>
              <a:t>Chair, CMA Council on Ethical, Legal &amp; Judicial Affairs</a:t>
            </a:r>
          </a:p>
          <a:p>
            <a:pPr>
              <a:spcBef>
                <a:spcPts val="0"/>
              </a:spcBef>
            </a:pPr>
            <a:r>
              <a:rPr lang="en-US" sz="2000" dirty="0">
                <a:solidFill>
                  <a:schemeClr val="bg1"/>
                </a:solidFill>
              </a:rPr>
              <a:t>Delegate, CMA &amp; AMA House of Delegates</a:t>
            </a:r>
          </a:p>
          <a:p>
            <a:pPr>
              <a:spcBef>
                <a:spcPts val="0"/>
              </a:spcBef>
            </a:pPr>
            <a:r>
              <a:rPr lang="en-US" sz="2000" dirty="0">
                <a:solidFill>
                  <a:schemeClr val="bg1"/>
                </a:solidFill>
              </a:rPr>
              <a:t>Board of Directors, San Diego County Medical Society</a:t>
            </a:r>
          </a:p>
          <a:p>
            <a:pPr>
              <a:spcBef>
                <a:spcPts val="0"/>
              </a:spcBef>
            </a:pPr>
            <a:r>
              <a:rPr lang="en-US" sz="2000" dirty="0">
                <a:solidFill>
                  <a:schemeClr val="bg1"/>
                </a:solidFill>
              </a:rPr>
              <a:t>Chief Medical Officer—Mariner Health Care, Beecan (SNF Chains)</a:t>
            </a:r>
          </a:p>
          <a:p>
            <a:pPr>
              <a:spcBef>
                <a:spcPts val="0"/>
              </a:spcBef>
            </a:pPr>
            <a:r>
              <a:rPr lang="en-US" sz="2000" dirty="0">
                <a:solidFill>
                  <a:schemeClr val="bg1"/>
                </a:solidFill>
              </a:rPr>
              <a:t>Medical Director: Hospice by the Sea; Vista View Post-Acute, Carlsbad by the Sea Care Center </a:t>
            </a:r>
          </a:p>
        </p:txBody>
      </p:sp>
    </p:spTree>
    <p:extLst>
      <p:ext uri="{BB962C8B-B14F-4D97-AF65-F5344CB8AC3E}">
        <p14:creationId xmlns:p14="http://schemas.microsoft.com/office/powerpoint/2010/main" val="2240996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290513" y="277813"/>
            <a:ext cx="8229600" cy="1139825"/>
          </a:xfrm>
        </p:spPr>
        <p:txBody>
          <a:bodyPr/>
          <a:lstStyle/>
          <a:p>
            <a:pPr algn="ctr" eaLnBrk="1" hangingPunct="1"/>
            <a:r>
              <a:rPr lang="en-US" b="1" dirty="0"/>
              <a:t>Changes to Section B—</a:t>
            </a:r>
            <a:br>
              <a:rPr lang="en-US" b="1" dirty="0"/>
            </a:br>
            <a:r>
              <a:rPr lang="en-US" b="1" dirty="0"/>
              <a:t>Goal Statements</a:t>
            </a:r>
          </a:p>
        </p:txBody>
      </p:sp>
      <p:sp>
        <p:nvSpPr>
          <p:cNvPr id="30723" name="Rectangle 3"/>
          <p:cNvSpPr>
            <a:spLocks noGrp="1" noChangeArrowheads="1"/>
          </p:cNvSpPr>
          <p:nvPr>
            <p:ph type="body" idx="1"/>
          </p:nvPr>
        </p:nvSpPr>
        <p:spPr>
          <a:xfrm>
            <a:off x="459637" y="2147371"/>
            <a:ext cx="8163368" cy="3805237"/>
          </a:xfrm>
        </p:spPr>
        <p:txBody>
          <a:bodyPr/>
          <a:lstStyle/>
          <a:p>
            <a:pPr eaLnBrk="1" hangingPunct="1">
              <a:lnSpc>
                <a:spcPct val="90000"/>
              </a:lnSpc>
            </a:pPr>
            <a:r>
              <a:rPr lang="en-US" sz="2800" dirty="0"/>
              <a:t>In 2014 Revisions, Section B statements reflect goals of care as opposed to just descriptions, also does not use the language “Comfort Care </a:t>
            </a:r>
            <a:r>
              <a:rPr lang="en-US" sz="2800" u="sng" dirty="0"/>
              <a:t>Only</a:t>
            </a:r>
            <a:r>
              <a:rPr lang="en-US" sz="2800" dirty="0"/>
              <a:t>” or “</a:t>
            </a:r>
            <a:r>
              <a:rPr lang="en-US" sz="2800" u="sng" dirty="0"/>
              <a:t>Limited</a:t>
            </a:r>
            <a:r>
              <a:rPr lang="en-US" sz="2800" dirty="0"/>
              <a:t> Interventions”</a:t>
            </a:r>
            <a:endParaRPr lang="en-US" sz="2400" dirty="0"/>
          </a:p>
          <a:p>
            <a:pPr>
              <a:lnSpc>
                <a:spcPct val="90000"/>
              </a:lnSpc>
            </a:pPr>
            <a:r>
              <a:rPr lang="en-US" sz="2800" dirty="0"/>
              <a:t>Also added “time-limited trial” of full treatment</a:t>
            </a:r>
          </a:p>
          <a:p>
            <a:pPr>
              <a:lnSpc>
                <a:spcPct val="90000"/>
              </a:lnSpc>
            </a:pPr>
            <a:r>
              <a:rPr lang="en-US" sz="2800" dirty="0"/>
              <a:t>Also modified the order of </a:t>
            </a:r>
            <a:r>
              <a:rPr lang="en-US" sz="2800" u="sng" dirty="0"/>
              <a:t>all</a:t>
            </a:r>
            <a:r>
              <a:rPr lang="en-US" sz="2800" dirty="0"/>
              <a:t> sections to be consistent, most aggressive to least aggressive</a:t>
            </a:r>
          </a:p>
        </p:txBody>
      </p:sp>
    </p:spTree>
    <p:extLst>
      <p:ext uri="{BB962C8B-B14F-4D97-AF65-F5344CB8AC3E}">
        <p14:creationId xmlns:p14="http://schemas.microsoft.com/office/powerpoint/2010/main" val="2616001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5863" b="47309"/>
          <a:stretch/>
        </p:blipFill>
        <p:spPr>
          <a:xfrm>
            <a:off x="212426" y="3481328"/>
            <a:ext cx="8788355" cy="298706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02" t="24096" r="624" b="49237"/>
          <a:stretch/>
        </p:blipFill>
        <p:spPr>
          <a:xfrm>
            <a:off x="341658" y="221241"/>
            <a:ext cx="8594124" cy="3105851"/>
          </a:xfrm>
          <a:prstGeom prst="rect">
            <a:avLst/>
          </a:prstGeom>
        </p:spPr>
      </p:pic>
    </p:spTree>
    <p:extLst>
      <p:ext uri="{BB962C8B-B14F-4D97-AF65-F5344CB8AC3E}">
        <p14:creationId xmlns:p14="http://schemas.microsoft.com/office/powerpoint/2010/main" val="114000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290513" y="277813"/>
            <a:ext cx="8229600" cy="1139825"/>
          </a:xfrm>
        </p:spPr>
        <p:txBody>
          <a:bodyPr/>
          <a:lstStyle/>
          <a:p>
            <a:pPr algn="ctr" eaLnBrk="1" hangingPunct="1"/>
            <a:r>
              <a:rPr lang="en-US" b="1" dirty="0"/>
              <a:t>Section B – Full Treatment</a:t>
            </a:r>
          </a:p>
        </p:txBody>
      </p:sp>
      <p:sp>
        <p:nvSpPr>
          <p:cNvPr id="32771" name="Rectangle 3"/>
          <p:cNvSpPr>
            <a:spLocks noGrp="1" noChangeArrowheads="1"/>
          </p:cNvSpPr>
          <p:nvPr>
            <p:ph type="body" idx="1"/>
          </p:nvPr>
        </p:nvSpPr>
        <p:spPr>
          <a:xfrm>
            <a:off x="457200" y="1981200"/>
            <a:ext cx="7620000" cy="3805237"/>
          </a:xfrm>
        </p:spPr>
        <p:txBody>
          <a:bodyPr/>
          <a:lstStyle/>
          <a:p>
            <a:pPr eaLnBrk="1" hangingPunct="1">
              <a:lnSpc>
                <a:spcPct val="90000"/>
              </a:lnSpc>
            </a:pPr>
            <a:r>
              <a:rPr lang="en-US" sz="2800" dirty="0"/>
              <a:t>Full Treatment</a:t>
            </a:r>
          </a:p>
          <a:p>
            <a:pPr lvl="1" eaLnBrk="1" hangingPunct="1">
              <a:lnSpc>
                <a:spcPct val="90000"/>
              </a:lnSpc>
            </a:pPr>
            <a:r>
              <a:rPr lang="en-US" sz="2400" dirty="0"/>
              <a:t>Full use of all hospital has to offer</a:t>
            </a:r>
          </a:p>
          <a:p>
            <a:pPr lvl="2" eaLnBrk="1" hangingPunct="1">
              <a:lnSpc>
                <a:spcPct val="90000"/>
              </a:lnSpc>
            </a:pPr>
            <a:r>
              <a:rPr lang="en-US" sz="2000" dirty="0"/>
              <a:t>Including ICU &amp; intubation/ventilation, dialysis, etc.</a:t>
            </a:r>
          </a:p>
          <a:p>
            <a:pPr lvl="1" eaLnBrk="1" hangingPunct="1">
              <a:lnSpc>
                <a:spcPct val="90000"/>
              </a:lnSpc>
            </a:pPr>
            <a:r>
              <a:rPr lang="en-US" sz="2400" dirty="0"/>
              <a:t>Invasive, intense, aggressive</a:t>
            </a:r>
          </a:p>
          <a:p>
            <a:pPr eaLnBrk="1" hangingPunct="1">
              <a:lnSpc>
                <a:spcPct val="90000"/>
              </a:lnSpc>
            </a:pPr>
            <a:r>
              <a:rPr lang="en-US" sz="2800" dirty="0"/>
              <a:t>CPR = most invasive/aggressive intervention</a:t>
            </a:r>
          </a:p>
          <a:p>
            <a:pPr lvl="1" eaLnBrk="1" hangingPunct="1">
              <a:lnSpc>
                <a:spcPct val="90000"/>
              </a:lnSpc>
            </a:pPr>
            <a:r>
              <a:rPr lang="en-US" sz="2400" dirty="0"/>
              <a:t>Those choosing CPR in Section A must choose Full Treatment in Section B</a:t>
            </a:r>
          </a:p>
          <a:p>
            <a:pPr eaLnBrk="1" hangingPunct="1">
              <a:lnSpc>
                <a:spcPct val="90000"/>
              </a:lnSpc>
            </a:pPr>
            <a:r>
              <a:rPr lang="en-US" sz="2800" dirty="0"/>
              <a:t>Can be for trial period (not on CO </a:t>
            </a:r>
            <a:r>
              <a:rPr lang="en-US" sz="2800" b="1" dirty="0">
                <a:solidFill>
                  <a:srgbClr val="FF66FF"/>
                </a:solidFill>
              </a:rPr>
              <a:t>MOST</a:t>
            </a:r>
            <a:r>
              <a:rPr lang="en-US" sz="2800" dirty="0"/>
              <a:t>), either a specific time or just left blank and defer to decisionmaker</a:t>
            </a:r>
          </a:p>
        </p:txBody>
      </p:sp>
    </p:spTree>
    <p:extLst>
      <p:ext uri="{BB962C8B-B14F-4D97-AF65-F5344CB8AC3E}">
        <p14:creationId xmlns:p14="http://schemas.microsoft.com/office/powerpoint/2010/main" val="2391865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358775"/>
            <a:ext cx="7935913" cy="1062038"/>
          </a:xfrm>
        </p:spPr>
        <p:txBody>
          <a:bodyPr/>
          <a:lstStyle/>
          <a:p>
            <a:pPr algn="ctr" eaLnBrk="1" hangingPunct="1"/>
            <a:r>
              <a:rPr lang="en-US" altLang="en-US" b="1" dirty="0">
                <a:solidFill>
                  <a:srgbClr val="FF66FF"/>
                </a:solidFill>
              </a:rPr>
              <a:t>Context is Important</a:t>
            </a:r>
          </a:p>
        </p:txBody>
      </p:sp>
      <p:sp>
        <p:nvSpPr>
          <p:cNvPr id="347139" name="Rectangle 3"/>
          <p:cNvSpPr>
            <a:spLocks noGrp="1" noChangeArrowheads="1"/>
          </p:cNvSpPr>
          <p:nvPr>
            <p:ph sz="half" idx="1"/>
          </p:nvPr>
        </p:nvSpPr>
        <p:spPr>
          <a:xfrm>
            <a:off x="914400" y="5715000"/>
            <a:ext cx="7162800" cy="533400"/>
          </a:xfrm>
        </p:spPr>
        <p:txBody>
          <a:bodyPr>
            <a:normAutofit fontScale="55000" lnSpcReduction="20000"/>
          </a:bodyPr>
          <a:lstStyle/>
          <a:p>
            <a:pPr algn="ctr" eaLnBrk="1" hangingPunct="1">
              <a:lnSpc>
                <a:spcPct val="80000"/>
              </a:lnSpc>
              <a:buFont typeface="Wingdings" pitchFamily="2" charset="2"/>
              <a:buNone/>
              <a:defRPr/>
            </a:pPr>
            <a:r>
              <a:rPr lang="en-US" sz="1800" dirty="0">
                <a:latin typeface="Arial Narrow" pitchFamily="34" charset="0"/>
              </a:rPr>
              <a:t>BMJ 2010;340:c1345, doi: 10.1136/bmj.c1345 (Published 23 March 2010) </a:t>
            </a:r>
          </a:p>
          <a:p>
            <a:pPr algn="ctr" eaLnBrk="1" hangingPunct="1">
              <a:lnSpc>
                <a:spcPct val="80000"/>
              </a:lnSpc>
              <a:buFont typeface="Wingdings" pitchFamily="2" charset="2"/>
              <a:buNone/>
              <a:defRPr/>
            </a:pPr>
            <a:r>
              <a:rPr lang="en-US" sz="1800" dirty="0">
                <a:latin typeface="Arial Narrow" pitchFamily="34" charset="0"/>
              </a:rPr>
              <a:t>Kass-Bartelmes BL, Hughes R, Rutherford MK. Advance care planning: preferences for care at the end of life. Agency for Healthcare Research and Quality; 2003. Research in Action Issue #12. AHRQ Pub No. 03-0018. SUPPORT Study</a:t>
            </a:r>
          </a:p>
          <a:p>
            <a:pPr algn="ctr" eaLnBrk="1" hangingPunct="1">
              <a:lnSpc>
                <a:spcPct val="80000"/>
              </a:lnSpc>
              <a:buFont typeface="Wingdings" pitchFamily="2" charset="2"/>
              <a:buNone/>
              <a:defRPr/>
            </a:pPr>
            <a:r>
              <a:rPr lang="en-US" sz="1800" dirty="0">
                <a:latin typeface="Arial Narrow" pitchFamily="34" charset="0"/>
              </a:rPr>
              <a:t>Advance Care Planning: Pitfalls and Progress; Pendergast</a:t>
            </a:r>
          </a:p>
        </p:txBody>
      </p:sp>
      <p:sp>
        <p:nvSpPr>
          <p:cNvPr id="347144" name="Rectangle 8"/>
          <p:cNvSpPr>
            <a:spLocks noGrp="1" noChangeArrowheads="1"/>
          </p:cNvSpPr>
          <p:nvPr>
            <p:ph sz="half" idx="2"/>
          </p:nvPr>
        </p:nvSpPr>
        <p:spPr>
          <a:xfrm flipH="1">
            <a:off x="8458200" y="5715000"/>
            <a:ext cx="46038" cy="457200"/>
          </a:xfrm>
        </p:spPr>
        <p:txBody>
          <a:bodyPr>
            <a:normAutofit fontScale="55000" lnSpcReduction="20000"/>
          </a:bodyPr>
          <a:lstStyle/>
          <a:p>
            <a:pPr eaLnBrk="1" hangingPunct="1">
              <a:lnSpc>
                <a:spcPct val="80000"/>
              </a:lnSpc>
              <a:defRPr/>
            </a:pPr>
            <a:endParaRPr lang="en-US" sz="1600" dirty="0"/>
          </a:p>
        </p:txBody>
      </p:sp>
      <p:pic>
        <p:nvPicPr>
          <p:cNvPr id="29701" name="Picture 7" descr="TV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637" y="1828800"/>
            <a:ext cx="72390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1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290513" y="277813"/>
            <a:ext cx="8229600" cy="1139825"/>
          </a:xfrm>
        </p:spPr>
        <p:txBody>
          <a:bodyPr/>
          <a:lstStyle/>
          <a:p>
            <a:pPr algn="ctr" eaLnBrk="1" hangingPunct="1"/>
            <a:r>
              <a:rPr lang="en-US" b="1" dirty="0"/>
              <a:t>Section B – Selective Treatment</a:t>
            </a:r>
          </a:p>
        </p:txBody>
      </p:sp>
      <p:sp>
        <p:nvSpPr>
          <p:cNvPr id="32771" name="Rectangle 3"/>
          <p:cNvSpPr>
            <a:spLocks noGrp="1" noChangeArrowheads="1"/>
          </p:cNvSpPr>
          <p:nvPr>
            <p:ph type="body" idx="1"/>
          </p:nvPr>
        </p:nvSpPr>
        <p:spPr>
          <a:xfrm>
            <a:off x="608492" y="1807130"/>
            <a:ext cx="8163368" cy="3805237"/>
          </a:xfrm>
        </p:spPr>
        <p:txBody>
          <a:bodyPr/>
          <a:lstStyle/>
          <a:p>
            <a:pPr eaLnBrk="1" hangingPunct="1">
              <a:lnSpc>
                <a:spcPct val="90000"/>
              </a:lnSpc>
            </a:pPr>
            <a:r>
              <a:rPr lang="en-US" sz="2800" dirty="0"/>
              <a:t>Selective Treatment</a:t>
            </a:r>
          </a:p>
          <a:p>
            <a:pPr lvl="1" eaLnBrk="1" hangingPunct="1">
              <a:lnSpc>
                <a:spcPct val="90000"/>
              </a:lnSpc>
            </a:pPr>
            <a:r>
              <a:rPr lang="en-US" sz="2400" dirty="0"/>
              <a:t>Most complex category</a:t>
            </a:r>
          </a:p>
          <a:p>
            <a:pPr lvl="1" eaLnBrk="1" hangingPunct="1">
              <a:lnSpc>
                <a:spcPct val="90000"/>
              </a:lnSpc>
            </a:pPr>
            <a:r>
              <a:rPr lang="en-US" sz="2400" dirty="0"/>
              <a:t>Not ready for comfort ONLY, but want less invasive treatment</a:t>
            </a:r>
          </a:p>
          <a:p>
            <a:pPr lvl="2" eaLnBrk="1" hangingPunct="1">
              <a:lnSpc>
                <a:spcPct val="90000"/>
              </a:lnSpc>
            </a:pPr>
            <a:r>
              <a:rPr lang="en-US" sz="2000" dirty="0"/>
              <a:t>No ventilator / intubation</a:t>
            </a:r>
          </a:p>
          <a:p>
            <a:pPr lvl="2" eaLnBrk="1" hangingPunct="1">
              <a:lnSpc>
                <a:spcPct val="90000"/>
              </a:lnSpc>
            </a:pPr>
            <a:r>
              <a:rPr lang="en-US" sz="2000" dirty="0"/>
              <a:t>Think twice before surgery or ICU</a:t>
            </a:r>
          </a:p>
          <a:p>
            <a:pPr lvl="2" eaLnBrk="1" hangingPunct="1">
              <a:lnSpc>
                <a:spcPct val="90000"/>
              </a:lnSpc>
            </a:pPr>
            <a:r>
              <a:rPr lang="en-US" sz="2000" dirty="0"/>
              <a:t>Treat treatable conditions if not too burdensome</a:t>
            </a:r>
          </a:p>
          <a:p>
            <a:pPr lvl="2" eaLnBrk="1" hangingPunct="1">
              <a:lnSpc>
                <a:spcPct val="90000"/>
              </a:lnSpc>
            </a:pPr>
            <a:r>
              <a:rPr lang="en-US" sz="2000" dirty="0"/>
              <a:t>What many people would consider “No Heroics”</a:t>
            </a:r>
          </a:p>
          <a:p>
            <a:pPr eaLnBrk="1" hangingPunct="1">
              <a:lnSpc>
                <a:spcPct val="90000"/>
              </a:lnSpc>
            </a:pPr>
            <a:r>
              <a:rPr lang="en-US" sz="2800" dirty="0"/>
              <a:t>Do Not Transfer option</a:t>
            </a:r>
          </a:p>
          <a:p>
            <a:pPr lvl="1" eaLnBrk="1" hangingPunct="1">
              <a:lnSpc>
                <a:spcPct val="90000"/>
              </a:lnSpc>
            </a:pPr>
            <a:r>
              <a:rPr lang="en-US" sz="2000" dirty="0"/>
              <a:t>Acknowledges residents who want these treatments in SNF, </a:t>
            </a:r>
            <a:br>
              <a:rPr lang="en-US" sz="2000" dirty="0"/>
            </a:br>
            <a:r>
              <a:rPr lang="en-US" sz="2000" dirty="0"/>
              <a:t>but not hospital—but still transfer if comfort needs can’t be met</a:t>
            </a:r>
          </a:p>
          <a:p>
            <a:pPr lvl="1" eaLnBrk="1" hangingPunct="1">
              <a:lnSpc>
                <a:spcPct val="90000"/>
              </a:lnSpc>
            </a:pPr>
            <a:r>
              <a:rPr lang="en-US" sz="2000" dirty="0"/>
              <a:t>Can’t really do this in AL/RCFE except if on hospice (Title 22)</a:t>
            </a:r>
          </a:p>
        </p:txBody>
      </p:sp>
    </p:spTree>
    <p:extLst>
      <p:ext uri="{BB962C8B-B14F-4D97-AF65-F5344CB8AC3E}">
        <p14:creationId xmlns:p14="http://schemas.microsoft.com/office/powerpoint/2010/main" val="795288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290513" y="277813"/>
            <a:ext cx="8229600" cy="1139825"/>
          </a:xfrm>
        </p:spPr>
        <p:txBody>
          <a:bodyPr/>
          <a:lstStyle/>
          <a:p>
            <a:pPr algn="ctr" eaLnBrk="1" hangingPunct="1"/>
            <a:r>
              <a:rPr lang="en-US" sz="3200" b="1" dirty="0"/>
              <a:t>Section B – Comfort-Focused Treatment</a:t>
            </a:r>
          </a:p>
        </p:txBody>
      </p:sp>
      <p:sp>
        <p:nvSpPr>
          <p:cNvPr id="32771" name="Rectangle 3"/>
          <p:cNvSpPr>
            <a:spLocks noGrp="1" noChangeArrowheads="1"/>
          </p:cNvSpPr>
          <p:nvPr>
            <p:ph type="body" idx="1"/>
          </p:nvPr>
        </p:nvSpPr>
        <p:spPr>
          <a:xfrm>
            <a:off x="619125" y="1913455"/>
            <a:ext cx="7620000" cy="3805237"/>
          </a:xfrm>
        </p:spPr>
        <p:txBody>
          <a:bodyPr/>
          <a:lstStyle/>
          <a:p>
            <a:pPr eaLnBrk="1" hangingPunct="1">
              <a:lnSpc>
                <a:spcPct val="90000"/>
              </a:lnSpc>
            </a:pPr>
            <a:r>
              <a:rPr lang="en-US" sz="2800" dirty="0"/>
              <a:t>Comfort-Focused Treatment</a:t>
            </a:r>
          </a:p>
          <a:p>
            <a:pPr lvl="1">
              <a:lnSpc>
                <a:spcPct val="90000"/>
              </a:lnSpc>
            </a:pPr>
            <a:r>
              <a:rPr lang="en-US" sz="2400" dirty="0"/>
              <a:t>Everyone gets comfort care</a:t>
            </a:r>
          </a:p>
          <a:p>
            <a:pPr lvl="2" eaLnBrk="1" hangingPunct="1">
              <a:lnSpc>
                <a:spcPct val="90000"/>
              </a:lnSpc>
            </a:pPr>
            <a:r>
              <a:rPr lang="en-US" sz="2000" dirty="0"/>
              <a:t>Whether box is checked or not</a:t>
            </a:r>
          </a:p>
          <a:p>
            <a:pPr lvl="1" eaLnBrk="1" hangingPunct="1">
              <a:lnSpc>
                <a:spcPct val="90000"/>
              </a:lnSpc>
            </a:pPr>
            <a:r>
              <a:rPr lang="en-US" sz="2400" dirty="0"/>
              <a:t>Choice is mostly for residents at end of life—interventions designed to prolong life not wanted</a:t>
            </a:r>
          </a:p>
          <a:p>
            <a:pPr lvl="2" eaLnBrk="1" hangingPunct="1">
              <a:lnSpc>
                <a:spcPct val="90000"/>
              </a:lnSpc>
            </a:pPr>
            <a:r>
              <a:rPr lang="en-US" sz="2000" dirty="0"/>
              <a:t>Care plan should be consistent</a:t>
            </a:r>
          </a:p>
          <a:p>
            <a:pPr lvl="2" eaLnBrk="1" hangingPunct="1">
              <a:lnSpc>
                <a:spcPct val="90000"/>
              </a:lnSpc>
            </a:pPr>
            <a:r>
              <a:rPr lang="en-US" sz="2000" dirty="0"/>
              <a:t>Evaluate all treatments and meds, many appropriate to stop—usually no antibiotics for infection</a:t>
            </a:r>
          </a:p>
          <a:p>
            <a:pPr lvl="1" eaLnBrk="1" hangingPunct="1">
              <a:lnSpc>
                <a:spcPct val="90000"/>
              </a:lnSpc>
            </a:pPr>
            <a:r>
              <a:rPr lang="en-US" sz="2400" dirty="0"/>
              <a:t>Change in condition – Evaluate </a:t>
            </a:r>
          </a:p>
          <a:p>
            <a:pPr lvl="2" eaLnBrk="1" hangingPunct="1">
              <a:lnSpc>
                <a:spcPct val="90000"/>
              </a:lnSpc>
            </a:pPr>
            <a:r>
              <a:rPr lang="en-US" sz="2000" dirty="0"/>
              <a:t>For example, broken hip may need surgery to address pain, which promotes comfort</a:t>
            </a:r>
          </a:p>
        </p:txBody>
      </p:sp>
    </p:spTree>
    <p:extLst>
      <p:ext uri="{BB962C8B-B14F-4D97-AF65-F5344CB8AC3E}">
        <p14:creationId xmlns:p14="http://schemas.microsoft.com/office/powerpoint/2010/main" val="2889288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290513" y="277813"/>
            <a:ext cx="8229600" cy="1139825"/>
          </a:xfrm>
        </p:spPr>
        <p:txBody>
          <a:bodyPr/>
          <a:lstStyle/>
          <a:p>
            <a:pPr algn="ctr" eaLnBrk="1" hangingPunct="1"/>
            <a:r>
              <a:rPr lang="en-US" sz="3200" b="1" dirty="0"/>
              <a:t>Section C – Artificial Nutrition</a:t>
            </a:r>
          </a:p>
        </p:txBody>
      </p:sp>
      <p:sp>
        <p:nvSpPr>
          <p:cNvPr id="32771" name="Rectangle 3"/>
          <p:cNvSpPr>
            <a:spLocks noGrp="1" noChangeArrowheads="1"/>
          </p:cNvSpPr>
          <p:nvPr>
            <p:ph type="body" idx="1"/>
          </p:nvPr>
        </p:nvSpPr>
        <p:spPr>
          <a:xfrm>
            <a:off x="500062" y="2133600"/>
            <a:ext cx="8143876" cy="3805237"/>
          </a:xfrm>
        </p:spPr>
        <p:txBody>
          <a:bodyPr/>
          <a:lstStyle/>
          <a:p>
            <a:pPr eaLnBrk="1" hangingPunct="1">
              <a:lnSpc>
                <a:spcPct val="90000"/>
              </a:lnSpc>
            </a:pPr>
            <a:r>
              <a:rPr lang="en-US" sz="2400" dirty="0"/>
              <a:t>Oregon removed tube-feeding from </a:t>
            </a:r>
            <a:r>
              <a:rPr lang="en-US" sz="2000" dirty="0"/>
              <a:t>its </a:t>
            </a:r>
            <a:r>
              <a:rPr lang="en-US" sz="2000" b="1" dirty="0">
                <a:solidFill>
                  <a:srgbClr val="FF66FF"/>
                </a:solidFill>
              </a:rPr>
              <a:t>POLST</a:t>
            </a:r>
          </a:p>
          <a:p>
            <a:pPr lvl="1">
              <a:lnSpc>
                <a:spcPct val="90000"/>
              </a:lnSpc>
            </a:pPr>
            <a:r>
              <a:rPr lang="en-US" sz="2000" dirty="0">
                <a:solidFill>
                  <a:schemeClr val="bg1"/>
                </a:solidFill>
              </a:rPr>
              <a:t>(Never an emergency decision, and can potentially encourage an option that is contraindicated)</a:t>
            </a:r>
          </a:p>
          <a:p>
            <a:pPr eaLnBrk="1" hangingPunct="1">
              <a:lnSpc>
                <a:spcPct val="90000"/>
              </a:lnSpc>
            </a:pPr>
            <a:r>
              <a:rPr lang="en-US" sz="2400" dirty="0">
                <a:solidFill>
                  <a:schemeClr val="bg1"/>
                </a:solidFill>
              </a:rPr>
              <a:t>Other states and National have not followed suit</a:t>
            </a:r>
          </a:p>
          <a:p>
            <a:pPr eaLnBrk="1" hangingPunct="1">
              <a:lnSpc>
                <a:spcPct val="90000"/>
              </a:lnSpc>
            </a:pPr>
            <a:r>
              <a:rPr lang="en-US" sz="2400" dirty="0"/>
              <a:t>Important to recognize that tube-feeding is considered contraindicated by most reputable professional societies (AAHPM, AMDA, AGS) in patients with advanced dementia</a:t>
            </a:r>
          </a:p>
          <a:p>
            <a:pPr eaLnBrk="1" hangingPunct="1">
              <a:lnSpc>
                <a:spcPct val="90000"/>
              </a:lnSpc>
            </a:pPr>
            <a:r>
              <a:rPr lang="en-US" sz="2400" dirty="0"/>
              <a:t>Choices are no TF, trial period TF, long-term TF</a:t>
            </a:r>
          </a:p>
          <a:p>
            <a:pPr eaLnBrk="1" hangingPunct="1">
              <a:lnSpc>
                <a:spcPct val="90000"/>
              </a:lnSpc>
            </a:pPr>
            <a:r>
              <a:rPr lang="en-US" sz="2400" dirty="0"/>
              <a:t>Valuable to educate patients about dying from dehydration/hypovolemia—not a bad way to go</a:t>
            </a:r>
            <a:endParaRPr lang="en-US" sz="1800" dirty="0"/>
          </a:p>
        </p:txBody>
      </p:sp>
    </p:spTree>
    <p:extLst>
      <p:ext uri="{BB962C8B-B14F-4D97-AF65-F5344CB8AC3E}">
        <p14:creationId xmlns:p14="http://schemas.microsoft.com/office/powerpoint/2010/main" val="1476949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055702" y="4114800"/>
            <a:ext cx="5216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EE80B3"/>
              </a:buClr>
              <a:buSzPct val="50000"/>
              <a:buFont typeface="Wingdings" pitchFamily="2" charset="2"/>
              <a:buChar char="l"/>
              <a:defRPr sz="3000">
                <a:solidFill>
                  <a:srgbClr val="413000"/>
                </a:solidFill>
                <a:latin typeface="Arial" charset="0"/>
              </a:defRPr>
            </a:lvl1pPr>
            <a:lvl2pPr marL="742950" indent="-285750" algn="l">
              <a:spcBef>
                <a:spcPct val="20000"/>
              </a:spcBef>
              <a:buClr>
                <a:schemeClr val="tx1"/>
              </a:buClr>
              <a:buChar char="•"/>
              <a:defRPr sz="2800">
                <a:solidFill>
                  <a:srgbClr val="413000"/>
                </a:solidFill>
                <a:latin typeface="Arial" charset="0"/>
              </a:defRPr>
            </a:lvl2pPr>
            <a:lvl3pPr marL="1143000" indent="-228600" algn="l">
              <a:spcBef>
                <a:spcPct val="20000"/>
              </a:spcBef>
              <a:buClr>
                <a:schemeClr val="tx1"/>
              </a:buClr>
              <a:buSzPct val="45000"/>
              <a:buFont typeface="Wingdings" pitchFamily="2" charset="2"/>
              <a:buChar char="n"/>
              <a:defRPr sz="2400">
                <a:solidFill>
                  <a:srgbClr val="413000"/>
                </a:solidFill>
                <a:latin typeface="Arial" charset="0"/>
              </a:defRPr>
            </a:lvl3pPr>
            <a:lvl4pPr marL="1600200" indent="-228600" algn="l">
              <a:spcBef>
                <a:spcPct val="20000"/>
              </a:spcBef>
              <a:buClr>
                <a:srgbClr val="EE80B3"/>
              </a:buClr>
              <a:buChar char="•"/>
              <a:defRPr sz="2000">
                <a:solidFill>
                  <a:srgbClr val="413000"/>
                </a:solidFill>
                <a:latin typeface="Arial" charset="0"/>
              </a:defRPr>
            </a:lvl4pPr>
            <a:lvl5pPr marL="2057400" indent="-228600" algn="l">
              <a:spcBef>
                <a:spcPct val="20000"/>
              </a:spcBef>
              <a:buClr>
                <a:srgbClr val="413000"/>
              </a:buClr>
              <a:buSzPct val="40000"/>
              <a:buFont typeface="Wingdings" pitchFamily="2" charset="2"/>
              <a:buChar char="n"/>
              <a:defRPr sz="2000">
                <a:solidFill>
                  <a:srgbClr val="413000"/>
                </a:solidFill>
                <a:latin typeface="Arial" charset="0"/>
              </a:defRPr>
            </a:lvl5pPr>
            <a:lvl6pPr marL="25146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6pPr>
            <a:lvl7pPr marL="29718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7pPr>
            <a:lvl8pPr marL="34290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8pPr>
            <a:lvl9pPr marL="38862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9pPr>
          </a:lstStyle>
          <a:p>
            <a:pPr algn="ctr" eaLnBrk="0" fontAlgn="base" hangingPunct="0">
              <a:spcBef>
                <a:spcPct val="0"/>
              </a:spcBef>
              <a:spcAft>
                <a:spcPct val="0"/>
              </a:spcAft>
              <a:buClrTx/>
              <a:buSzTx/>
              <a:buFontTx/>
              <a:buNone/>
            </a:pPr>
            <a:r>
              <a:rPr lang="en-US" altLang="en-US" sz="2400" b="1" dirty="0">
                <a:solidFill>
                  <a:srgbClr val="2F2222"/>
                </a:solidFill>
                <a:latin typeface="Arial"/>
              </a:rPr>
              <a:t>2011 </a:t>
            </a:r>
            <a:r>
              <a:rPr lang="en-US" altLang="en-US" sz="2400" b="1" dirty="0">
                <a:solidFill>
                  <a:srgbClr val="FF66FF"/>
                </a:solidFill>
                <a:latin typeface="Arial"/>
              </a:rPr>
              <a:t>POLST</a:t>
            </a:r>
            <a:r>
              <a:rPr lang="en-US" altLang="en-US" sz="2400" b="1" dirty="0">
                <a:solidFill>
                  <a:srgbClr val="2F2222"/>
                </a:solidFill>
                <a:latin typeface="Arial"/>
              </a:rPr>
              <a:t> Form</a:t>
            </a:r>
          </a:p>
        </p:txBody>
      </p:sp>
      <p:sp>
        <p:nvSpPr>
          <p:cNvPr id="3" name="TextBox 4"/>
          <p:cNvSpPr txBox="1">
            <a:spLocks noChangeArrowheads="1"/>
          </p:cNvSpPr>
          <p:nvPr/>
        </p:nvSpPr>
        <p:spPr bwMode="auto">
          <a:xfrm>
            <a:off x="2050674" y="1673105"/>
            <a:ext cx="5216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EE80B3"/>
              </a:buClr>
              <a:buSzPct val="50000"/>
              <a:buFont typeface="Wingdings" pitchFamily="2" charset="2"/>
              <a:buChar char="l"/>
              <a:defRPr sz="3000">
                <a:solidFill>
                  <a:srgbClr val="413000"/>
                </a:solidFill>
                <a:latin typeface="Arial" charset="0"/>
              </a:defRPr>
            </a:lvl1pPr>
            <a:lvl2pPr marL="742950" indent="-285750" algn="l">
              <a:spcBef>
                <a:spcPct val="20000"/>
              </a:spcBef>
              <a:buClr>
                <a:schemeClr val="tx1"/>
              </a:buClr>
              <a:buChar char="•"/>
              <a:defRPr sz="2800">
                <a:solidFill>
                  <a:srgbClr val="413000"/>
                </a:solidFill>
                <a:latin typeface="Arial" charset="0"/>
              </a:defRPr>
            </a:lvl2pPr>
            <a:lvl3pPr marL="1143000" indent="-228600" algn="l">
              <a:spcBef>
                <a:spcPct val="20000"/>
              </a:spcBef>
              <a:buClr>
                <a:schemeClr val="tx1"/>
              </a:buClr>
              <a:buSzPct val="45000"/>
              <a:buFont typeface="Wingdings" pitchFamily="2" charset="2"/>
              <a:buChar char="n"/>
              <a:defRPr sz="2400">
                <a:solidFill>
                  <a:srgbClr val="413000"/>
                </a:solidFill>
                <a:latin typeface="Arial" charset="0"/>
              </a:defRPr>
            </a:lvl3pPr>
            <a:lvl4pPr marL="1600200" indent="-228600" algn="l">
              <a:spcBef>
                <a:spcPct val="20000"/>
              </a:spcBef>
              <a:buClr>
                <a:srgbClr val="EE80B3"/>
              </a:buClr>
              <a:buChar char="•"/>
              <a:defRPr sz="2000">
                <a:solidFill>
                  <a:srgbClr val="413000"/>
                </a:solidFill>
                <a:latin typeface="Arial" charset="0"/>
              </a:defRPr>
            </a:lvl4pPr>
            <a:lvl5pPr marL="2057400" indent="-228600" algn="l">
              <a:spcBef>
                <a:spcPct val="20000"/>
              </a:spcBef>
              <a:buClr>
                <a:srgbClr val="413000"/>
              </a:buClr>
              <a:buSzPct val="40000"/>
              <a:buFont typeface="Wingdings" pitchFamily="2" charset="2"/>
              <a:buChar char="n"/>
              <a:defRPr sz="2000">
                <a:solidFill>
                  <a:srgbClr val="413000"/>
                </a:solidFill>
                <a:latin typeface="Arial" charset="0"/>
              </a:defRPr>
            </a:lvl5pPr>
            <a:lvl6pPr marL="25146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6pPr>
            <a:lvl7pPr marL="29718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7pPr>
            <a:lvl8pPr marL="34290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8pPr>
            <a:lvl9pPr marL="38862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9pPr>
          </a:lstStyle>
          <a:p>
            <a:pPr algn="ctr" eaLnBrk="0" fontAlgn="base" hangingPunct="0">
              <a:spcBef>
                <a:spcPct val="0"/>
              </a:spcBef>
              <a:spcAft>
                <a:spcPct val="0"/>
              </a:spcAft>
              <a:buClrTx/>
              <a:buSzTx/>
              <a:buFontTx/>
              <a:buNone/>
            </a:pPr>
            <a:r>
              <a:rPr lang="en-US" altLang="en-US" sz="2400" b="1" dirty="0">
                <a:solidFill>
                  <a:srgbClr val="2F2222"/>
                </a:solidFill>
                <a:latin typeface="Arial"/>
              </a:rPr>
              <a:t>2016 </a:t>
            </a:r>
            <a:r>
              <a:rPr lang="en-US" altLang="en-US" sz="2400" b="1" dirty="0">
                <a:solidFill>
                  <a:srgbClr val="FF66FF"/>
                </a:solidFill>
                <a:latin typeface="Arial"/>
              </a:rPr>
              <a:t>POLST</a:t>
            </a:r>
            <a:r>
              <a:rPr lang="en-US" altLang="en-US" sz="2400" b="1" dirty="0">
                <a:solidFill>
                  <a:srgbClr val="2F2222"/>
                </a:solidFill>
                <a:latin typeface="Arial"/>
              </a:rPr>
              <a:t> Form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85" t="52414" r="771" b="38544"/>
          <a:stretch/>
        </p:blipFill>
        <p:spPr>
          <a:xfrm>
            <a:off x="381000" y="4800600"/>
            <a:ext cx="8565931" cy="99986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20" t="50880" r="622" b="39923"/>
          <a:stretch/>
        </p:blipFill>
        <p:spPr>
          <a:xfrm>
            <a:off x="457200" y="2590800"/>
            <a:ext cx="8617272" cy="1072055"/>
          </a:xfrm>
          <a:prstGeom prst="rect">
            <a:avLst/>
          </a:prstGeom>
        </p:spPr>
      </p:pic>
      <p:sp>
        <p:nvSpPr>
          <p:cNvPr id="6" name="TextBox 5"/>
          <p:cNvSpPr txBox="1"/>
          <p:nvPr/>
        </p:nvSpPr>
        <p:spPr>
          <a:xfrm>
            <a:off x="3505200" y="304800"/>
            <a:ext cx="3200400" cy="646331"/>
          </a:xfrm>
          <a:prstGeom prst="rect">
            <a:avLst/>
          </a:prstGeom>
          <a:noFill/>
        </p:spPr>
        <p:txBody>
          <a:bodyPr wrap="square" rtlCol="0">
            <a:spAutoFit/>
          </a:bodyPr>
          <a:lstStyle/>
          <a:p>
            <a:r>
              <a:rPr lang="en-US" sz="3600" b="1" dirty="0">
                <a:solidFill>
                  <a:schemeClr val="bg1"/>
                </a:solidFill>
              </a:rPr>
              <a:t>Section C</a:t>
            </a:r>
            <a:r>
              <a:rPr lang="en-US" dirty="0">
                <a:solidFill>
                  <a:schemeClr val="bg1"/>
                </a:solidFill>
              </a:rPr>
              <a:t> </a:t>
            </a:r>
          </a:p>
        </p:txBody>
      </p:sp>
    </p:spTree>
    <p:extLst>
      <p:ext uri="{BB962C8B-B14F-4D97-AF65-F5344CB8AC3E}">
        <p14:creationId xmlns:p14="http://schemas.microsoft.com/office/powerpoint/2010/main" val="1354996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1965325" y="569913"/>
            <a:ext cx="5216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EE80B3"/>
              </a:buClr>
              <a:buSzPct val="50000"/>
              <a:buFont typeface="Wingdings" pitchFamily="2" charset="2"/>
              <a:buChar char="l"/>
              <a:defRPr sz="3000">
                <a:solidFill>
                  <a:srgbClr val="413000"/>
                </a:solidFill>
                <a:latin typeface="Arial" charset="0"/>
              </a:defRPr>
            </a:lvl1pPr>
            <a:lvl2pPr marL="742950" indent="-285750" algn="l">
              <a:spcBef>
                <a:spcPct val="20000"/>
              </a:spcBef>
              <a:buClr>
                <a:schemeClr val="tx1"/>
              </a:buClr>
              <a:buChar char="•"/>
              <a:defRPr sz="2800">
                <a:solidFill>
                  <a:srgbClr val="413000"/>
                </a:solidFill>
                <a:latin typeface="Arial" charset="0"/>
              </a:defRPr>
            </a:lvl2pPr>
            <a:lvl3pPr marL="1143000" indent="-228600" algn="l">
              <a:spcBef>
                <a:spcPct val="20000"/>
              </a:spcBef>
              <a:buClr>
                <a:schemeClr val="tx1"/>
              </a:buClr>
              <a:buSzPct val="45000"/>
              <a:buFont typeface="Wingdings" pitchFamily="2" charset="2"/>
              <a:buChar char="n"/>
              <a:defRPr sz="2400">
                <a:solidFill>
                  <a:srgbClr val="413000"/>
                </a:solidFill>
                <a:latin typeface="Arial" charset="0"/>
              </a:defRPr>
            </a:lvl3pPr>
            <a:lvl4pPr marL="1600200" indent="-228600" algn="l">
              <a:spcBef>
                <a:spcPct val="20000"/>
              </a:spcBef>
              <a:buClr>
                <a:srgbClr val="EE80B3"/>
              </a:buClr>
              <a:buChar char="•"/>
              <a:defRPr sz="2000">
                <a:solidFill>
                  <a:srgbClr val="413000"/>
                </a:solidFill>
                <a:latin typeface="Arial" charset="0"/>
              </a:defRPr>
            </a:lvl4pPr>
            <a:lvl5pPr marL="2057400" indent="-228600" algn="l">
              <a:spcBef>
                <a:spcPct val="20000"/>
              </a:spcBef>
              <a:buClr>
                <a:srgbClr val="413000"/>
              </a:buClr>
              <a:buSzPct val="40000"/>
              <a:buFont typeface="Wingdings" pitchFamily="2" charset="2"/>
              <a:buChar char="n"/>
              <a:defRPr sz="2000">
                <a:solidFill>
                  <a:srgbClr val="413000"/>
                </a:solidFill>
                <a:latin typeface="Arial" charset="0"/>
              </a:defRPr>
            </a:lvl5pPr>
            <a:lvl6pPr marL="25146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6pPr>
            <a:lvl7pPr marL="29718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7pPr>
            <a:lvl8pPr marL="34290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8pPr>
            <a:lvl9pPr marL="3886200" indent="-228600" eaLnBrk="0" fontAlgn="base" hangingPunct="0">
              <a:spcBef>
                <a:spcPct val="20000"/>
              </a:spcBef>
              <a:spcAft>
                <a:spcPct val="0"/>
              </a:spcAft>
              <a:buClr>
                <a:srgbClr val="413000"/>
              </a:buClr>
              <a:buSzPct val="40000"/>
              <a:buFont typeface="Wingdings" pitchFamily="2" charset="2"/>
              <a:buChar char="n"/>
              <a:defRPr sz="2000">
                <a:solidFill>
                  <a:srgbClr val="413000"/>
                </a:solidFill>
                <a:latin typeface="Arial" charset="0"/>
              </a:defRPr>
            </a:lvl9pPr>
          </a:lstStyle>
          <a:p>
            <a:pPr algn="ctr" eaLnBrk="0" fontAlgn="base" hangingPunct="0">
              <a:spcBef>
                <a:spcPct val="0"/>
              </a:spcBef>
              <a:spcAft>
                <a:spcPct val="0"/>
              </a:spcAft>
              <a:buClrTx/>
              <a:buSzTx/>
              <a:buFontTx/>
              <a:buNone/>
            </a:pPr>
            <a:r>
              <a:rPr lang="en-US" altLang="en-US" sz="2400" b="1" dirty="0">
                <a:solidFill>
                  <a:srgbClr val="2F2222"/>
                </a:solidFill>
                <a:latin typeface="Arial"/>
              </a:rPr>
              <a:t>CO  </a:t>
            </a:r>
            <a:r>
              <a:rPr lang="en-US" altLang="en-US" sz="2400" b="1" dirty="0">
                <a:solidFill>
                  <a:srgbClr val="FF66FF"/>
                </a:solidFill>
                <a:latin typeface="Arial"/>
              </a:rPr>
              <a:t>MOST</a:t>
            </a:r>
            <a:r>
              <a:rPr lang="en-US" altLang="en-US" sz="2400" b="1" dirty="0">
                <a:solidFill>
                  <a:srgbClr val="2F2222"/>
                </a:solidFill>
                <a:latin typeface="Arial"/>
              </a:rPr>
              <a:t> Form Section 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478464" y="1909872"/>
            <a:ext cx="7940079" cy="3502976"/>
          </a:xfrm>
          <a:prstGeom prst="rect">
            <a:avLst/>
          </a:prstGeom>
        </p:spPr>
      </p:pic>
    </p:spTree>
    <p:extLst>
      <p:ext uri="{BB962C8B-B14F-4D97-AF65-F5344CB8AC3E}">
        <p14:creationId xmlns:p14="http://schemas.microsoft.com/office/powerpoint/2010/main" val="2258864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C0A3-DE0E-4D4E-B117-1C2CC9BC41DB}"/>
              </a:ext>
            </a:extLst>
          </p:cNvPr>
          <p:cNvSpPr>
            <a:spLocks noGrp="1"/>
          </p:cNvSpPr>
          <p:nvPr>
            <p:ph type="title"/>
          </p:nvPr>
        </p:nvSpPr>
        <p:spPr>
          <a:xfrm>
            <a:off x="609598" y="282388"/>
            <a:ext cx="6347713" cy="1325282"/>
          </a:xfrm>
        </p:spPr>
        <p:txBody>
          <a:bodyPr>
            <a:normAutofit fontScale="90000"/>
          </a:bodyPr>
          <a:lstStyle/>
          <a:p>
            <a:r>
              <a:rPr lang="en-US" dirty="0"/>
              <a:t>Wise Guidance from </a:t>
            </a:r>
            <a:br>
              <a:rPr lang="en-US" dirty="0"/>
            </a:br>
            <a:r>
              <a:rPr lang="en-US" dirty="0"/>
              <a:t>CA Probate Code §4650</a:t>
            </a:r>
            <a:br>
              <a:rPr lang="en-US" dirty="0"/>
            </a:br>
            <a:endParaRPr lang="en-US" dirty="0"/>
          </a:p>
        </p:txBody>
      </p:sp>
      <p:sp>
        <p:nvSpPr>
          <p:cNvPr id="3" name="Content Placeholder 2">
            <a:extLst>
              <a:ext uri="{FF2B5EF4-FFF2-40B4-BE49-F238E27FC236}">
                <a16:creationId xmlns:a16="http://schemas.microsoft.com/office/drawing/2014/main" id="{972F6C40-C3AA-4786-B0DA-204DEFC20EA9}"/>
              </a:ext>
            </a:extLst>
          </p:cNvPr>
          <p:cNvSpPr>
            <a:spLocks noGrp="1"/>
          </p:cNvSpPr>
          <p:nvPr>
            <p:ph idx="1"/>
          </p:nvPr>
        </p:nvSpPr>
        <p:spPr>
          <a:xfrm>
            <a:off x="453290" y="1828800"/>
            <a:ext cx="7776309" cy="4558208"/>
          </a:xfrm>
        </p:spPr>
        <p:txBody>
          <a:bodyPr>
            <a:normAutofit fontScale="77500" lnSpcReduction="20000"/>
          </a:bodyPr>
          <a:lstStyle/>
          <a:p>
            <a:pPr marL="0" indent="0">
              <a:lnSpc>
                <a:spcPct val="120000"/>
              </a:lnSpc>
              <a:buNone/>
            </a:pPr>
            <a:r>
              <a:rPr lang="en-US" sz="2300" dirty="0"/>
              <a:t>Legislative Findings: </a:t>
            </a:r>
          </a:p>
          <a:p>
            <a:pPr fontAlgn="base">
              <a:lnSpc>
                <a:spcPct val="120000"/>
              </a:lnSpc>
            </a:pPr>
            <a:r>
              <a:rPr lang="en-US" sz="2300" dirty="0"/>
              <a:t>(a) In recognition of the dignity and privacy a person has a right to expect, the law recognizes that an adult has the fundamental right to control the decisions relating to his or her own health care, including the decision to have life-sustaining treatment withheld or withdrawn.</a:t>
            </a:r>
          </a:p>
          <a:p>
            <a:pPr fontAlgn="base">
              <a:lnSpc>
                <a:spcPct val="120000"/>
              </a:lnSpc>
            </a:pPr>
            <a:r>
              <a:rPr lang="en-US" sz="2300" dirty="0"/>
              <a:t>(b) Modern medical technology has made possible the </a:t>
            </a:r>
            <a:r>
              <a:rPr lang="en-US" sz="2300" b="1" i="1" dirty="0"/>
              <a:t>artificial prolongation of human life beyond natural limits</a:t>
            </a:r>
            <a:r>
              <a:rPr lang="en-US" sz="2300" dirty="0"/>
              <a:t>. In the interest of protecting individual autonomy, this prolongation of the process of dying for a person for whom continued health care does not improve the prognosis for recovery may </a:t>
            </a:r>
            <a:r>
              <a:rPr lang="en-US" sz="2300" b="1" i="1" dirty="0"/>
              <a:t>violate patient dignity and cause unnecessary pain and suffering, while providing nothing medically necessary</a:t>
            </a:r>
            <a:r>
              <a:rPr lang="en-US" sz="2300" dirty="0"/>
              <a:t> or beneficial to the person.</a:t>
            </a:r>
          </a:p>
          <a:p>
            <a:pPr fontAlgn="base">
              <a:lnSpc>
                <a:spcPct val="120000"/>
              </a:lnSpc>
            </a:pPr>
            <a:r>
              <a:rPr lang="en-US" sz="2300" dirty="0"/>
              <a:t>(c) In the absence of controversy, </a:t>
            </a:r>
            <a:r>
              <a:rPr lang="en-US" sz="2300" b="1" i="1" dirty="0"/>
              <a:t>a court is normally not the proper forum</a:t>
            </a:r>
            <a:r>
              <a:rPr lang="en-US" sz="2300" dirty="0"/>
              <a:t> in which to make health care decisions, including decisions regarding life-sustaining treatment.</a:t>
            </a:r>
            <a:endParaRPr lang="en-US" dirty="0"/>
          </a:p>
        </p:txBody>
      </p:sp>
    </p:spTree>
    <p:extLst>
      <p:ext uri="{BB962C8B-B14F-4D97-AF65-F5344CB8AC3E}">
        <p14:creationId xmlns:p14="http://schemas.microsoft.com/office/powerpoint/2010/main" val="921307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eaLnBrk="1" hangingPunct="1"/>
            <a:r>
              <a:rPr lang="en-US" b="1" dirty="0"/>
              <a:t>Role of Advance Directive</a:t>
            </a:r>
          </a:p>
        </p:txBody>
      </p:sp>
      <p:sp>
        <p:nvSpPr>
          <p:cNvPr id="38915" name="Rectangle 3"/>
          <p:cNvSpPr>
            <a:spLocks noGrp="1" noChangeArrowheads="1"/>
          </p:cNvSpPr>
          <p:nvPr>
            <p:ph type="body" idx="1"/>
          </p:nvPr>
        </p:nvSpPr>
        <p:spPr>
          <a:xfrm>
            <a:off x="148856" y="1828800"/>
            <a:ext cx="8537944" cy="4302125"/>
          </a:xfrm>
          <a:noFill/>
        </p:spPr>
        <p:txBody>
          <a:bodyPr/>
          <a:lstStyle/>
          <a:p>
            <a:pPr eaLnBrk="1" hangingPunct="1">
              <a:spcBef>
                <a:spcPts val="600"/>
              </a:spcBef>
              <a:buClr>
                <a:srgbClr val="413000"/>
              </a:buClr>
              <a:buSzPct val="75000"/>
              <a:buFont typeface="Symbol" pitchFamily="18" charset="2"/>
              <a:buChar char="·"/>
            </a:pPr>
            <a:r>
              <a:rPr lang="en-US" sz="2400" dirty="0"/>
              <a:t>Always check advance directive (MDPOA) </a:t>
            </a:r>
            <a:br>
              <a:rPr lang="en-US" sz="2400" dirty="0"/>
            </a:br>
            <a:r>
              <a:rPr lang="en-US" sz="2400" dirty="0"/>
              <a:t>first if there is one</a:t>
            </a:r>
          </a:p>
          <a:p>
            <a:pPr lvl="1" eaLnBrk="1" hangingPunct="1">
              <a:spcBef>
                <a:spcPts val="600"/>
              </a:spcBef>
              <a:buClr>
                <a:srgbClr val="413000"/>
              </a:buClr>
              <a:buSzPct val="75000"/>
              <a:buFont typeface="Symbol" pitchFamily="18" charset="2"/>
              <a:buChar char="·"/>
            </a:pPr>
            <a:r>
              <a:rPr lang="en-US" sz="1800" dirty="0"/>
              <a:t>To determine decisionmaker</a:t>
            </a:r>
          </a:p>
          <a:p>
            <a:pPr lvl="1" eaLnBrk="1" hangingPunct="1">
              <a:spcBef>
                <a:spcPts val="600"/>
              </a:spcBef>
              <a:buClr>
                <a:srgbClr val="413000"/>
              </a:buClr>
              <a:buSzPct val="75000"/>
              <a:buFont typeface="Symbol" pitchFamily="18" charset="2"/>
              <a:buChar char="·"/>
            </a:pPr>
            <a:r>
              <a:rPr lang="en-US" sz="1800" dirty="0"/>
              <a:t>Be diligent about obtaining advance directive, get family to bring in</a:t>
            </a:r>
          </a:p>
          <a:p>
            <a:pPr lvl="2">
              <a:spcBef>
                <a:spcPts val="600"/>
              </a:spcBef>
              <a:buClr>
                <a:srgbClr val="413000"/>
              </a:buClr>
              <a:buSzPct val="75000"/>
              <a:buFont typeface="Symbol" pitchFamily="18" charset="2"/>
              <a:buChar char="·"/>
            </a:pPr>
            <a:r>
              <a:rPr lang="en-US" sz="1600" dirty="0"/>
              <a:t>Or try to get from community PCP</a:t>
            </a:r>
          </a:p>
          <a:p>
            <a:pPr lvl="2" eaLnBrk="1" hangingPunct="1">
              <a:spcBef>
                <a:spcPts val="600"/>
              </a:spcBef>
              <a:buClr>
                <a:srgbClr val="413000"/>
              </a:buClr>
              <a:buSzPct val="75000"/>
              <a:buFont typeface="Symbol" pitchFamily="18" charset="2"/>
              <a:buChar char="·"/>
            </a:pPr>
            <a:r>
              <a:rPr lang="en-US" sz="1600" dirty="0"/>
              <a:t>On admission, or have resident execute a new one</a:t>
            </a:r>
          </a:p>
          <a:p>
            <a:pPr eaLnBrk="1" hangingPunct="1">
              <a:spcBef>
                <a:spcPts val="600"/>
              </a:spcBef>
              <a:buClr>
                <a:srgbClr val="413000"/>
              </a:buClr>
              <a:buSzPct val="75000"/>
              <a:buFont typeface="Symbol" pitchFamily="18" charset="2"/>
              <a:buChar char="·"/>
            </a:pPr>
            <a:r>
              <a:rPr lang="en-US" sz="2400" dirty="0"/>
              <a:t>Surrogate/agent/proxy (decisionmaker)</a:t>
            </a:r>
          </a:p>
          <a:p>
            <a:pPr lvl="1" eaLnBrk="1" hangingPunct="1">
              <a:spcBef>
                <a:spcPts val="600"/>
              </a:spcBef>
              <a:buClr>
                <a:srgbClr val="413000"/>
              </a:buClr>
              <a:buSzPct val="75000"/>
              <a:buFont typeface="Symbol" pitchFamily="18" charset="2"/>
              <a:buChar char="·"/>
            </a:pPr>
            <a:r>
              <a:rPr lang="en-US" sz="1800" dirty="0"/>
              <a:t>The person named in the advance directive</a:t>
            </a:r>
          </a:p>
          <a:p>
            <a:pPr>
              <a:spcBef>
                <a:spcPts val="600"/>
              </a:spcBef>
              <a:buClr>
                <a:srgbClr val="413000"/>
              </a:buClr>
              <a:buSzPct val="75000"/>
              <a:buFont typeface="Symbol" pitchFamily="18" charset="2"/>
              <a:buChar char="·"/>
            </a:pPr>
            <a:r>
              <a:rPr lang="en-US" sz="2400" dirty="0"/>
              <a:t>Grammar/usage reminders:</a:t>
            </a:r>
          </a:p>
          <a:p>
            <a:pPr lvl="1">
              <a:spcBef>
                <a:spcPts val="600"/>
              </a:spcBef>
              <a:buClr>
                <a:srgbClr val="413000"/>
              </a:buClr>
              <a:buSzPct val="75000"/>
              <a:buFont typeface="Symbol" pitchFamily="18" charset="2"/>
              <a:buChar char="·"/>
            </a:pPr>
            <a:r>
              <a:rPr lang="en-US" sz="1800" dirty="0"/>
              <a:t>It’s an advance directive, not advanced</a:t>
            </a:r>
          </a:p>
          <a:p>
            <a:pPr lvl="1">
              <a:spcBef>
                <a:spcPts val="600"/>
              </a:spcBef>
              <a:buClr>
                <a:srgbClr val="413000"/>
              </a:buClr>
              <a:buSzPct val="75000"/>
              <a:buFont typeface="Symbol" pitchFamily="18" charset="2"/>
              <a:buChar char="·"/>
            </a:pPr>
            <a:r>
              <a:rPr lang="en-US" sz="1800" dirty="0"/>
              <a:t>A power of attorney is a document, not a person</a:t>
            </a:r>
          </a:p>
        </p:txBody>
      </p:sp>
    </p:spTree>
    <p:extLst>
      <p:ext uri="{BB962C8B-B14F-4D97-AF65-F5344CB8AC3E}">
        <p14:creationId xmlns:p14="http://schemas.microsoft.com/office/powerpoint/2010/main" val="270563333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28600"/>
            <a:ext cx="7886700" cy="994172"/>
          </a:xfrm>
        </p:spPr>
        <p:txBody>
          <a:bodyPr/>
          <a:lstStyle/>
          <a:p>
            <a:pPr algn="ctr" eaLnBrk="1" hangingPunct="1"/>
            <a:r>
              <a:rPr lang="en-US" b="1" dirty="0"/>
              <a:t>Incapacitated Patients – </a:t>
            </a:r>
            <a:br>
              <a:rPr lang="en-US" b="1" dirty="0"/>
            </a:br>
            <a:r>
              <a:rPr lang="en-US" b="1" dirty="0"/>
              <a:t>CRS § 15-18.5-103</a:t>
            </a:r>
          </a:p>
        </p:txBody>
      </p:sp>
      <p:sp>
        <p:nvSpPr>
          <p:cNvPr id="38915" name="Rectangle 3"/>
          <p:cNvSpPr>
            <a:spLocks noGrp="1" noChangeArrowheads="1"/>
          </p:cNvSpPr>
          <p:nvPr>
            <p:ph type="body" idx="1"/>
          </p:nvPr>
        </p:nvSpPr>
        <p:spPr>
          <a:xfrm>
            <a:off x="1234915" y="2150144"/>
            <a:ext cx="7375685" cy="3793456"/>
          </a:xfrm>
          <a:noFill/>
        </p:spPr>
        <p:txBody>
          <a:bodyPr>
            <a:normAutofit/>
          </a:bodyPr>
          <a:lstStyle/>
          <a:p>
            <a:pPr marL="457200" lvl="1" indent="0">
              <a:spcBef>
                <a:spcPts val="450"/>
              </a:spcBef>
              <a:buClr>
                <a:srgbClr val="413000"/>
              </a:buClr>
              <a:buSzPct val="75000"/>
              <a:buNone/>
            </a:pPr>
            <a:endParaRPr lang="en-US" sz="1500" dirty="0"/>
          </a:p>
        </p:txBody>
      </p:sp>
      <p:pic>
        <p:nvPicPr>
          <p:cNvPr id="3" name="Picture 2">
            <a:extLst>
              <a:ext uri="{FF2B5EF4-FFF2-40B4-BE49-F238E27FC236}">
                <a16:creationId xmlns:a16="http://schemas.microsoft.com/office/drawing/2014/main" id="{38C48D74-64B3-7F5D-5095-73BB9A474DE3}"/>
              </a:ext>
            </a:extLst>
          </p:cNvPr>
          <p:cNvPicPr>
            <a:picLocks noChangeAspect="1"/>
          </p:cNvPicPr>
          <p:nvPr/>
        </p:nvPicPr>
        <p:blipFill>
          <a:blip r:embed="rId3"/>
          <a:stretch>
            <a:fillRect/>
          </a:stretch>
        </p:blipFill>
        <p:spPr>
          <a:xfrm>
            <a:off x="85004" y="3426120"/>
            <a:ext cx="6452029" cy="2608267"/>
          </a:xfrm>
          <a:prstGeom prst="rect">
            <a:avLst/>
          </a:prstGeom>
        </p:spPr>
      </p:pic>
      <p:sp>
        <p:nvSpPr>
          <p:cNvPr id="4" name="TextBox 3">
            <a:extLst>
              <a:ext uri="{FF2B5EF4-FFF2-40B4-BE49-F238E27FC236}">
                <a16:creationId xmlns:a16="http://schemas.microsoft.com/office/drawing/2014/main" id="{006DC131-895B-336A-9103-A3A83207CE5C}"/>
              </a:ext>
            </a:extLst>
          </p:cNvPr>
          <p:cNvSpPr txBox="1"/>
          <p:nvPr/>
        </p:nvSpPr>
        <p:spPr>
          <a:xfrm>
            <a:off x="152968" y="5954210"/>
            <a:ext cx="8360108" cy="276999"/>
          </a:xfrm>
          <a:prstGeom prst="rect">
            <a:avLst/>
          </a:prstGeom>
          <a:noFill/>
        </p:spPr>
        <p:txBody>
          <a:bodyPr wrap="square" rtlCol="0">
            <a:spAutoFit/>
          </a:bodyPr>
          <a:lstStyle/>
          <a:p>
            <a:pPr marL="0" indent="0">
              <a:spcBef>
                <a:spcPts val="450"/>
              </a:spcBef>
              <a:buClr>
                <a:srgbClr val="413000"/>
              </a:buClr>
              <a:buSzPct val="75000"/>
              <a:buNone/>
            </a:pPr>
            <a:r>
              <a:rPr lang="en-US" sz="1200" dirty="0">
                <a:hlinkClick r:id="rId4"/>
              </a:rPr>
              <a:t>https://law.justia.com/codes/colorado/2018/title-15/declarations-future-medical-treatment/article-18.5/section-15-18.5-103/</a:t>
            </a:r>
            <a:r>
              <a:rPr lang="en-US" sz="1200" dirty="0"/>
              <a:t> </a:t>
            </a:r>
          </a:p>
        </p:txBody>
      </p:sp>
      <p:pic>
        <p:nvPicPr>
          <p:cNvPr id="6" name="Picture 5">
            <a:extLst>
              <a:ext uri="{FF2B5EF4-FFF2-40B4-BE49-F238E27FC236}">
                <a16:creationId xmlns:a16="http://schemas.microsoft.com/office/drawing/2014/main" id="{4590791A-4EBA-2AD1-191A-28B68C3A3B8C}"/>
              </a:ext>
            </a:extLst>
          </p:cNvPr>
          <p:cNvPicPr>
            <a:picLocks noChangeAspect="1"/>
          </p:cNvPicPr>
          <p:nvPr/>
        </p:nvPicPr>
        <p:blipFill>
          <a:blip r:embed="rId5"/>
          <a:stretch>
            <a:fillRect/>
          </a:stretch>
        </p:blipFill>
        <p:spPr>
          <a:xfrm>
            <a:off x="1359525" y="1611215"/>
            <a:ext cx="5946994" cy="1905691"/>
          </a:xfrm>
          <a:prstGeom prst="rect">
            <a:avLst/>
          </a:prstGeom>
        </p:spPr>
      </p:pic>
    </p:spTree>
    <p:extLst>
      <p:ext uri="{BB962C8B-B14F-4D97-AF65-F5344CB8AC3E}">
        <p14:creationId xmlns:p14="http://schemas.microsoft.com/office/powerpoint/2010/main" val="37057207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28600"/>
            <a:ext cx="7886700" cy="994172"/>
          </a:xfrm>
        </p:spPr>
        <p:txBody>
          <a:bodyPr>
            <a:normAutofit fontScale="90000"/>
          </a:bodyPr>
          <a:lstStyle/>
          <a:p>
            <a:pPr algn="ctr" eaLnBrk="1" hangingPunct="1"/>
            <a:r>
              <a:rPr lang="en-US" b="1" dirty="0"/>
              <a:t>Uniform Laws Commission </a:t>
            </a:r>
            <a:br>
              <a:rPr lang="en-US" b="1" dirty="0"/>
            </a:br>
            <a:r>
              <a:rPr lang="en-US" b="1" dirty="0"/>
              <a:t>Surrogate Language</a:t>
            </a:r>
          </a:p>
        </p:txBody>
      </p:sp>
      <p:sp>
        <p:nvSpPr>
          <p:cNvPr id="38915" name="Rectangle 3"/>
          <p:cNvSpPr>
            <a:spLocks noGrp="1" noChangeArrowheads="1"/>
          </p:cNvSpPr>
          <p:nvPr>
            <p:ph type="body" idx="1"/>
          </p:nvPr>
        </p:nvSpPr>
        <p:spPr>
          <a:xfrm>
            <a:off x="788242" y="2312570"/>
            <a:ext cx="6597643" cy="3707229"/>
          </a:xfrm>
          <a:noFill/>
        </p:spPr>
        <p:txBody>
          <a:bodyPr>
            <a:normAutofit fontScale="70000" lnSpcReduction="20000"/>
          </a:bodyPr>
          <a:lstStyle/>
          <a:p>
            <a:pPr marL="171450" indent="0">
              <a:spcBef>
                <a:spcPts val="450"/>
              </a:spcBef>
              <a:buClr>
                <a:srgbClr val="413000"/>
              </a:buClr>
              <a:buSzPct val="75000"/>
              <a:buNone/>
            </a:pPr>
            <a:r>
              <a:rPr lang="en-US" sz="2175" b="1" dirty="0"/>
              <a:t>In descending order of priority:</a:t>
            </a:r>
          </a:p>
          <a:p>
            <a:pPr marL="171450" indent="0">
              <a:spcBef>
                <a:spcPts val="450"/>
              </a:spcBef>
              <a:buClr>
                <a:srgbClr val="413000"/>
              </a:buClr>
              <a:buSzPct val="75000"/>
              <a:buNone/>
            </a:pPr>
            <a:endParaRPr lang="en-US" sz="2175" b="1" dirty="0"/>
          </a:p>
          <a:p>
            <a:pPr marL="514350">
              <a:spcBef>
                <a:spcPts val="450"/>
              </a:spcBef>
              <a:buClr>
                <a:srgbClr val="413000"/>
              </a:buClr>
              <a:buSzPct val="75000"/>
              <a:buFont typeface="+mj-lt"/>
              <a:buAutoNum type="arabicPeriod"/>
            </a:pPr>
            <a:r>
              <a:rPr lang="en-US" sz="1875" dirty="0"/>
              <a:t>an adult who the individual has designated in an advance health-care directive or in another manner; the individual’s spouse[or domestic partner], unless legally separated; </a:t>
            </a:r>
          </a:p>
          <a:p>
            <a:pPr marL="514350">
              <a:spcBef>
                <a:spcPts val="450"/>
              </a:spcBef>
              <a:buClr>
                <a:srgbClr val="413000"/>
              </a:buClr>
              <a:buSzPct val="75000"/>
              <a:buFont typeface="+mj-lt"/>
              <a:buAutoNum type="arabicPeriod"/>
            </a:pPr>
            <a:r>
              <a:rPr lang="en-US" sz="1875" dirty="0"/>
              <a:t>the individual’s adult child or parent; </a:t>
            </a:r>
          </a:p>
          <a:p>
            <a:pPr marL="514350">
              <a:spcBef>
                <a:spcPts val="450"/>
              </a:spcBef>
              <a:buClr>
                <a:srgbClr val="413000"/>
              </a:buClr>
              <a:buSzPct val="75000"/>
              <a:buFont typeface="+mj-lt"/>
              <a:buAutoNum type="arabicPeriod"/>
            </a:pPr>
            <a:r>
              <a:rPr lang="en-US" sz="1875" dirty="0"/>
              <a:t>the individual’s cohabitant; </a:t>
            </a:r>
          </a:p>
          <a:p>
            <a:pPr marL="514350">
              <a:spcBef>
                <a:spcPts val="450"/>
              </a:spcBef>
              <a:buClr>
                <a:srgbClr val="413000"/>
              </a:buClr>
              <a:buSzPct val="75000"/>
              <a:buFont typeface="+mj-lt"/>
              <a:buAutoNum type="arabicPeriod"/>
            </a:pPr>
            <a:r>
              <a:rPr lang="en-US" sz="1875" dirty="0"/>
              <a:t>the individual’s adult sibling; </a:t>
            </a:r>
          </a:p>
          <a:p>
            <a:pPr marL="514350">
              <a:spcBef>
                <a:spcPts val="450"/>
              </a:spcBef>
              <a:buClr>
                <a:srgbClr val="413000"/>
              </a:buClr>
              <a:buSzPct val="75000"/>
              <a:buFont typeface="+mj-lt"/>
              <a:buAutoNum type="arabicPeriod"/>
            </a:pPr>
            <a:r>
              <a:rPr lang="en-US" sz="1875" dirty="0"/>
              <a:t>the individual’s adult grandchild or grandparent; </a:t>
            </a:r>
          </a:p>
          <a:p>
            <a:pPr marL="514350">
              <a:spcBef>
                <a:spcPts val="450"/>
              </a:spcBef>
              <a:buClr>
                <a:srgbClr val="413000"/>
              </a:buClr>
              <a:buSzPct val="75000"/>
              <a:buFont typeface="+mj-lt"/>
              <a:buAutoNum type="arabicPeriod"/>
            </a:pPr>
            <a:r>
              <a:rPr lang="en-US" sz="1875" dirty="0"/>
              <a:t>an adult not listed in paragraphs (1) through (6) known to have routinely assisted the individual with supported decision making during the past six months; </a:t>
            </a:r>
          </a:p>
          <a:p>
            <a:pPr marL="514350">
              <a:spcBef>
                <a:spcPts val="450"/>
              </a:spcBef>
              <a:buClr>
                <a:srgbClr val="413000"/>
              </a:buClr>
              <a:buSzPct val="75000"/>
              <a:buFont typeface="+mj-lt"/>
              <a:buAutoNum type="arabicPeriod"/>
            </a:pPr>
            <a:r>
              <a:rPr lang="en-US" sz="1875" dirty="0"/>
              <a:t>the individual’s adult stepchild not listed in paragraphs (1) through (7) who the  individual actively parented during the stepchild’s minor years and with whom the individual has an ongoing relationship; or </a:t>
            </a:r>
          </a:p>
          <a:p>
            <a:pPr marL="514350">
              <a:spcBef>
                <a:spcPts val="450"/>
              </a:spcBef>
              <a:buClr>
                <a:srgbClr val="413000"/>
              </a:buClr>
              <a:buSzPct val="75000"/>
              <a:buFont typeface="+mj-lt"/>
              <a:buAutoNum type="arabicPeriod"/>
            </a:pPr>
            <a:r>
              <a:rPr lang="en-US" sz="1875" dirty="0"/>
              <a:t>an adult not listed in paragraphs (1) through (8) who has exhibited special care  and concern for the individual and is familiar with the individual’s personal values.</a:t>
            </a:r>
            <a:endParaRPr lang="en-US" sz="1500" dirty="0"/>
          </a:p>
        </p:txBody>
      </p:sp>
    </p:spTree>
    <p:extLst>
      <p:ext uri="{BB962C8B-B14F-4D97-AF65-F5344CB8AC3E}">
        <p14:creationId xmlns:p14="http://schemas.microsoft.com/office/powerpoint/2010/main" val="863132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7813"/>
            <a:ext cx="8534400" cy="1139825"/>
          </a:xfrm>
        </p:spPr>
        <p:txBody>
          <a:bodyPr/>
          <a:lstStyle/>
          <a:p>
            <a:pPr algn="ctr" eaLnBrk="1" hangingPunct="1"/>
            <a:r>
              <a:rPr lang="en-US" b="1" dirty="0"/>
              <a:t>Practitioner Signature &amp; Engagement</a:t>
            </a:r>
          </a:p>
        </p:txBody>
      </p:sp>
      <p:sp>
        <p:nvSpPr>
          <p:cNvPr id="39939" name="Rectangle 3"/>
          <p:cNvSpPr>
            <a:spLocks noGrp="1" noChangeArrowheads="1"/>
          </p:cNvSpPr>
          <p:nvPr>
            <p:ph type="body" idx="1"/>
          </p:nvPr>
        </p:nvSpPr>
        <p:spPr>
          <a:xfrm>
            <a:off x="304800" y="1752600"/>
            <a:ext cx="8229600" cy="4302125"/>
          </a:xfrm>
          <a:noFill/>
        </p:spPr>
        <p:txBody>
          <a:bodyPr/>
          <a:lstStyle/>
          <a:p>
            <a:pPr eaLnBrk="1" hangingPunct="1">
              <a:spcBef>
                <a:spcPts val="600"/>
              </a:spcBef>
              <a:buClr>
                <a:srgbClr val="413000"/>
              </a:buClr>
              <a:buSzPct val="75000"/>
              <a:buFont typeface="Symbol" pitchFamily="18" charset="2"/>
              <a:buChar char="·"/>
            </a:pPr>
            <a:r>
              <a:rPr lang="en-US" b="1" dirty="0">
                <a:solidFill>
                  <a:srgbClr val="FF66FF"/>
                </a:solidFill>
              </a:rPr>
              <a:t>POLST</a:t>
            </a:r>
            <a:r>
              <a:rPr lang="en-US" dirty="0">
                <a:solidFill>
                  <a:srgbClr val="FF66FF"/>
                </a:solidFill>
              </a:rPr>
              <a:t> </a:t>
            </a:r>
            <a:r>
              <a:rPr lang="en-US" dirty="0"/>
              <a:t>not valid without physician/NP/PA (and patient/surrogate) signature</a:t>
            </a:r>
          </a:p>
          <a:p>
            <a:pPr lvl="1" eaLnBrk="1" hangingPunct="1">
              <a:spcBef>
                <a:spcPts val="600"/>
              </a:spcBef>
              <a:buClr>
                <a:srgbClr val="413000"/>
              </a:buClr>
              <a:buSzPct val="75000"/>
              <a:buFont typeface="Symbol" pitchFamily="18" charset="2"/>
              <a:buChar char="·"/>
            </a:pPr>
            <a:r>
              <a:rPr lang="en-US" dirty="0"/>
              <a:t>Don’t place/upload into chart without it</a:t>
            </a:r>
          </a:p>
          <a:p>
            <a:pPr lvl="1" eaLnBrk="1" hangingPunct="1">
              <a:spcBef>
                <a:spcPts val="600"/>
              </a:spcBef>
              <a:buClr>
                <a:srgbClr val="413000"/>
              </a:buClr>
              <a:buSzPct val="75000"/>
              <a:buFont typeface="Symbol" pitchFamily="18" charset="2"/>
              <a:buChar char="·"/>
            </a:pPr>
            <a:r>
              <a:rPr lang="en-US" dirty="0"/>
              <a:t>Newer e-versions will ensure required elements are present &amp; no conflicts</a:t>
            </a:r>
          </a:p>
          <a:p>
            <a:pPr eaLnBrk="1" hangingPunct="1">
              <a:spcBef>
                <a:spcPts val="600"/>
              </a:spcBef>
              <a:buClr>
                <a:srgbClr val="413000"/>
              </a:buClr>
              <a:buSzPct val="75000"/>
              <a:buFont typeface="Symbol" pitchFamily="18" charset="2"/>
              <a:buChar char="·"/>
            </a:pPr>
            <a:r>
              <a:rPr lang="en-US" dirty="0"/>
              <a:t>Physician/NP/PA should validate choices</a:t>
            </a:r>
          </a:p>
          <a:p>
            <a:pPr lvl="1" eaLnBrk="1" hangingPunct="1">
              <a:spcBef>
                <a:spcPts val="600"/>
              </a:spcBef>
              <a:buClr>
                <a:srgbClr val="413000"/>
              </a:buClr>
              <a:buSzPct val="75000"/>
              <a:buFont typeface="Symbol" pitchFamily="18" charset="2"/>
              <a:buChar char="·"/>
            </a:pPr>
            <a:r>
              <a:rPr lang="en-US" dirty="0"/>
              <a:t>Consistent with prognosis and preferences</a:t>
            </a:r>
          </a:p>
          <a:p>
            <a:pPr lvl="1" eaLnBrk="1" hangingPunct="1">
              <a:spcBef>
                <a:spcPts val="600"/>
              </a:spcBef>
              <a:buClr>
                <a:srgbClr val="413000"/>
              </a:buClr>
              <a:buSzPct val="75000"/>
              <a:buFont typeface="Symbol" pitchFamily="18" charset="2"/>
              <a:buChar char="·"/>
            </a:pPr>
            <a:r>
              <a:rPr lang="en-US" dirty="0"/>
              <a:t>Don’t sign before discussion completed</a:t>
            </a:r>
          </a:p>
          <a:p>
            <a:pPr eaLnBrk="1" hangingPunct="1">
              <a:spcBef>
                <a:spcPts val="600"/>
              </a:spcBef>
              <a:buClr>
                <a:srgbClr val="413000"/>
              </a:buClr>
              <a:buSzPct val="75000"/>
              <a:buFont typeface="Symbol" pitchFamily="18" charset="2"/>
              <a:buChar char="·"/>
            </a:pPr>
            <a:r>
              <a:rPr lang="en-US" dirty="0"/>
              <a:t>Best practice – Physician/NP/PA takes lead</a:t>
            </a:r>
          </a:p>
        </p:txBody>
      </p:sp>
    </p:spTree>
    <p:extLst>
      <p:ext uri="{BB962C8B-B14F-4D97-AF65-F5344CB8AC3E}">
        <p14:creationId xmlns:p14="http://schemas.microsoft.com/office/powerpoint/2010/main" val="174470290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Updating a Patient’s </a:t>
            </a:r>
            <a:r>
              <a:rPr lang="en-US" b="1" dirty="0"/>
              <a:t>POLST </a:t>
            </a:r>
          </a:p>
        </p:txBody>
      </p:sp>
      <p:sp>
        <p:nvSpPr>
          <p:cNvPr id="3" name="Content Placeholder 2"/>
          <p:cNvSpPr>
            <a:spLocks noGrp="1"/>
          </p:cNvSpPr>
          <p:nvPr>
            <p:ph idx="1"/>
          </p:nvPr>
        </p:nvSpPr>
        <p:spPr>
          <a:xfrm>
            <a:off x="457200" y="2096814"/>
            <a:ext cx="8229600" cy="4034111"/>
          </a:xfrm>
        </p:spPr>
        <p:txBody>
          <a:bodyPr/>
          <a:lstStyle/>
          <a:p>
            <a:pPr>
              <a:spcBef>
                <a:spcPts val="0"/>
              </a:spcBef>
              <a:buSzPct val="75000"/>
              <a:buFont typeface="Symbol" pitchFamily="18" charset="2"/>
              <a:buChar char="·"/>
            </a:pPr>
            <a:r>
              <a:rPr lang="en-US" sz="2400" b="1" dirty="0">
                <a:solidFill>
                  <a:schemeClr val="bg1"/>
                </a:solidFill>
              </a:rPr>
              <a:t>Recommendation</a:t>
            </a:r>
            <a:r>
              <a:rPr lang="en-US" sz="2400" dirty="0">
                <a:solidFill>
                  <a:schemeClr val="bg1"/>
                </a:solidFill>
              </a:rPr>
              <a:t>: Update </a:t>
            </a:r>
            <a:r>
              <a:rPr lang="en-US" sz="2400" b="1" dirty="0">
                <a:solidFill>
                  <a:srgbClr val="FF66FF"/>
                </a:solidFill>
              </a:rPr>
              <a:t>POLST</a:t>
            </a:r>
            <a:r>
              <a:rPr lang="en-US" sz="2400" dirty="0">
                <a:solidFill>
                  <a:srgbClr val="FF66FF"/>
                </a:solidFill>
              </a:rPr>
              <a:t> </a:t>
            </a:r>
            <a:r>
              <a:rPr lang="en-US" sz="2400" dirty="0">
                <a:solidFill>
                  <a:schemeClr val="bg1"/>
                </a:solidFill>
              </a:rPr>
              <a:t>forms to the most recent version when reviewing older </a:t>
            </a:r>
            <a:r>
              <a:rPr lang="en-US" sz="2400" b="1" dirty="0">
                <a:solidFill>
                  <a:srgbClr val="FF66FF"/>
                </a:solidFill>
              </a:rPr>
              <a:t>POLST</a:t>
            </a:r>
            <a:r>
              <a:rPr lang="en-US" sz="2400" dirty="0">
                <a:solidFill>
                  <a:srgbClr val="FF66FF"/>
                </a:solidFill>
              </a:rPr>
              <a:t> </a:t>
            </a:r>
            <a:r>
              <a:rPr lang="en-US" sz="2400" dirty="0">
                <a:solidFill>
                  <a:schemeClr val="bg1"/>
                </a:solidFill>
              </a:rPr>
              <a:t>forms.</a:t>
            </a:r>
          </a:p>
          <a:p>
            <a:pPr lvl="1">
              <a:spcBef>
                <a:spcPts val="0"/>
              </a:spcBef>
              <a:buSzPct val="75000"/>
              <a:buFont typeface="Symbol" pitchFamily="18" charset="2"/>
              <a:buChar char="·"/>
            </a:pPr>
            <a:r>
              <a:rPr lang="en-US" sz="2000" dirty="0">
                <a:solidFill>
                  <a:schemeClr val="bg1"/>
                </a:solidFill>
              </a:rPr>
              <a:t>Previous versions of </a:t>
            </a:r>
            <a:r>
              <a:rPr lang="en-US" sz="2000" b="1" dirty="0">
                <a:solidFill>
                  <a:srgbClr val="FF66FF"/>
                </a:solidFill>
              </a:rPr>
              <a:t>POLST</a:t>
            </a:r>
            <a:r>
              <a:rPr lang="en-US" sz="2000" dirty="0">
                <a:solidFill>
                  <a:srgbClr val="FF66FF"/>
                </a:solidFill>
              </a:rPr>
              <a:t> </a:t>
            </a:r>
            <a:r>
              <a:rPr lang="en-US" sz="2000" dirty="0">
                <a:solidFill>
                  <a:schemeClr val="bg1"/>
                </a:solidFill>
              </a:rPr>
              <a:t>forms will still be valid.</a:t>
            </a:r>
          </a:p>
          <a:p>
            <a:pPr>
              <a:spcBef>
                <a:spcPts val="0"/>
              </a:spcBef>
              <a:buSzPct val="75000"/>
              <a:buFont typeface="Symbol" pitchFamily="18" charset="2"/>
              <a:buChar char="·"/>
            </a:pPr>
            <a:r>
              <a:rPr lang="en-US" sz="2400" dirty="0">
                <a:solidFill>
                  <a:schemeClr val="bg1"/>
                </a:solidFill>
              </a:rPr>
              <a:t>Even though many people’s </a:t>
            </a:r>
            <a:r>
              <a:rPr lang="en-US" sz="2400" b="1" dirty="0">
                <a:solidFill>
                  <a:srgbClr val="FF66FF"/>
                </a:solidFill>
              </a:rPr>
              <a:t>POLST</a:t>
            </a:r>
            <a:r>
              <a:rPr lang="en-US" sz="2400" dirty="0">
                <a:solidFill>
                  <a:schemeClr val="bg1"/>
                </a:solidFill>
              </a:rPr>
              <a:t> wishes never change, it should be reviewed periodically</a:t>
            </a:r>
          </a:p>
          <a:p>
            <a:pPr>
              <a:spcBef>
                <a:spcPts val="0"/>
              </a:spcBef>
              <a:buSzPct val="75000"/>
              <a:buFont typeface="Symbol" pitchFamily="18" charset="2"/>
              <a:buChar char="·"/>
            </a:pPr>
            <a:r>
              <a:rPr lang="en-US" sz="2400" dirty="0">
                <a:solidFill>
                  <a:schemeClr val="bg1"/>
                </a:solidFill>
              </a:rPr>
              <a:t>White paper, photocopies, faxes, e-mailed </a:t>
            </a:r>
            <a:r>
              <a:rPr lang="en-US" sz="2400" b="1" dirty="0">
                <a:solidFill>
                  <a:srgbClr val="FF66FF"/>
                </a:solidFill>
              </a:rPr>
              <a:t>POLST</a:t>
            </a:r>
            <a:r>
              <a:rPr lang="en-US" sz="2400" dirty="0">
                <a:solidFill>
                  <a:schemeClr val="bg1"/>
                </a:solidFill>
              </a:rPr>
              <a:t> orders are valid</a:t>
            </a:r>
          </a:p>
          <a:p>
            <a:pPr>
              <a:spcBef>
                <a:spcPts val="0"/>
              </a:spcBef>
              <a:buSzPct val="75000"/>
              <a:buFont typeface="Symbol" pitchFamily="18" charset="2"/>
              <a:buChar char="·"/>
            </a:pPr>
            <a:r>
              <a:rPr lang="en-US" sz="2400" dirty="0">
                <a:solidFill>
                  <a:schemeClr val="bg1"/>
                </a:solidFill>
              </a:rPr>
              <a:t>When </a:t>
            </a:r>
            <a:r>
              <a:rPr lang="en-US" sz="2400" b="1" dirty="0">
                <a:solidFill>
                  <a:srgbClr val="FF66FF"/>
                </a:solidFill>
              </a:rPr>
              <a:t>POLST</a:t>
            </a:r>
            <a:r>
              <a:rPr lang="en-US" sz="2400" dirty="0">
                <a:solidFill>
                  <a:schemeClr val="bg1"/>
                </a:solidFill>
              </a:rPr>
              <a:t> orders are changed or updated, old forms should be voided</a:t>
            </a:r>
          </a:p>
          <a:p>
            <a:pPr>
              <a:spcBef>
                <a:spcPts val="0"/>
              </a:spcBef>
              <a:buSzPct val="75000"/>
              <a:buFont typeface="Symbol" pitchFamily="18" charset="2"/>
              <a:buChar char="·"/>
            </a:pPr>
            <a:r>
              <a:rPr lang="en-US" sz="2400" dirty="0">
                <a:solidFill>
                  <a:schemeClr val="bg1"/>
                </a:solidFill>
              </a:rPr>
              <a:t>Conversations surrounding </a:t>
            </a:r>
            <a:r>
              <a:rPr lang="en-US" sz="2400" b="1" dirty="0">
                <a:solidFill>
                  <a:srgbClr val="FF66FF"/>
                </a:solidFill>
              </a:rPr>
              <a:t>POLST</a:t>
            </a:r>
            <a:r>
              <a:rPr lang="en-US" sz="2400" dirty="0">
                <a:solidFill>
                  <a:schemeClr val="bg1"/>
                </a:solidFill>
              </a:rPr>
              <a:t> completion should be documented and (ideally) easily available</a:t>
            </a:r>
          </a:p>
          <a:p>
            <a:pPr>
              <a:spcBef>
                <a:spcPct val="50000"/>
              </a:spcBef>
              <a:buSzPct val="75000"/>
              <a:buFont typeface="Symbol" pitchFamily="18" charset="2"/>
              <a:buChar char="·"/>
            </a:pPr>
            <a:endParaRPr lang="en-US" sz="28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589545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POLST</a:t>
            </a:r>
            <a:r>
              <a:rPr lang="en-US" altLang="en-US" dirty="0"/>
              <a:t> Registries</a:t>
            </a:r>
            <a:endParaRPr lang="en-US" dirty="0"/>
          </a:p>
        </p:txBody>
      </p:sp>
      <p:sp>
        <p:nvSpPr>
          <p:cNvPr id="3" name="Content Placeholder 2"/>
          <p:cNvSpPr>
            <a:spLocks noGrp="1"/>
          </p:cNvSpPr>
          <p:nvPr>
            <p:ph idx="1"/>
          </p:nvPr>
        </p:nvSpPr>
        <p:spPr/>
        <p:txBody>
          <a:bodyPr/>
          <a:lstStyle/>
          <a:p>
            <a:r>
              <a:rPr lang="en-US" altLang="en-US" sz="2800" dirty="0">
                <a:solidFill>
                  <a:schemeClr val="bg1"/>
                </a:solidFill>
              </a:rPr>
              <a:t>Oregon has statewide </a:t>
            </a:r>
            <a:r>
              <a:rPr lang="en-US" altLang="en-US" sz="2800" b="1" dirty="0">
                <a:solidFill>
                  <a:srgbClr val="FF66FF"/>
                </a:solidFill>
              </a:rPr>
              <a:t>POLST</a:t>
            </a:r>
            <a:r>
              <a:rPr lang="en-US" altLang="en-US" sz="2800" dirty="0">
                <a:solidFill>
                  <a:srgbClr val="FF66FF"/>
                </a:solidFill>
              </a:rPr>
              <a:t> </a:t>
            </a:r>
            <a:r>
              <a:rPr lang="en-US" altLang="en-US" sz="2800" dirty="0">
                <a:solidFill>
                  <a:schemeClr val="bg1"/>
                </a:solidFill>
              </a:rPr>
              <a:t>registry mandated by law and paid for by physician license fees</a:t>
            </a:r>
          </a:p>
          <a:p>
            <a:r>
              <a:rPr lang="en-US" altLang="en-US" sz="2800" dirty="0">
                <a:solidFill>
                  <a:schemeClr val="bg1"/>
                </a:solidFill>
              </a:rPr>
              <a:t>California passed AB 1234 in 2022, creating</a:t>
            </a:r>
            <a:br>
              <a:rPr lang="en-US" altLang="en-US" sz="2800" dirty="0">
                <a:solidFill>
                  <a:schemeClr val="bg1"/>
                </a:solidFill>
              </a:rPr>
            </a:br>
            <a:r>
              <a:rPr lang="en-US" altLang="en-US" sz="2800" b="1" dirty="0">
                <a:solidFill>
                  <a:schemeClr val="bg1"/>
                </a:solidFill>
              </a:rPr>
              <a:t>e-</a:t>
            </a:r>
            <a:r>
              <a:rPr lang="en-US" altLang="en-US" sz="2800" b="1" dirty="0">
                <a:solidFill>
                  <a:srgbClr val="FF66FF"/>
                </a:solidFill>
              </a:rPr>
              <a:t>POLST</a:t>
            </a:r>
            <a:r>
              <a:rPr lang="en-US" altLang="en-US" sz="2800" dirty="0">
                <a:solidFill>
                  <a:schemeClr val="bg1"/>
                </a:solidFill>
              </a:rPr>
              <a:t> registry. Previous pilots (SD, A/CC).</a:t>
            </a:r>
          </a:p>
          <a:p>
            <a:r>
              <a:rPr lang="en-US" altLang="en-US" sz="2800" dirty="0">
                <a:solidFill>
                  <a:schemeClr val="bg1"/>
                </a:solidFill>
              </a:rPr>
              <a:t>New York has e-MOLST available</a:t>
            </a:r>
          </a:p>
          <a:p>
            <a:r>
              <a:rPr lang="en-US" altLang="en-US" sz="2800" dirty="0">
                <a:solidFill>
                  <a:schemeClr val="bg1"/>
                </a:solidFill>
              </a:rPr>
              <a:t>Without mandatory completion by healthcare professional, may not be updated reliably</a:t>
            </a:r>
          </a:p>
          <a:p>
            <a:pPr lvl="1"/>
            <a:r>
              <a:rPr lang="en-US" altLang="en-US" sz="2600" dirty="0">
                <a:solidFill>
                  <a:schemeClr val="bg1"/>
                </a:solidFill>
              </a:rPr>
              <a:t>But a great idea!</a:t>
            </a:r>
          </a:p>
          <a:p>
            <a:r>
              <a:rPr lang="en-US" altLang="en-US" sz="2800" dirty="0">
                <a:solidFill>
                  <a:schemeClr val="bg1"/>
                </a:solidFill>
              </a:rPr>
              <a:t>Video tools (patients in their own words, etc.)</a:t>
            </a:r>
          </a:p>
          <a:p>
            <a:endParaRPr lang="en-US" dirty="0">
              <a:solidFill>
                <a:schemeClr val="bg1"/>
              </a:solidFill>
            </a:endParaRPr>
          </a:p>
        </p:txBody>
      </p:sp>
    </p:spTree>
    <p:extLst>
      <p:ext uri="{BB962C8B-B14F-4D97-AF65-F5344CB8AC3E}">
        <p14:creationId xmlns:p14="http://schemas.microsoft.com/office/powerpoint/2010/main" val="2368228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FF66FF"/>
                </a:solidFill>
              </a:rPr>
              <a:t>POLST</a:t>
            </a:r>
            <a:r>
              <a:rPr lang="en-US" altLang="en-US" dirty="0"/>
              <a:t> Current Issues</a:t>
            </a:r>
            <a:endParaRPr lang="en-US" dirty="0"/>
          </a:p>
        </p:txBody>
      </p:sp>
      <p:sp>
        <p:nvSpPr>
          <p:cNvPr id="3" name="Content Placeholder 2"/>
          <p:cNvSpPr>
            <a:spLocks noGrp="1"/>
          </p:cNvSpPr>
          <p:nvPr>
            <p:ph idx="1"/>
          </p:nvPr>
        </p:nvSpPr>
        <p:spPr>
          <a:xfrm>
            <a:off x="152400" y="1676400"/>
            <a:ext cx="8534400" cy="4302125"/>
          </a:xfrm>
        </p:spPr>
        <p:txBody>
          <a:bodyPr/>
          <a:lstStyle/>
          <a:p>
            <a:r>
              <a:rPr lang="en-US" altLang="en-US" sz="2000" dirty="0">
                <a:solidFill>
                  <a:schemeClr val="bg1"/>
                </a:solidFill>
              </a:rPr>
              <a:t>Advance Care Planning Codes (99497/99498) billable since 2016, perennially under attack – more recently from within (e.g., Morrison </a:t>
            </a:r>
            <a:r>
              <a:rPr lang="en-US" altLang="en-US" sz="2000" i="1" dirty="0">
                <a:solidFill>
                  <a:schemeClr val="bg1"/>
                </a:solidFill>
              </a:rPr>
              <a:t>et al)</a:t>
            </a:r>
            <a:r>
              <a:rPr lang="en-US" altLang="en-US" sz="2000" dirty="0">
                <a:solidFill>
                  <a:schemeClr val="bg1"/>
                </a:solidFill>
              </a:rPr>
              <a:t>. Please advocate for appropriate ACP!  </a:t>
            </a:r>
          </a:p>
          <a:p>
            <a:pPr lvl="1"/>
            <a:r>
              <a:rPr lang="en-US" altLang="en-US" sz="2000" dirty="0">
                <a:solidFill>
                  <a:schemeClr val="bg1"/>
                </a:solidFill>
              </a:rPr>
              <a:t>Especially for designating a surrogate at all ages.</a:t>
            </a:r>
          </a:p>
          <a:p>
            <a:pPr lvl="1"/>
            <a:r>
              <a:rPr lang="en-US" altLang="en-US" sz="1600" dirty="0">
                <a:solidFill>
                  <a:schemeClr val="bg1"/>
                </a:solidFill>
                <a:hlinkClick r:id="rId2"/>
              </a:rPr>
              <a:t>https://geripal.org/polst-evidence-and-update-kelly-vranas-abby-dotson-karl-steinberg-and-scott-halpern/</a:t>
            </a:r>
            <a:r>
              <a:rPr lang="en-US" altLang="en-US" sz="1600" dirty="0">
                <a:solidFill>
                  <a:schemeClr val="bg1"/>
                </a:solidFill>
              </a:rPr>
              <a:t> </a:t>
            </a:r>
          </a:p>
          <a:p>
            <a:r>
              <a:rPr lang="en-US" altLang="en-US" sz="2000" dirty="0">
                <a:solidFill>
                  <a:schemeClr val="bg1"/>
                </a:solidFill>
              </a:rPr>
              <a:t>Political climate in some states may be hostile to withdrawing/withholding aggressive life-prolonging treatment</a:t>
            </a:r>
          </a:p>
          <a:p>
            <a:r>
              <a:rPr lang="en-US" altLang="en-US" sz="2000" dirty="0">
                <a:solidFill>
                  <a:schemeClr val="bg1"/>
                </a:solidFill>
              </a:rPr>
              <a:t>National </a:t>
            </a:r>
            <a:r>
              <a:rPr lang="en-US" altLang="en-US" sz="2000" b="1" dirty="0">
                <a:solidFill>
                  <a:srgbClr val="FF66FF"/>
                </a:solidFill>
              </a:rPr>
              <a:t>POLST</a:t>
            </a:r>
            <a:r>
              <a:rPr lang="en-US" altLang="en-US" sz="2000" dirty="0">
                <a:solidFill>
                  <a:schemeClr val="bg1"/>
                </a:solidFill>
              </a:rPr>
              <a:t> Collaborative wants to be sure that </a:t>
            </a:r>
            <a:r>
              <a:rPr lang="en-US" altLang="en-US" sz="2000" b="1" dirty="0">
                <a:solidFill>
                  <a:srgbClr val="FF66FF"/>
                </a:solidFill>
              </a:rPr>
              <a:t>POLST</a:t>
            </a:r>
            <a:r>
              <a:rPr lang="en-US" altLang="en-US" sz="2000" dirty="0">
                <a:solidFill>
                  <a:schemeClr val="bg1"/>
                </a:solidFill>
              </a:rPr>
              <a:t> is not being used in inappropriate patients (like “Welcome to Medicare,” etc.)</a:t>
            </a:r>
          </a:p>
          <a:p>
            <a:r>
              <a:rPr lang="en-US" altLang="en-US" sz="2000" dirty="0">
                <a:solidFill>
                  <a:schemeClr val="bg1"/>
                </a:solidFill>
              </a:rPr>
              <a:t>Widespread use in nursing homes, sometimes without a good conversation, sometimes in fairly healthy patients—use as an essentially mandatory code status document</a:t>
            </a:r>
          </a:p>
          <a:p>
            <a:r>
              <a:rPr lang="en-US" altLang="en-US" sz="2000" dirty="0">
                <a:solidFill>
                  <a:schemeClr val="bg1"/>
                </a:solidFill>
              </a:rPr>
              <a:t>MAID/VSED:  Obviously, be sure they have </a:t>
            </a:r>
            <a:r>
              <a:rPr lang="en-US" altLang="en-US" sz="2000" b="1" dirty="0">
                <a:solidFill>
                  <a:srgbClr val="FF66FF"/>
                </a:solidFill>
              </a:rPr>
              <a:t>POLST</a:t>
            </a:r>
          </a:p>
          <a:p>
            <a:pPr marL="0" indent="0">
              <a:buNone/>
            </a:pPr>
            <a:endParaRPr lang="en-US" altLang="en-US" sz="2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042388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FF66FF"/>
                </a:solidFill>
              </a:rPr>
              <a:t>POLST</a:t>
            </a:r>
            <a:r>
              <a:rPr lang="en-US" altLang="en-US" dirty="0"/>
              <a:t> Pain Points in SNF</a:t>
            </a:r>
            <a:endParaRPr lang="en-US" dirty="0"/>
          </a:p>
        </p:txBody>
      </p:sp>
      <p:sp>
        <p:nvSpPr>
          <p:cNvPr id="3" name="Content Placeholder 2"/>
          <p:cNvSpPr>
            <a:spLocks noGrp="1"/>
          </p:cNvSpPr>
          <p:nvPr>
            <p:ph idx="1"/>
          </p:nvPr>
        </p:nvSpPr>
        <p:spPr>
          <a:xfrm>
            <a:off x="152400" y="1676400"/>
            <a:ext cx="8534400" cy="4302125"/>
          </a:xfrm>
        </p:spPr>
        <p:txBody>
          <a:bodyPr/>
          <a:lstStyle/>
          <a:p>
            <a:r>
              <a:rPr lang="en-US" altLang="en-US" sz="2000" dirty="0">
                <a:solidFill>
                  <a:schemeClr val="bg2">
                    <a:lumMod val="50000"/>
                  </a:schemeClr>
                </a:solidFill>
              </a:rPr>
              <a:t>Nurses/docs send patients to hospital who shouldn’t be sent </a:t>
            </a:r>
            <a:br>
              <a:rPr lang="en-US" altLang="en-US" sz="2000" dirty="0">
                <a:solidFill>
                  <a:schemeClr val="bg2">
                    <a:lumMod val="50000"/>
                  </a:schemeClr>
                </a:solidFill>
              </a:rPr>
            </a:br>
            <a:r>
              <a:rPr lang="en-US" altLang="en-US" sz="2000" dirty="0">
                <a:solidFill>
                  <a:schemeClr val="bg2">
                    <a:lumMod val="50000"/>
                  </a:schemeClr>
                </a:solidFill>
              </a:rPr>
              <a:t>based on their goals of care (or vice versa)</a:t>
            </a:r>
          </a:p>
          <a:p>
            <a:r>
              <a:rPr lang="en-US" altLang="en-US" sz="2000" dirty="0">
                <a:solidFill>
                  <a:schemeClr val="bg2">
                    <a:lumMod val="50000"/>
                  </a:schemeClr>
                </a:solidFill>
              </a:rPr>
              <a:t>People do not realize that “DNR” does not mean “let the patient die” and take </a:t>
            </a:r>
            <a:r>
              <a:rPr lang="en-US" altLang="en-US" sz="2000" u="sng" dirty="0">
                <a:solidFill>
                  <a:schemeClr val="bg2">
                    <a:lumMod val="50000"/>
                  </a:schemeClr>
                </a:solidFill>
              </a:rPr>
              <a:t>less</a:t>
            </a:r>
            <a:r>
              <a:rPr lang="en-US" altLang="en-US" sz="2000" dirty="0">
                <a:solidFill>
                  <a:schemeClr val="bg2">
                    <a:lumMod val="50000"/>
                  </a:schemeClr>
                </a:solidFill>
              </a:rPr>
              <a:t> action than appropriate</a:t>
            </a:r>
          </a:p>
          <a:p>
            <a:r>
              <a:rPr lang="en-US" altLang="en-US" sz="2000" dirty="0">
                <a:solidFill>
                  <a:schemeClr val="bg2">
                    <a:lumMod val="50000"/>
                  </a:schemeClr>
                </a:solidFill>
              </a:rPr>
              <a:t>Family members sign forms when patient has capacity (which is OK if patient requests it, but not in general)</a:t>
            </a:r>
          </a:p>
          <a:p>
            <a:r>
              <a:rPr lang="en-US" altLang="en-US" sz="2000" dirty="0">
                <a:solidFill>
                  <a:schemeClr val="bg2">
                    <a:lumMod val="50000"/>
                  </a:schemeClr>
                </a:solidFill>
              </a:rPr>
              <a:t>Paper forms are sent to hospital and never returned</a:t>
            </a:r>
          </a:p>
          <a:p>
            <a:r>
              <a:rPr lang="en-US" altLang="en-US" sz="2000" dirty="0">
                <a:solidFill>
                  <a:schemeClr val="bg2">
                    <a:lumMod val="50000"/>
                  </a:schemeClr>
                </a:solidFill>
              </a:rPr>
              <a:t>A variety of errors on forms, e.g.: </a:t>
            </a:r>
          </a:p>
          <a:p>
            <a:pPr lvl="1">
              <a:buClr>
                <a:srgbClr val="EE80B3"/>
              </a:buClr>
            </a:pPr>
            <a:r>
              <a:rPr lang="en-US" altLang="en-US" sz="2000" dirty="0">
                <a:solidFill>
                  <a:schemeClr val="bg2">
                    <a:lumMod val="50000"/>
                  </a:schemeClr>
                </a:solidFill>
              </a:rPr>
              <a:t>Only the resident signed, not the doctor/NP/PA</a:t>
            </a:r>
          </a:p>
          <a:p>
            <a:pPr lvl="1">
              <a:buClr>
                <a:srgbClr val="EE80B3"/>
              </a:buClr>
            </a:pPr>
            <a:r>
              <a:rPr lang="en-US" altLang="en-US" sz="2000" dirty="0">
                <a:solidFill>
                  <a:schemeClr val="bg2">
                    <a:lumMod val="50000"/>
                  </a:schemeClr>
                </a:solidFill>
              </a:rPr>
              <a:t>Section A yes to CPR, but “selective” or “comfort” in B</a:t>
            </a:r>
          </a:p>
          <a:p>
            <a:pPr lvl="1">
              <a:buClr>
                <a:srgbClr val="EE80B3"/>
              </a:buClr>
            </a:pPr>
            <a:r>
              <a:rPr lang="en-US" altLang="en-US" sz="2000" dirty="0">
                <a:solidFill>
                  <a:schemeClr val="bg2">
                    <a:lumMod val="50000"/>
                  </a:schemeClr>
                </a:solidFill>
              </a:rPr>
              <a:t>Section A left blank</a:t>
            </a:r>
          </a:p>
          <a:p>
            <a:pPr lvl="1">
              <a:buClr>
                <a:srgbClr val="EE80B3"/>
              </a:buClr>
            </a:pPr>
            <a:r>
              <a:rPr lang="en-US" altLang="en-US" sz="2000" dirty="0">
                <a:solidFill>
                  <a:schemeClr val="bg2">
                    <a:lumMod val="50000"/>
                  </a:schemeClr>
                </a:solidFill>
              </a:rPr>
              <a:t>Neither box checked as far as patient’s capacity</a:t>
            </a:r>
          </a:p>
          <a:p>
            <a:endParaRPr lang="en-US" altLang="en-US" sz="2000" dirty="0">
              <a:solidFill>
                <a:schemeClr val="bg2">
                  <a:lumMod val="50000"/>
                </a:schemeClr>
              </a:solidFill>
            </a:endParaRPr>
          </a:p>
          <a:p>
            <a:pPr marL="0" indent="0">
              <a:buNone/>
            </a:pPr>
            <a:endParaRPr lang="en-US" altLang="en-US" sz="2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02743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FF66FF"/>
                </a:solidFill>
              </a:rPr>
              <a:t>POLST</a:t>
            </a:r>
            <a:r>
              <a:rPr lang="en-US" altLang="en-US" dirty="0"/>
              <a:t> Pain Points in SNF (cont’d)</a:t>
            </a:r>
            <a:endParaRPr lang="en-US" dirty="0"/>
          </a:p>
        </p:txBody>
      </p:sp>
      <p:sp>
        <p:nvSpPr>
          <p:cNvPr id="3" name="Content Placeholder 2"/>
          <p:cNvSpPr>
            <a:spLocks noGrp="1"/>
          </p:cNvSpPr>
          <p:nvPr>
            <p:ph idx="1"/>
          </p:nvPr>
        </p:nvSpPr>
        <p:spPr>
          <a:xfrm>
            <a:off x="76200" y="1905000"/>
            <a:ext cx="8534400" cy="4302125"/>
          </a:xfrm>
        </p:spPr>
        <p:txBody>
          <a:bodyPr/>
          <a:lstStyle/>
          <a:p>
            <a:r>
              <a:rPr lang="en-US" altLang="en-US" sz="2000" dirty="0">
                <a:solidFill>
                  <a:schemeClr val="bg2">
                    <a:lumMod val="50000"/>
                  </a:schemeClr>
                </a:solidFill>
              </a:rPr>
              <a:t>Forms not sent home with patient or faxed to PCP on d/c</a:t>
            </a:r>
          </a:p>
          <a:p>
            <a:r>
              <a:rPr lang="en-US" altLang="en-US" sz="2000" dirty="0">
                <a:solidFill>
                  <a:schemeClr val="bg2">
                    <a:lumMod val="50000"/>
                  </a:schemeClr>
                </a:solidFill>
              </a:rPr>
              <a:t>New </a:t>
            </a:r>
            <a:r>
              <a:rPr lang="en-US" altLang="en-US" sz="2000" b="1" dirty="0">
                <a:solidFill>
                  <a:srgbClr val="FF00FF"/>
                </a:solidFill>
              </a:rPr>
              <a:t>POLST</a:t>
            </a:r>
            <a:r>
              <a:rPr lang="en-US" altLang="en-US" sz="2000" dirty="0">
                <a:solidFill>
                  <a:srgbClr val="FF00FF"/>
                </a:solidFill>
              </a:rPr>
              <a:t> </a:t>
            </a:r>
            <a:r>
              <a:rPr lang="en-US" altLang="en-US" sz="2000" dirty="0">
                <a:solidFill>
                  <a:schemeClr val="bg2">
                    <a:lumMod val="50000"/>
                  </a:schemeClr>
                </a:solidFill>
              </a:rPr>
              <a:t>filled out every admission despite no changes to wishes or goals of care</a:t>
            </a:r>
          </a:p>
          <a:p>
            <a:r>
              <a:rPr lang="en-US" altLang="en-US" sz="2000" dirty="0">
                <a:solidFill>
                  <a:schemeClr val="bg2">
                    <a:lumMod val="50000"/>
                  </a:schemeClr>
                </a:solidFill>
              </a:rPr>
              <a:t>Pt. has just filled out </a:t>
            </a:r>
            <a:r>
              <a:rPr lang="en-US" altLang="en-US" sz="2000" b="1" dirty="0">
                <a:solidFill>
                  <a:srgbClr val="FF00FF"/>
                </a:solidFill>
              </a:rPr>
              <a:t>POLST</a:t>
            </a:r>
            <a:r>
              <a:rPr lang="en-US" altLang="en-US" sz="2000" dirty="0">
                <a:solidFill>
                  <a:srgbClr val="FF00FF"/>
                </a:solidFill>
              </a:rPr>
              <a:t> </a:t>
            </a:r>
            <a:r>
              <a:rPr lang="en-US" altLang="en-US" sz="2000" dirty="0">
                <a:solidFill>
                  <a:schemeClr val="bg2">
                    <a:lumMod val="50000"/>
                  </a:schemeClr>
                </a:solidFill>
              </a:rPr>
              <a:t>at hospital and brought it, but SNF requires resident to fill out a new one</a:t>
            </a:r>
          </a:p>
          <a:p>
            <a:r>
              <a:rPr lang="en-US" altLang="en-US" sz="2000" dirty="0">
                <a:solidFill>
                  <a:schemeClr val="bg2">
                    <a:lumMod val="50000"/>
                  </a:schemeClr>
                </a:solidFill>
              </a:rPr>
              <a:t>Questions (at hospital or even with first responders) about quality of </a:t>
            </a:r>
            <a:r>
              <a:rPr lang="en-US" altLang="en-US" sz="2000" b="1" dirty="0">
                <a:solidFill>
                  <a:srgbClr val="FF00FF"/>
                </a:solidFill>
              </a:rPr>
              <a:t>POLST</a:t>
            </a:r>
            <a:r>
              <a:rPr lang="en-US" altLang="en-US" sz="2000" dirty="0">
                <a:solidFill>
                  <a:schemeClr val="bg2">
                    <a:lumMod val="50000"/>
                  </a:schemeClr>
                </a:solidFill>
              </a:rPr>
              <a:t> conversations and validity of the </a:t>
            </a:r>
            <a:r>
              <a:rPr lang="en-US" altLang="en-US" sz="2000" b="1" dirty="0">
                <a:solidFill>
                  <a:srgbClr val="FF00FF"/>
                </a:solidFill>
              </a:rPr>
              <a:t>POLST</a:t>
            </a:r>
            <a:r>
              <a:rPr lang="en-US" altLang="en-US" sz="2000" dirty="0">
                <a:solidFill>
                  <a:schemeClr val="bg2">
                    <a:lumMod val="50000"/>
                  </a:schemeClr>
                </a:solidFill>
              </a:rPr>
              <a:t> completion process in some SNFs</a:t>
            </a:r>
          </a:p>
          <a:p>
            <a:r>
              <a:rPr lang="en-US" altLang="en-US" sz="2000" dirty="0">
                <a:solidFill>
                  <a:schemeClr val="bg2">
                    <a:lumMod val="50000"/>
                  </a:schemeClr>
                </a:solidFill>
              </a:rPr>
              <a:t>Biggest Pain Point:  </a:t>
            </a:r>
            <a:r>
              <a:rPr lang="en-US" altLang="en-US" sz="2000" b="1" dirty="0">
                <a:solidFill>
                  <a:srgbClr val="FF66FF"/>
                </a:solidFill>
              </a:rPr>
              <a:t>POLST</a:t>
            </a:r>
            <a:r>
              <a:rPr lang="en-US" altLang="en-US" sz="2000" dirty="0">
                <a:solidFill>
                  <a:schemeClr val="bg2">
                    <a:lumMod val="50000"/>
                  </a:schemeClr>
                </a:solidFill>
              </a:rPr>
              <a:t> being completed on patients who merely want default treatment initially with a change of condition:  Please do not participate in this.  They do not need a </a:t>
            </a:r>
            <a:r>
              <a:rPr lang="en-US" altLang="en-US" sz="2000" b="1" dirty="0">
                <a:solidFill>
                  <a:srgbClr val="FF66FF"/>
                </a:solidFill>
              </a:rPr>
              <a:t>POLST</a:t>
            </a:r>
            <a:r>
              <a:rPr lang="en-US" altLang="en-US" sz="2000" dirty="0">
                <a:solidFill>
                  <a:schemeClr val="bg2">
                    <a:lumMod val="50000"/>
                  </a:schemeClr>
                </a:solidFill>
              </a:rPr>
              <a:t>.</a:t>
            </a:r>
          </a:p>
        </p:txBody>
      </p:sp>
      <p:sp>
        <p:nvSpPr>
          <p:cNvPr id="6" name="TextBox 5">
            <a:extLst>
              <a:ext uri="{FF2B5EF4-FFF2-40B4-BE49-F238E27FC236}">
                <a16:creationId xmlns:a16="http://schemas.microsoft.com/office/drawing/2014/main" id="{889B0382-002F-087C-2576-71B7B5FDBDFB}"/>
              </a:ext>
            </a:extLst>
          </p:cNvPr>
          <p:cNvSpPr txBox="1"/>
          <p:nvPr/>
        </p:nvSpPr>
        <p:spPr>
          <a:xfrm>
            <a:off x="228600" y="5622350"/>
            <a:ext cx="8458200" cy="584775"/>
          </a:xfrm>
          <a:prstGeom prst="rect">
            <a:avLst/>
          </a:prstGeom>
          <a:noFill/>
        </p:spPr>
        <p:txBody>
          <a:bodyPr wrap="square" rtlCol="0">
            <a:spAutoFit/>
          </a:bodyPr>
          <a:lstStyle/>
          <a:p>
            <a:r>
              <a:rPr lang="en-US" sz="1600" dirty="0">
                <a:solidFill>
                  <a:schemeClr val="accent4">
                    <a:lumMod val="75000"/>
                  </a:schemeClr>
                </a:solidFill>
                <a:hlinkClick r:id="rId2" action="ppaction://hlinkfile"/>
              </a:rPr>
              <a:t>civhc.org/wp-content/uploads/2023/09/10-Tips-to-Use-MOST-in-Care-Communities_2023-Upadte.pdf   </a:t>
            </a:r>
            <a:endParaRPr lang="en-US" sz="1600" dirty="0">
              <a:solidFill>
                <a:schemeClr val="accent4">
                  <a:lumMod val="75000"/>
                </a:schemeClr>
              </a:solidFill>
            </a:endParaRPr>
          </a:p>
        </p:txBody>
      </p:sp>
    </p:spTree>
    <p:extLst>
      <p:ext uri="{BB962C8B-B14F-4D97-AF65-F5344CB8AC3E}">
        <p14:creationId xmlns:p14="http://schemas.microsoft.com/office/powerpoint/2010/main" val="4009388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b="1" dirty="0"/>
              <a:t>Decision Guides from CCCC</a:t>
            </a:r>
          </a:p>
        </p:txBody>
      </p:sp>
      <p:sp>
        <p:nvSpPr>
          <p:cNvPr id="50179" name="Content Placeholder 2"/>
          <p:cNvSpPr>
            <a:spLocks noGrp="1"/>
          </p:cNvSpPr>
          <p:nvPr>
            <p:ph idx="1"/>
          </p:nvPr>
        </p:nvSpPr>
        <p:spPr/>
        <p:txBody>
          <a:bodyPr/>
          <a:lstStyle/>
          <a:p>
            <a:pPr marL="0" indent="0">
              <a:buFont typeface="Wingdings" pitchFamily="2" charset="2"/>
              <a:buNone/>
            </a:pPr>
            <a:r>
              <a:rPr lang="en-US" altLang="en-US" sz="3200"/>
              <a:t>CPR</a:t>
            </a:r>
            <a:r>
              <a:rPr lang="en-US" altLang="en-US" sz="2800"/>
              <a:t> ● </a:t>
            </a:r>
            <a:r>
              <a:rPr lang="en-US" altLang="en-US" sz="3200"/>
              <a:t>Tube Feeding</a:t>
            </a:r>
            <a:r>
              <a:rPr lang="en-US" altLang="en-US" sz="2800"/>
              <a:t> ● </a:t>
            </a:r>
            <a:r>
              <a:rPr lang="en-US" altLang="en-US" sz="3200"/>
              <a:t>Hydration</a:t>
            </a:r>
            <a:r>
              <a:rPr lang="en-US" altLang="en-US" sz="2800"/>
              <a:t> ●</a:t>
            </a:r>
            <a:r>
              <a:rPr lang="en-US" altLang="en-US" sz="3200"/>
              <a:t>Ventilator  </a:t>
            </a:r>
          </a:p>
        </p:txBody>
      </p:sp>
      <p:pic>
        <p:nvPicPr>
          <p:cNvPr id="50180" name="Picture 3" descr="http://www.onfulfillment.com/estore/359/pi/19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3001963"/>
            <a:ext cx="1819275"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http://www.onfulfillment.com/estore/359/pi/20_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3001963"/>
            <a:ext cx="196215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descr="http://www.onfulfillment.com/estore/359/pi/21_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0" y="3001963"/>
            <a:ext cx="1971675"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descr="http://www.onfulfillment.com/estore/359/pi/22_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7975" y="3001963"/>
            <a:ext cx="194310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050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533400" y="27904"/>
            <a:ext cx="7848600" cy="1143000"/>
          </a:xfrm>
        </p:spPr>
        <p:txBody>
          <a:bodyPr/>
          <a:lstStyle/>
          <a:p>
            <a:pPr algn="ctr" eaLnBrk="1" hangingPunct="1"/>
            <a:r>
              <a:rPr lang="en-US" altLang="en-US" b="1" dirty="0"/>
              <a:t>ACP/</a:t>
            </a:r>
            <a:r>
              <a:rPr lang="en-US" altLang="en-US" b="1" dirty="0">
                <a:solidFill>
                  <a:srgbClr val="FF66FF"/>
                </a:solidFill>
              </a:rPr>
              <a:t>POLST</a:t>
            </a:r>
            <a:r>
              <a:rPr lang="en-US" altLang="en-US" b="1" dirty="0"/>
              <a:t>: Tools and Resources </a:t>
            </a:r>
          </a:p>
        </p:txBody>
      </p:sp>
      <p:sp>
        <p:nvSpPr>
          <p:cNvPr id="3" name="Content Placeholder 2"/>
          <p:cNvSpPr>
            <a:spLocks noGrp="1"/>
          </p:cNvSpPr>
          <p:nvPr>
            <p:ph idx="1"/>
          </p:nvPr>
        </p:nvSpPr>
        <p:spPr>
          <a:xfrm>
            <a:off x="495300" y="2057400"/>
            <a:ext cx="8153400" cy="4114800"/>
          </a:xfrm>
        </p:spPr>
        <p:txBody>
          <a:bodyPr>
            <a:normAutofit fontScale="92500" lnSpcReduction="10000"/>
          </a:bodyPr>
          <a:lstStyle/>
          <a:p>
            <a:pPr eaLnBrk="1" hangingPunct="1">
              <a:lnSpc>
                <a:spcPct val="120000"/>
              </a:lnSpc>
              <a:defRPr/>
            </a:pPr>
            <a:r>
              <a:rPr lang="en-US" sz="1600" dirty="0">
                <a:solidFill>
                  <a:schemeClr val="bg2"/>
                </a:solidFill>
                <a:hlinkClick r:id="rId2">
                  <a:extLst>
                    <a:ext uri="{A12FA001-AC4F-418D-AE19-62706E023703}">
                      <ahyp:hlinkClr xmlns:ahyp="http://schemas.microsoft.com/office/drawing/2018/hyperlinkcolor" val="tx"/>
                    </a:ext>
                  </a:extLst>
                </a:hlinkClick>
              </a:rPr>
              <a:t>CIVHC MOST:   https://civhc.org/programs-and-services/most-program/</a:t>
            </a:r>
          </a:p>
          <a:p>
            <a:pPr eaLnBrk="1" hangingPunct="1">
              <a:lnSpc>
                <a:spcPct val="120000"/>
              </a:lnSpc>
              <a:defRPr/>
            </a:pPr>
            <a:r>
              <a:rPr lang="en-US" sz="1600" dirty="0">
                <a:solidFill>
                  <a:schemeClr val="bg2"/>
                </a:solidFill>
                <a:hlinkClick r:id="rId2">
                  <a:extLst>
                    <a:ext uri="{A12FA001-AC4F-418D-AE19-62706E023703}">
                      <ahyp:hlinkClr xmlns:ahyp="http://schemas.microsoft.com/office/drawing/2018/hyperlinkcolor" val="tx"/>
                    </a:ext>
                  </a:extLst>
                </a:hlinkClick>
              </a:rPr>
              <a:t>Colorado Care Planning:  https://coloradocareplanning.org/</a:t>
            </a:r>
            <a:r>
              <a:rPr lang="en-US" sz="1600" dirty="0">
                <a:solidFill>
                  <a:schemeClr val="bg2"/>
                </a:solidFill>
              </a:rPr>
              <a:t> </a:t>
            </a:r>
          </a:p>
          <a:p>
            <a:pPr eaLnBrk="1" hangingPunct="1">
              <a:lnSpc>
                <a:spcPct val="120000"/>
              </a:lnSpc>
              <a:defRPr/>
            </a:pPr>
            <a:r>
              <a:rPr lang="en-US" sz="1600" dirty="0">
                <a:solidFill>
                  <a:schemeClr val="tx2">
                    <a:lumMod val="25000"/>
                  </a:schemeClr>
                </a:solidFill>
              </a:rPr>
              <a:t>National </a:t>
            </a:r>
            <a:r>
              <a:rPr lang="en-US" sz="1600" b="1" dirty="0">
                <a:solidFill>
                  <a:srgbClr val="FF66FF"/>
                </a:solidFill>
              </a:rPr>
              <a:t>POLST</a:t>
            </a:r>
            <a:r>
              <a:rPr lang="en-US" sz="1600" dirty="0">
                <a:solidFill>
                  <a:schemeClr val="tx2">
                    <a:lumMod val="25000"/>
                  </a:schemeClr>
                </a:solidFill>
              </a:rPr>
              <a:t>:  </a:t>
            </a:r>
            <a:r>
              <a:rPr lang="en-US" sz="1600" dirty="0">
                <a:solidFill>
                  <a:schemeClr val="tx2">
                    <a:lumMod val="25000"/>
                  </a:schemeClr>
                </a:solidFill>
                <a:hlinkClick r:id="rId3">
                  <a:extLst>
                    <a:ext uri="{A12FA001-AC4F-418D-AE19-62706E023703}">
                      <ahyp:hlinkClr xmlns:ahyp="http://schemas.microsoft.com/office/drawing/2018/hyperlinkcolor" val="tx"/>
                    </a:ext>
                  </a:extLst>
                </a:hlinkClick>
              </a:rPr>
              <a:t>www.</a:t>
            </a:r>
            <a:r>
              <a:rPr lang="en-US" sz="1600" b="1" dirty="0">
                <a:solidFill>
                  <a:srgbClr val="FF66FF"/>
                </a:solidFill>
                <a:hlinkClick r:id="rId3">
                  <a:extLst>
                    <a:ext uri="{A12FA001-AC4F-418D-AE19-62706E023703}">
                      <ahyp:hlinkClr xmlns:ahyp="http://schemas.microsoft.com/office/drawing/2018/hyperlinkcolor" val="tx"/>
                    </a:ext>
                  </a:extLst>
                </a:hlinkClick>
              </a:rPr>
              <a:t>POLST</a:t>
            </a:r>
            <a:r>
              <a:rPr lang="en-US" sz="1600" dirty="0">
                <a:solidFill>
                  <a:schemeClr val="tx2">
                    <a:lumMod val="25000"/>
                  </a:schemeClr>
                </a:solidFill>
                <a:hlinkClick r:id="rId3">
                  <a:extLst>
                    <a:ext uri="{A12FA001-AC4F-418D-AE19-62706E023703}">
                      <ahyp:hlinkClr xmlns:ahyp="http://schemas.microsoft.com/office/drawing/2018/hyperlinkcolor" val="tx"/>
                    </a:ext>
                  </a:extLst>
                </a:hlinkClick>
              </a:rPr>
              <a:t>.org</a:t>
            </a:r>
            <a:r>
              <a:rPr lang="en-US" sz="1600" dirty="0">
                <a:solidFill>
                  <a:schemeClr val="tx2">
                    <a:lumMod val="25000"/>
                  </a:schemeClr>
                </a:solidFill>
              </a:rPr>
              <a:t> </a:t>
            </a:r>
          </a:p>
          <a:p>
            <a:pPr eaLnBrk="1" hangingPunct="1">
              <a:lnSpc>
                <a:spcPct val="120000"/>
              </a:lnSpc>
              <a:defRPr/>
            </a:pPr>
            <a:r>
              <a:rPr lang="en-US" sz="1600" dirty="0">
                <a:solidFill>
                  <a:schemeClr val="tx2">
                    <a:lumMod val="25000"/>
                  </a:schemeClr>
                </a:solidFill>
              </a:rPr>
              <a:t>Coalition for Compassionate Care of California:  </a:t>
            </a:r>
            <a:r>
              <a:rPr lang="en-US" sz="1600" dirty="0">
                <a:solidFill>
                  <a:schemeClr val="tx2">
                    <a:lumMod val="25000"/>
                  </a:schemeClr>
                </a:solidFill>
                <a:hlinkClick r:id="rId4">
                  <a:extLst>
                    <a:ext uri="{A12FA001-AC4F-418D-AE19-62706E023703}">
                      <ahyp:hlinkClr xmlns:ahyp="http://schemas.microsoft.com/office/drawing/2018/hyperlinkcolor" val="tx"/>
                    </a:ext>
                  </a:extLst>
                </a:hlinkClick>
              </a:rPr>
              <a:t>www.coalitionccc.org</a:t>
            </a:r>
            <a:r>
              <a:rPr lang="en-US" sz="1600" dirty="0">
                <a:solidFill>
                  <a:schemeClr val="tx2">
                    <a:lumMod val="25000"/>
                  </a:schemeClr>
                </a:solidFill>
              </a:rPr>
              <a:t>    </a:t>
            </a:r>
          </a:p>
          <a:p>
            <a:pPr eaLnBrk="1" hangingPunct="1">
              <a:lnSpc>
                <a:spcPct val="120000"/>
              </a:lnSpc>
              <a:defRPr/>
            </a:pPr>
            <a:r>
              <a:rPr lang="en-US" sz="1600" dirty="0">
                <a:solidFill>
                  <a:schemeClr val="tx2">
                    <a:lumMod val="25000"/>
                  </a:schemeClr>
                </a:solidFill>
              </a:rPr>
              <a:t>Aging with Dignity/ Five Wishes:  </a:t>
            </a:r>
            <a:r>
              <a:rPr lang="en-US" sz="1600" dirty="0">
                <a:solidFill>
                  <a:schemeClr val="tx2">
                    <a:lumMod val="25000"/>
                  </a:schemeClr>
                </a:solidFill>
                <a:hlinkClick r:id="rId5">
                  <a:extLst>
                    <a:ext uri="{A12FA001-AC4F-418D-AE19-62706E023703}">
                      <ahyp:hlinkClr xmlns:ahyp="http://schemas.microsoft.com/office/drawing/2018/hyperlinkcolor" val="tx"/>
                    </a:ext>
                  </a:extLst>
                </a:hlinkClick>
              </a:rPr>
              <a:t>www.fivewishes.org</a:t>
            </a:r>
            <a:r>
              <a:rPr lang="en-US" sz="1600" dirty="0">
                <a:solidFill>
                  <a:schemeClr val="tx2">
                    <a:lumMod val="25000"/>
                  </a:schemeClr>
                </a:solidFill>
              </a:rPr>
              <a:t>  </a:t>
            </a:r>
          </a:p>
          <a:p>
            <a:pPr eaLnBrk="1" hangingPunct="1">
              <a:lnSpc>
                <a:spcPct val="120000"/>
              </a:lnSpc>
              <a:defRPr/>
            </a:pPr>
            <a:r>
              <a:rPr lang="en-US" sz="1600" dirty="0">
                <a:solidFill>
                  <a:schemeClr val="tx2">
                    <a:lumMod val="25000"/>
                  </a:schemeClr>
                </a:solidFill>
              </a:rPr>
              <a:t>Shiley Haynes CSU Institute for Palliative Care: </a:t>
            </a:r>
            <a:r>
              <a:rPr lang="en-US" sz="1600" dirty="0">
                <a:solidFill>
                  <a:schemeClr val="tx2">
                    <a:lumMod val="25000"/>
                  </a:schemeClr>
                </a:solidFill>
                <a:hlinkClick r:id="rId6">
                  <a:extLst>
                    <a:ext uri="{A12FA001-AC4F-418D-AE19-62706E023703}">
                      <ahyp:hlinkClr xmlns:ahyp="http://schemas.microsoft.com/office/drawing/2018/hyperlinkcolor" val="tx"/>
                    </a:ext>
                  </a:extLst>
                </a:hlinkClick>
              </a:rPr>
              <a:t>www.csupalliativecare.org</a:t>
            </a:r>
            <a:endParaRPr lang="en-US" sz="1600" dirty="0">
              <a:solidFill>
                <a:schemeClr val="tx2">
                  <a:lumMod val="25000"/>
                </a:schemeClr>
              </a:solidFill>
            </a:endParaRPr>
          </a:p>
          <a:p>
            <a:pPr eaLnBrk="1" hangingPunct="1">
              <a:lnSpc>
                <a:spcPct val="120000"/>
              </a:lnSpc>
              <a:defRPr/>
            </a:pPr>
            <a:r>
              <a:rPr lang="en-US" sz="1600" dirty="0">
                <a:solidFill>
                  <a:schemeClr val="tx2">
                    <a:lumMod val="25000"/>
                  </a:schemeClr>
                </a:solidFill>
              </a:rPr>
              <a:t>Caring Connections: Planning Ahead:  </a:t>
            </a:r>
            <a:r>
              <a:rPr lang="en-US" sz="1600" dirty="0">
                <a:solidFill>
                  <a:schemeClr val="tx2">
                    <a:lumMod val="25000"/>
                  </a:schemeClr>
                </a:solidFill>
                <a:hlinkClick r:id="rId7">
                  <a:extLst>
                    <a:ext uri="{A12FA001-AC4F-418D-AE19-62706E023703}">
                      <ahyp:hlinkClr xmlns:ahyp="http://schemas.microsoft.com/office/drawing/2018/hyperlinkcolor" val="tx"/>
                    </a:ext>
                  </a:extLst>
                </a:hlinkClick>
              </a:rPr>
              <a:t>www.caringinfo.org</a:t>
            </a:r>
            <a:endParaRPr lang="en-US" sz="1600" dirty="0">
              <a:solidFill>
                <a:schemeClr val="tx2">
                  <a:lumMod val="25000"/>
                </a:schemeClr>
              </a:solidFill>
            </a:endParaRPr>
          </a:p>
          <a:p>
            <a:pPr eaLnBrk="1" hangingPunct="1">
              <a:lnSpc>
                <a:spcPct val="120000"/>
              </a:lnSpc>
              <a:defRPr/>
            </a:pPr>
            <a:r>
              <a:rPr lang="en-US" sz="1600" dirty="0">
                <a:solidFill>
                  <a:schemeClr val="tx2">
                    <a:lumMod val="25000"/>
                  </a:schemeClr>
                </a:solidFill>
              </a:rPr>
              <a:t>Caring Advocates (Dementia):  </a:t>
            </a:r>
            <a:r>
              <a:rPr lang="en-US" sz="1600" dirty="0">
                <a:solidFill>
                  <a:schemeClr val="tx2">
                    <a:lumMod val="25000"/>
                  </a:schemeClr>
                </a:solidFill>
                <a:hlinkClick r:id="rId8">
                  <a:extLst>
                    <a:ext uri="{A12FA001-AC4F-418D-AE19-62706E023703}">
                      <ahyp:hlinkClr xmlns:ahyp="http://schemas.microsoft.com/office/drawing/2018/hyperlinkcolor" val="tx"/>
                    </a:ext>
                  </a:extLst>
                </a:hlinkClick>
              </a:rPr>
              <a:t>www.caringadvocates.org</a:t>
            </a:r>
            <a:r>
              <a:rPr lang="en-US" sz="1600" dirty="0">
                <a:solidFill>
                  <a:schemeClr val="tx2">
                    <a:lumMod val="25000"/>
                  </a:schemeClr>
                </a:solidFill>
              </a:rPr>
              <a:t>  includes some advance directives for dementia (SED by AD)</a:t>
            </a:r>
          </a:p>
          <a:p>
            <a:pPr eaLnBrk="1" hangingPunct="1">
              <a:lnSpc>
                <a:spcPct val="120000"/>
              </a:lnSpc>
              <a:defRPr/>
            </a:pPr>
            <a:r>
              <a:rPr lang="en-US" sz="1600" dirty="0">
                <a:solidFill>
                  <a:schemeClr val="tx2">
                    <a:lumMod val="25000"/>
                  </a:schemeClr>
                </a:solidFill>
              </a:rPr>
              <a:t>California </a:t>
            </a:r>
            <a:r>
              <a:rPr lang="en-US" sz="1600" b="1" dirty="0">
                <a:solidFill>
                  <a:srgbClr val="FF66FF"/>
                </a:solidFill>
              </a:rPr>
              <a:t>POLST</a:t>
            </a:r>
            <a:r>
              <a:rPr lang="en-US" sz="1600" dirty="0">
                <a:solidFill>
                  <a:schemeClr val="tx2">
                    <a:lumMod val="25000"/>
                  </a:schemeClr>
                </a:solidFill>
              </a:rPr>
              <a:t>: Physicians’ Orders for Life Sustaining Treatment: </a:t>
            </a:r>
            <a:r>
              <a:rPr lang="en-US" sz="1600" dirty="0">
                <a:solidFill>
                  <a:schemeClr val="tx2">
                    <a:lumMod val="25000"/>
                  </a:schemeClr>
                </a:solidFill>
                <a:hlinkClick r:id="rId9">
                  <a:extLst>
                    <a:ext uri="{A12FA001-AC4F-418D-AE19-62706E023703}">
                      <ahyp:hlinkClr xmlns:ahyp="http://schemas.microsoft.com/office/drawing/2018/hyperlinkcolor" val="tx"/>
                    </a:ext>
                  </a:extLst>
                </a:hlinkClick>
              </a:rPr>
              <a:t>www.capolst.org</a:t>
            </a:r>
            <a:r>
              <a:rPr lang="en-US" sz="1600" dirty="0">
                <a:solidFill>
                  <a:schemeClr val="tx2">
                    <a:lumMod val="25000"/>
                  </a:schemeClr>
                </a:solidFill>
              </a:rPr>
              <a:t> </a:t>
            </a:r>
          </a:p>
          <a:p>
            <a:pPr eaLnBrk="1" hangingPunct="1">
              <a:lnSpc>
                <a:spcPct val="120000"/>
              </a:lnSpc>
              <a:defRPr/>
            </a:pPr>
            <a:r>
              <a:rPr lang="en-US" sz="1600" dirty="0">
                <a:solidFill>
                  <a:schemeClr val="tx2">
                    <a:lumMod val="25000"/>
                  </a:schemeClr>
                </a:solidFill>
              </a:rPr>
              <a:t>Prepare for Your Care:  </a:t>
            </a:r>
            <a:r>
              <a:rPr lang="en-US" sz="1600" dirty="0">
                <a:solidFill>
                  <a:schemeClr val="tx2">
                    <a:lumMod val="25000"/>
                  </a:schemeClr>
                </a:solidFill>
                <a:hlinkClick r:id="rId10">
                  <a:extLst>
                    <a:ext uri="{A12FA001-AC4F-418D-AE19-62706E023703}">
                      <ahyp:hlinkClr xmlns:ahyp="http://schemas.microsoft.com/office/drawing/2018/hyperlinkcolor" val="tx"/>
                    </a:ext>
                  </a:extLst>
                </a:hlinkClick>
              </a:rPr>
              <a:t>www.prepareforyourcare.org</a:t>
            </a:r>
            <a:r>
              <a:rPr lang="en-US" sz="1600" dirty="0">
                <a:solidFill>
                  <a:schemeClr val="tx2">
                    <a:lumMod val="25000"/>
                  </a:schemeClr>
                </a:solidFill>
              </a:rPr>
              <a:t> </a:t>
            </a:r>
          </a:p>
          <a:p>
            <a:pPr eaLnBrk="1" hangingPunct="1">
              <a:lnSpc>
                <a:spcPct val="120000"/>
              </a:lnSpc>
              <a:defRPr/>
            </a:pPr>
            <a:r>
              <a:rPr lang="en-US" sz="1600" dirty="0">
                <a:solidFill>
                  <a:schemeClr val="tx2">
                    <a:lumMod val="25000"/>
                  </a:schemeClr>
                </a:solidFill>
              </a:rPr>
              <a:t>The Conversation Project: </a:t>
            </a:r>
            <a:r>
              <a:rPr lang="en-US" sz="1600" dirty="0">
                <a:solidFill>
                  <a:schemeClr val="tx2">
                    <a:lumMod val="25000"/>
                  </a:schemeClr>
                </a:solidFill>
                <a:hlinkClick r:id="rId11">
                  <a:extLst>
                    <a:ext uri="{A12FA001-AC4F-418D-AE19-62706E023703}">
                      <ahyp:hlinkClr xmlns:ahyp="http://schemas.microsoft.com/office/drawing/2018/hyperlinkcolor" val="tx"/>
                    </a:ext>
                  </a:extLst>
                </a:hlinkClick>
              </a:rPr>
              <a:t>www.theconversationproject.org</a:t>
            </a:r>
            <a:endParaRPr lang="en-US" sz="1600" dirty="0">
              <a:solidFill>
                <a:schemeClr val="tx2">
                  <a:lumMod val="25000"/>
                </a:schemeClr>
              </a:solidFill>
            </a:endParaRPr>
          </a:p>
          <a:p>
            <a:pPr eaLnBrk="1" hangingPunct="1">
              <a:lnSpc>
                <a:spcPct val="120000"/>
              </a:lnSpc>
              <a:defRPr/>
            </a:pPr>
            <a:r>
              <a:rPr lang="en-US" sz="1600" dirty="0">
                <a:solidFill>
                  <a:schemeClr val="tx2">
                    <a:lumMod val="25000"/>
                  </a:schemeClr>
                </a:solidFill>
              </a:rPr>
              <a:t>GO WISH Cards: </a:t>
            </a:r>
            <a:r>
              <a:rPr lang="en-US" sz="1600" dirty="0">
                <a:solidFill>
                  <a:schemeClr val="tx2">
                    <a:lumMod val="25000"/>
                  </a:schemeClr>
                </a:solidFill>
                <a:hlinkClick r:id="rId12">
                  <a:extLst>
                    <a:ext uri="{A12FA001-AC4F-418D-AE19-62706E023703}">
                      <ahyp:hlinkClr xmlns:ahyp="http://schemas.microsoft.com/office/drawing/2018/hyperlinkcolor" val="tx"/>
                    </a:ext>
                  </a:extLst>
                </a:hlinkClick>
              </a:rPr>
              <a:t>www.gowish.org</a:t>
            </a:r>
            <a:r>
              <a:rPr lang="en-US" sz="1600" dirty="0">
                <a:solidFill>
                  <a:schemeClr val="tx2">
                    <a:lumMod val="25000"/>
                  </a:schemeClr>
                </a:solidFill>
              </a:rPr>
              <a:t> </a:t>
            </a:r>
          </a:p>
        </p:txBody>
      </p:sp>
    </p:spTree>
    <p:extLst>
      <p:ext uri="{BB962C8B-B14F-4D97-AF65-F5344CB8AC3E}">
        <p14:creationId xmlns:p14="http://schemas.microsoft.com/office/powerpoint/2010/main" val="1460235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A5C7BE-B015-45EB-980E-943CF847C24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19200" y="1904999"/>
            <a:ext cx="6477000" cy="4565449"/>
          </a:xfrm>
        </p:spPr>
      </p:pic>
      <p:sp>
        <p:nvSpPr>
          <p:cNvPr id="3" name="Title 2"/>
          <p:cNvSpPr>
            <a:spLocks noGrp="1"/>
          </p:cNvSpPr>
          <p:nvPr>
            <p:ph type="title"/>
          </p:nvPr>
        </p:nvSpPr>
        <p:spPr/>
        <p:txBody>
          <a:bodyPr>
            <a:normAutofit/>
          </a:bodyPr>
          <a:lstStyle/>
          <a:p>
            <a:r>
              <a:rPr lang="en-US" b="1" dirty="0"/>
              <a:t>Is the Value of ACP Controversial?</a:t>
            </a:r>
          </a:p>
        </p:txBody>
      </p:sp>
    </p:spTree>
    <p:extLst>
      <p:ext uri="{BB962C8B-B14F-4D97-AF65-F5344CB8AC3E}">
        <p14:creationId xmlns:p14="http://schemas.microsoft.com/office/powerpoint/2010/main" val="3049383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b="1" dirty="0"/>
              <a:t>Thanks for All You Do!</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59741" y="1828800"/>
            <a:ext cx="7424517" cy="4302125"/>
          </a:xfrm>
        </p:spPr>
      </p:pic>
    </p:spTree>
    <p:extLst>
      <p:ext uri="{BB962C8B-B14F-4D97-AF65-F5344CB8AC3E}">
        <p14:creationId xmlns:p14="http://schemas.microsoft.com/office/powerpoint/2010/main" val="1692900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Is the Value of ACP Controversial?</a:t>
            </a:r>
          </a:p>
        </p:txBody>
      </p:sp>
      <p:sp>
        <p:nvSpPr>
          <p:cNvPr id="4" name="Content Placeholder 3">
            <a:extLst>
              <a:ext uri="{FF2B5EF4-FFF2-40B4-BE49-F238E27FC236}">
                <a16:creationId xmlns:a16="http://schemas.microsoft.com/office/drawing/2014/main" id="{D5A6121F-016D-4C87-878C-0CAF324432BF}"/>
              </a:ext>
            </a:extLst>
          </p:cNvPr>
          <p:cNvSpPr>
            <a:spLocks noGrp="1"/>
          </p:cNvSpPr>
          <p:nvPr>
            <p:ph idx="1"/>
          </p:nvPr>
        </p:nvSpPr>
        <p:spPr>
          <a:xfrm>
            <a:off x="664633" y="1828800"/>
            <a:ext cx="7814733" cy="4419599"/>
          </a:xfrm>
        </p:spPr>
        <p:txBody>
          <a:bodyPr>
            <a:normAutofit fontScale="77500" lnSpcReduction="20000"/>
          </a:bodyPr>
          <a:lstStyle/>
          <a:p>
            <a:pPr marL="0" indent="0">
              <a:buNone/>
            </a:pPr>
            <a:r>
              <a:rPr lang="en-US" sz="2800" b="1" dirty="0"/>
              <a:t>In my opinion, not controversial at all, research studies and designs notwithstanding:</a:t>
            </a:r>
          </a:p>
          <a:p>
            <a:pPr marL="0" indent="0">
              <a:buNone/>
            </a:pPr>
            <a:endParaRPr lang="en-US" sz="2800" b="1" dirty="0"/>
          </a:p>
          <a:p>
            <a:pPr marL="0" indent="0">
              <a:buNone/>
            </a:pPr>
            <a:r>
              <a:rPr lang="en-US" sz="2800" dirty="0"/>
              <a:t>Incredible value at the bedside for all the reasons discussed</a:t>
            </a:r>
          </a:p>
          <a:p>
            <a:r>
              <a:rPr lang="en-US" dirty="0"/>
              <a:t>Keeping a LTC nursing home resident who does not want aggressive treatment out of the ICU</a:t>
            </a:r>
          </a:p>
          <a:p>
            <a:r>
              <a:rPr lang="en-US" dirty="0"/>
              <a:t>Avoiding CPR for a community-dwelling patient you discharged home who wishes “no heroics” when the paramedics arrive</a:t>
            </a:r>
          </a:p>
          <a:p>
            <a:r>
              <a:rPr lang="en-US" dirty="0"/>
              <a:t>Not putting a feeding tube in a patient with advanced dementia</a:t>
            </a:r>
          </a:p>
          <a:p>
            <a:r>
              <a:rPr lang="en-US" dirty="0"/>
              <a:t>Alleviating the moral distress of family members in making real-time decisions—whether with or without advance knowledge of the patient’s wishes and desires</a:t>
            </a:r>
          </a:p>
        </p:txBody>
      </p:sp>
    </p:spTree>
    <p:extLst>
      <p:ext uri="{BB962C8B-B14F-4D97-AF65-F5344CB8AC3E}">
        <p14:creationId xmlns:p14="http://schemas.microsoft.com/office/powerpoint/2010/main" val="3704801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610C-313F-7444-AC1C-235750398199}"/>
              </a:ext>
            </a:extLst>
          </p:cNvPr>
          <p:cNvSpPr>
            <a:spLocks noGrp="1"/>
          </p:cNvSpPr>
          <p:nvPr>
            <p:ph type="title"/>
          </p:nvPr>
        </p:nvSpPr>
        <p:spPr>
          <a:xfrm>
            <a:off x="762000" y="533400"/>
            <a:ext cx="7955435" cy="857250"/>
          </a:xfrm>
        </p:spPr>
        <p:txBody>
          <a:bodyPr>
            <a:normAutofit/>
          </a:bodyPr>
          <a:lstStyle/>
          <a:p>
            <a:r>
              <a:rPr lang="en-US" dirty="0"/>
              <a:t>A Little National </a:t>
            </a:r>
            <a:r>
              <a:rPr lang="en-US" b="1" dirty="0">
                <a:solidFill>
                  <a:srgbClr val="FF00FF"/>
                </a:solidFill>
              </a:rPr>
              <a:t>POLST</a:t>
            </a:r>
            <a:r>
              <a:rPr lang="en-US" dirty="0"/>
              <a:t> History</a:t>
            </a:r>
          </a:p>
        </p:txBody>
      </p:sp>
      <p:sp>
        <p:nvSpPr>
          <p:cNvPr id="3" name="Text Placeholder 2">
            <a:extLst>
              <a:ext uri="{FF2B5EF4-FFF2-40B4-BE49-F238E27FC236}">
                <a16:creationId xmlns:a16="http://schemas.microsoft.com/office/drawing/2014/main" id="{60831DF1-9E34-C94B-A63C-484A455728C6}"/>
              </a:ext>
            </a:extLst>
          </p:cNvPr>
          <p:cNvSpPr>
            <a:spLocks noGrp="1"/>
          </p:cNvSpPr>
          <p:nvPr>
            <p:ph type="body" sz="quarter" idx="10"/>
          </p:nvPr>
        </p:nvSpPr>
        <p:spPr>
          <a:xfrm>
            <a:off x="731366" y="2086792"/>
            <a:ext cx="7534275" cy="4161608"/>
          </a:xfrm>
        </p:spPr>
        <p:txBody>
          <a:bodyPr>
            <a:normAutofit fontScale="47500" lnSpcReduction="20000"/>
          </a:bodyPr>
          <a:lstStyle/>
          <a:p>
            <a:r>
              <a:rPr lang="en-US" b="1" dirty="0"/>
              <a:t>1993</a:t>
            </a:r>
            <a:r>
              <a:rPr lang="en-US" dirty="0"/>
              <a:t>: </a:t>
            </a:r>
            <a:r>
              <a:rPr lang="en-US" b="1" dirty="0">
                <a:solidFill>
                  <a:srgbClr val="FF00FF"/>
                </a:solidFill>
              </a:rPr>
              <a:t>POLST</a:t>
            </a:r>
            <a:r>
              <a:rPr lang="en-US" dirty="0"/>
              <a:t> became legally recognized in Oregon </a:t>
            </a:r>
          </a:p>
          <a:p>
            <a:r>
              <a:rPr lang="en-US" b="1" dirty="0"/>
              <a:t>2004</a:t>
            </a:r>
            <a:r>
              <a:rPr lang="en-US" dirty="0"/>
              <a:t>: </a:t>
            </a:r>
          </a:p>
          <a:p>
            <a:pPr lvl="1"/>
            <a:r>
              <a:rPr lang="en-US" dirty="0"/>
              <a:t>National </a:t>
            </a:r>
            <a:r>
              <a:rPr lang="en-US" b="1" dirty="0">
                <a:solidFill>
                  <a:srgbClr val="FF00FF"/>
                </a:solidFill>
              </a:rPr>
              <a:t>POLST</a:t>
            </a:r>
            <a:r>
              <a:rPr lang="en-US" dirty="0"/>
              <a:t> (then a Task Force) was started  - it was combined with Oregon’s </a:t>
            </a:r>
            <a:r>
              <a:rPr lang="en-US" b="1" dirty="0">
                <a:solidFill>
                  <a:srgbClr val="FF00FF"/>
                </a:solidFill>
              </a:rPr>
              <a:t>POLST</a:t>
            </a:r>
            <a:r>
              <a:rPr lang="en-US" dirty="0"/>
              <a:t> program and both were housed in Oregon (same staff)</a:t>
            </a:r>
          </a:p>
          <a:p>
            <a:pPr lvl="1"/>
            <a:r>
              <a:rPr lang="en-US" dirty="0"/>
              <a:t>Program endorsement started to encourage consistency in program implementation and form elements</a:t>
            </a:r>
          </a:p>
          <a:p>
            <a:r>
              <a:rPr lang="en-US" b="1" dirty="0"/>
              <a:t>2017</a:t>
            </a:r>
            <a:r>
              <a:rPr lang="en-US" dirty="0"/>
              <a:t>: National </a:t>
            </a:r>
            <a:r>
              <a:rPr lang="en-US" b="1" dirty="0">
                <a:solidFill>
                  <a:srgbClr val="FF00FF"/>
                </a:solidFill>
              </a:rPr>
              <a:t>POLST</a:t>
            </a:r>
            <a:r>
              <a:rPr lang="en-US" dirty="0"/>
              <a:t> moved to DC</a:t>
            </a:r>
          </a:p>
          <a:p>
            <a:r>
              <a:rPr lang="en-US" b="1" dirty="0"/>
              <a:t>2019</a:t>
            </a:r>
            <a:r>
              <a:rPr lang="en-US" dirty="0"/>
              <a:t>: </a:t>
            </a:r>
          </a:p>
          <a:p>
            <a:pPr lvl="1"/>
            <a:r>
              <a:rPr lang="en-US" b="1" dirty="0"/>
              <a:t>Jan</a:t>
            </a:r>
            <a:r>
              <a:rPr lang="en-US" dirty="0"/>
              <a:t>: Officially stopped using “</a:t>
            </a:r>
            <a:r>
              <a:rPr lang="en-US" b="1" dirty="0">
                <a:solidFill>
                  <a:srgbClr val="FF00FF"/>
                </a:solidFill>
              </a:rPr>
              <a:t>POLST</a:t>
            </a:r>
            <a:r>
              <a:rPr lang="en-US" dirty="0"/>
              <a:t> Paradigm”. We are “National </a:t>
            </a:r>
            <a:r>
              <a:rPr lang="en-US" b="1" dirty="0">
                <a:solidFill>
                  <a:srgbClr val="FF00FF"/>
                </a:solidFill>
              </a:rPr>
              <a:t>POLST</a:t>
            </a:r>
            <a:r>
              <a:rPr lang="en-US" dirty="0"/>
              <a:t>” (no Program or Paradigm or Task Force at the end)</a:t>
            </a:r>
          </a:p>
          <a:p>
            <a:pPr lvl="1"/>
            <a:r>
              <a:rPr lang="en-US" b="1" dirty="0"/>
              <a:t>May</a:t>
            </a:r>
            <a:r>
              <a:rPr lang="en-US" dirty="0"/>
              <a:t>: First in person Plenary Assembly meeting (Austin, TX)</a:t>
            </a:r>
          </a:p>
          <a:p>
            <a:pPr lvl="1"/>
            <a:r>
              <a:rPr lang="en-US" b="1" dirty="0"/>
              <a:t>Sept</a:t>
            </a:r>
            <a:r>
              <a:rPr lang="en-US" dirty="0"/>
              <a:t>: Introduced National </a:t>
            </a:r>
            <a:r>
              <a:rPr lang="en-US" b="1" dirty="0">
                <a:solidFill>
                  <a:srgbClr val="FF00FF"/>
                </a:solidFill>
              </a:rPr>
              <a:t>POLST</a:t>
            </a:r>
            <a:r>
              <a:rPr lang="en-US" dirty="0"/>
              <a:t> Form</a:t>
            </a:r>
          </a:p>
          <a:p>
            <a:r>
              <a:rPr lang="en-US" b="1" dirty="0"/>
              <a:t>2020:  </a:t>
            </a:r>
            <a:r>
              <a:rPr lang="en-US" dirty="0"/>
              <a:t>Stopped using </a:t>
            </a:r>
            <a:r>
              <a:rPr lang="en-US" b="1" dirty="0">
                <a:solidFill>
                  <a:srgbClr val="FF00FF"/>
                </a:solidFill>
              </a:rPr>
              <a:t>POLST</a:t>
            </a:r>
            <a:r>
              <a:rPr lang="en-US" dirty="0"/>
              <a:t> as an acronym, but keeping the word “</a:t>
            </a:r>
            <a:r>
              <a:rPr lang="en-US" b="1" dirty="0">
                <a:solidFill>
                  <a:srgbClr val="FF00FF"/>
                </a:solidFill>
              </a:rPr>
              <a:t>POLST</a:t>
            </a:r>
            <a:r>
              <a:rPr lang="en-US" dirty="0"/>
              <a:t>” due to name recognition </a:t>
            </a:r>
            <a:br>
              <a:rPr lang="en-US" dirty="0"/>
            </a:br>
            <a:r>
              <a:rPr lang="en-US" dirty="0"/>
              <a:t>	(kind of like AMDA!)</a:t>
            </a:r>
            <a:endParaRPr lang="en-US" b="1" dirty="0"/>
          </a:p>
        </p:txBody>
      </p:sp>
    </p:spTree>
    <p:extLst>
      <p:ext uri="{BB962C8B-B14F-4D97-AF65-F5344CB8AC3E}">
        <p14:creationId xmlns:p14="http://schemas.microsoft.com/office/powerpoint/2010/main" val="840172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altLang="en-US" sz="4000" b="1"/>
              <a:t>What is </a:t>
            </a:r>
            <a:r>
              <a:rPr lang="en-US" altLang="en-US" sz="4000" b="1">
                <a:solidFill>
                  <a:srgbClr val="FF66FF"/>
                </a:solidFill>
              </a:rPr>
              <a:t>POLST</a:t>
            </a:r>
            <a:r>
              <a:rPr lang="en-US" altLang="en-US" sz="4000" b="1"/>
              <a:t>?</a:t>
            </a:r>
          </a:p>
        </p:txBody>
      </p:sp>
      <p:sp>
        <p:nvSpPr>
          <p:cNvPr id="22531" name="Rectangle 3"/>
          <p:cNvSpPr>
            <a:spLocks noGrp="1" noChangeArrowheads="1"/>
          </p:cNvSpPr>
          <p:nvPr>
            <p:ph type="body" idx="1"/>
          </p:nvPr>
        </p:nvSpPr>
        <p:spPr>
          <a:xfrm>
            <a:off x="228600" y="1828800"/>
            <a:ext cx="8458200" cy="4392613"/>
          </a:xfrm>
          <a:noFill/>
        </p:spPr>
        <p:txBody>
          <a:bodyPr/>
          <a:lstStyle/>
          <a:p>
            <a:pPr eaLnBrk="1" hangingPunct="1">
              <a:spcBef>
                <a:spcPct val="50000"/>
              </a:spcBef>
              <a:buClr>
                <a:srgbClr val="413000"/>
              </a:buClr>
              <a:buSzPct val="75000"/>
              <a:buFont typeface="Symbol" pitchFamily="18" charset="2"/>
              <a:buChar char="·"/>
            </a:pPr>
            <a:r>
              <a:rPr lang="en-US" altLang="en-US" sz="3200" dirty="0"/>
              <a:t>A physician </a:t>
            </a:r>
            <a:r>
              <a:rPr lang="en-US" altLang="en-US" sz="3200" b="1" u="sng" dirty="0"/>
              <a:t>order</a:t>
            </a:r>
            <a:r>
              <a:rPr lang="en-US" altLang="en-US" sz="3200" dirty="0"/>
              <a:t> recognized throughout  the medical system </a:t>
            </a:r>
          </a:p>
          <a:p>
            <a:pPr eaLnBrk="1" hangingPunct="1">
              <a:spcBef>
                <a:spcPct val="50000"/>
              </a:spcBef>
              <a:buClr>
                <a:srgbClr val="413000"/>
              </a:buClr>
              <a:buSzPct val="75000"/>
              <a:buFont typeface="Symbol" pitchFamily="18" charset="2"/>
              <a:buChar char="·"/>
            </a:pPr>
            <a:r>
              <a:rPr lang="en-US" altLang="en-US" sz="3200" dirty="0"/>
              <a:t>Allows individuals to identify medical goals for care and choose treatments they want to receive and identify those they do not want</a:t>
            </a:r>
          </a:p>
          <a:p>
            <a:pPr eaLnBrk="1" hangingPunct="1">
              <a:spcBef>
                <a:spcPct val="50000"/>
              </a:spcBef>
              <a:buClr>
                <a:srgbClr val="413000"/>
              </a:buClr>
              <a:buSzPct val="75000"/>
              <a:buFont typeface="Symbol" pitchFamily="18" charset="2"/>
              <a:buChar char="·"/>
            </a:pPr>
            <a:r>
              <a:rPr lang="en-US" altLang="en-US" sz="3200" dirty="0"/>
              <a:t>Provides direction for health care providers during care for serious illnesses</a:t>
            </a:r>
          </a:p>
        </p:txBody>
      </p:sp>
    </p:spTree>
    <p:extLst>
      <p:ext uri="{BB962C8B-B14F-4D97-AF65-F5344CB8AC3E}">
        <p14:creationId xmlns:p14="http://schemas.microsoft.com/office/powerpoint/2010/main" val="362327526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ctr"/>
            <a:r>
              <a:rPr lang="en-US" altLang="en-US" sz="4000" b="1" dirty="0"/>
              <a:t>More History of </a:t>
            </a:r>
            <a:r>
              <a:rPr lang="en-US" altLang="en-US" sz="4000" b="1" dirty="0">
                <a:solidFill>
                  <a:srgbClr val="FF66FF"/>
                </a:solidFill>
              </a:rPr>
              <a:t>POLST  </a:t>
            </a:r>
          </a:p>
        </p:txBody>
      </p:sp>
      <p:sp>
        <p:nvSpPr>
          <p:cNvPr id="18435" name="Content Placeholder 2"/>
          <p:cNvSpPr>
            <a:spLocks noGrp="1"/>
          </p:cNvSpPr>
          <p:nvPr>
            <p:ph idx="1"/>
          </p:nvPr>
        </p:nvSpPr>
        <p:spPr>
          <a:xfrm>
            <a:off x="304800" y="1752600"/>
            <a:ext cx="8229600" cy="4138612"/>
          </a:xfrm>
        </p:spPr>
        <p:txBody>
          <a:bodyPr/>
          <a:lstStyle/>
          <a:p>
            <a:r>
              <a:rPr lang="en-US" altLang="en-US" sz="2800" dirty="0"/>
              <a:t>Created in Oregon in early ’90s </a:t>
            </a:r>
          </a:p>
          <a:p>
            <a:r>
              <a:rPr lang="en-US" altLang="en-US" sz="2800" dirty="0"/>
              <a:t>Legally recognized in Oregon since 1993</a:t>
            </a:r>
          </a:p>
          <a:p>
            <a:r>
              <a:rPr lang="en-US" altLang="en-US" sz="2600" dirty="0"/>
              <a:t>Expanded to all states (various levels of penetration and legal status), lots of acronyms</a:t>
            </a:r>
          </a:p>
          <a:p>
            <a:pPr lvl="1"/>
            <a:r>
              <a:rPr lang="en-US" altLang="en-US" sz="2600" dirty="0"/>
              <a:t>MOST, MOLST, POST, COLST, T-POPP</a:t>
            </a:r>
          </a:p>
          <a:p>
            <a:r>
              <a:rPr lang="en-US" altLang="en-US" sz="2600" dirty="0"/>
              <a:t>Grass roots movement, local coalitions </a:t>
            </a:r>
          </a:p>
        </p:txBody>
      </p:sp>
    </p:spTree>
    <p:extLst>
      <p:ext uri="{BB962C8B-B14F-4D97-AF65-F5344CB8AC3E}">
        <p14:creationId xmlns:p14="http://schemas.microsoft.com/office/powerpoint/2010/main" val="99967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ctr"/>
            <a:r>
              <a:rPr lang="en-US" altLang="en-US" sz="4000" b="1"/>
              <a:t>The History of </a:t>
            </a:r>
            <a:r>
              <a:rPr lang="en-US" altLang="en-US" sz="4000" b="1">
                <a:solidFill>
                  <a:srgbClr val="FF66FF"/>
                </a:solidFill>
              </a:rPr>
              <a:t>POLST  </a:t>
            </a:r>
          </a:p>
        </p:txBody>
      </p:sp>
      <p:sp>
        <p:nvSpPr>
          <p:cNvPr id="18435" name="Content Placeholder 2"/>
          <p:cNvSpPr>
            <a:spLocks noGrp="1"/>
          </p:cNvSpPr>
          <p:nvPr>
            <p:ph idx="1"/>
          </p:nvPr>
        </p:nvSpPr>
        <p:spPr>
          <a:xfrm>
            <a:off x="228600" y="2057400"/>
            <a:ext cx="8229600" cy="4138612"/>
          </a:xfrm>
        </p:spPr>
        <p:txBody>
          <a:bodyPr/>
          <a:lstStyle/>
          <a:p>
            <a:pPr marL="342900" marR="0" lvl="0" indent="-342900" algn="l" defTabSz="914400" rtl="0" eaLnBrk="1" fontAlgn="base" latinLnBrk="0" hangingPunct="1">
              <a:lnSpc>
                <a:spcPct val="100000"/>
              </a:lnSpc>
              <a:spcBef>
                <a:spcPct val="20000"/>
              </a:spcBef>
              <a:spcAft>
                <a:spcPct val="0"/>
              </a:spcAft>
              <a:buClr>
                <a:srgbClr val="EE80B3"/>
              </a:buClr>
              <a:buSzPct val="50000"/>
              <a:buFont typeface="Wingdings" pitchFamily="2" charset="2"/>
              <a:buChar char="l"/>
              <a:tabLst/>
              <a:defRPr/>
            </a:pPr>
            <a:r>
              <a:rPr kumimoji="0" lang="en-US" altLang="en-US" sz="2600" b="0" i="0" u="none" strike="noStrike" kern="0" cap="none" spc="0" normalizeH="0" baseline="0" noProof="0" dirty="0">
                <a:ln>
                  <a:noFill/>
                </a:ln>
                <a:solidFill>
                  <a:srgbClr val="413000"/>
                </a:solidFill>
                <a:effectLst/>
                <a:uLnTx/>
                <a:uFillTx/>
                <a:latin typeface="Arial"/>
                <a:ea typeface="+mn-ea"/>
                <a:cs typeface="+mn-cs"/>
              </a:rPr>
              <a:t>Certain requirements to meet National </a:t>
            </a:r>
            <a:r>
              <a:rPr kumimoji="0" lang="en-US" altLang="en-US" sz="2600" b="1" i="0" u="none" strike="noStrike" kern="0" cap="none" spc="0" normalizeH="0" baseline="0" noProof="0" dirty="0">
                <a:ln>
                  <a:noFill/>
                </a:ln>
                <a:solidFill>
                  <a:srgbClr val="FF66FF"/>
                </a:solidFill>
                <a:effectLst/>
                <a:uLnTx/>
                <a:uFillTx/>
                <a:latin typeface="Arial"/>
                <a:ea typeface="+mn-ea"/>
                <a:cs typeface="+mn-cs"/>
              </a:rPr>
              <a:t>POLST</a:t>
            </a:r>
            <a:r>
              <a:rPr kumimoji="0" lang="en-US" altLang="en-US" sz="2600" b="0" i="0" u="none" strike="noStrike" kern="0" cap="none" spc="0" normalizeH="0" baseline="0" noProof="0" dirty="0">
                <a:ln>
                  <a:noFill/>
                </a:ln>
                <a:solidFill>
                  <a:srgbClr val="FF66FF"/>
                </a:solidFill>
                <a:effectLst/>
                <a:uLnTx/>
                <a:uFillTx/>
                <a:latin typeface="Arial"/>
                <a:ea typeface="+mn-ea"/>
                <a:cs typeface="+mn-cs"/>
              </a:rPr>
              <a:t> </a:t>
            </a:r>
            <a:r>
              <a:rPr kumimoji="0" lang="en-US" altLang="en-US" sz="2600" b="0" i="0" u="none" strike="noStrike" kern="0" cap="none" spc="0" normalizeH="0" baseline="0" noProof="0" dirty="0">
                <a:ln>
                  <a:noFill/>
                </a:ln>
                <a:solidFill>
                  <a:srgbClr val="413000"/>
                </a:solidFill>
                <a:effectLst/>
                <a:uLnTx/>
                <a:uFillTx/>
                <a:latin typeface="Arial"/>
                <a:ea typeface="+mn-ea"/>
                <a:cs typeface="+mn-cs"/>
              </a:rPr>
              <a:t>guidelines (bright, portable, actionable, voluntary, intended use population), not all states meet them </a:t>
            </a:r>
          </a:p>
          <a:p>
            <a:pPr marL="342900" marR="0" lvl="0" indent="-342900" algn="l" defTabSz="914400" rtl="0" eaLnBrk="1" fontAlgn="base" latinLnBrk="0" hangingPunct="1">
              <a:lnSpc>
                <a:spcPct val="100000"/>
              </a:lnSpc>
              <a:spcBef>
                <a:spcPct val="20000"/>
              </a:spcBef>
              <a:spcAft>
                <a:spcPct val="0"/>
              </a:spcAft>
              <a:buClr>
                <a:srgbClr val="EE80B3"/>
              </a:buClr>
              <a:buSzPct val="50000"/>
              <a:buFont typeface="Wingdings" pitchFamily="2" charset="2"/>
              <a:buChar char="l"/>
              <a:tabLst/>
              <a:defRPr/>
            </a:pPr>
            <a:r>
              <a:rPr kumimoji="0" lang="en-US" altLang="en-US" sz="2600" b="0" i="0" u="none" strike="noStrike" kern="0" cap="none" spc="0" normalizeH="0" baseline="0" noProof="0" dirty="0">
                <a:ln>
                  <a:noFill/>
                </a:ln>
                <a:solidFill>
                  <a:srgbClr val="413000"/>
                </a:solidFill>
                <a:effectLst/>
                <a:uLnTx/>
                <a:uFillTx/>
                <a:latin typeface="Arial"/>
                <a:ea typeface="+mn-ea"/>
                <a:cs typeface="+mn-cs"/>
              </a:rPr>
              <a:t>Some variation in content (e.g., antibiotics, ventilation, combinations of interventions, leeway)</a:t>
            </a:r>
          </a:p>
          <a:p>
            <a:pPr marL="342900" marR="0" lvl="0" indent="-342900" algn="l" defTabSz="914400" rtl="0" eaLnBrk="1" fontAlgn="base" latinLnBrk="0" hangingPunct="1">
              <a:lnSpc>
                <a:spcPct val="100000"/>
              </a:lnSpc>
              <a:spcBef>
                <a:spcPct val="20000"/>
              </a:spcBef>
              <a:spcAft>
                <a:spcPct val="0"/>
              </a:spcAft>
              <a:buClr>
                <a:srgbClr val="EE80B3"/>
              </a:buClr>
              <a:buSzPct val="50000"/>
              <a:buFont typeface="Wingdings" pitchFamily="2" charset="2"/>
              <a:buChar char="l"/>
              <a:tabLst/>
              <a:defRPr/>
            </a:pPr>
            <a:r>
              <a:rPr lang="en-US" altLang="en-US" sz="2600" dirty="0">
                <a:latin typeface="Arial"/>
              </a:rPr>
              <a:t>Colorado </a:t>
            </a:r>
            <a:r>
              <a:rPr lang="en-US" altLang="en-US" sz="2600" b="1" dirty="0">
                <a:solidFill>
                  <a:srgbClr val="FF66FF"/>
                </a:solidFill>
                <a:latin typeface="Arial"/>
              </a:rPr>
              <a:t>MOST</a:t>
            </a:r>
            <a:r>
              <a:rPr lang="en-US" altLang="en-US" sz="2600" dirty="0">
                <a:latin typeface="Arial"/>
              </a:rPr>
              <a:t> closely modeled after CA </a:t>
            </a:r>
            <a:r>
              <a:rPr lang="en-US" altLang="en-US" sz="2600" b="1" dirty="0">
                <a:solidFill>
                  <a:srgbClr val="FF66FF"/>
                </a:solidFill>
                <a:latin typeface="Arial"/>
              </a:rPr>
              <a:t>POLST</a:t>
            </a:r>
            <a:endParaRPr kumimoji="0" lang="en-US" altLang="en-US" sz="2600" b="1" i="0" u="none" strike="noStrike" kern="0" cap="none" spc="0" normalizeH="0" baseline="0" noProof="0" dirty="0">
              <a:ln>
                <a:noFill/>
              </a:ln>
              <a:solidFill>
                <a:srgbClr val="FF66FF"/>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EE80B3"/>
              </a:buClr>
              <a:buSzPct val="50000"/>
              <a:buFont typeface="Wingdings" pitchFamily="2" charset="2"/>
              <a:buChar char="l"/>
              <a:tabLst/>
              <a:defRPr/>
            </a:pPr>
            <a:r>
              <a:rPr kumimoji="0" lang="en-US" altLang="en-US" sz="2600" b="0" i="0" u="none" strike="noStrike" kern="0" cap="none" spc="0" normalizeH="0" baseline="0" noProof="0" dirty="0">
                <a:ln>
                  <a:noFill/>
                </a:ln>
                <a:solidFill>
                  <a:srgbClr val="413000"/>
                </a:solidFill>
                <a:effectLst/>
                <a:uLnTx/>
                <a:uFillTx/>
                <a:latin typeface="Arial"/>
                <a:ea typeface="+mn-ea"/>
                <a:cs typeface="+mn-cs"/>
              </a:rPr>
              <a:t>Generally, all require </a:t>
            </a:r>
            <a:r>
              <a:rPr kumimoji="0" lang="en-US" altLang="en-US" sz="2600" b="0" i="1" u="none" strike="noStrike" kern="0" cap="none" spc="0" normalizeH="0" baseline="0" noProof="0" dirty="0">
                <a:ln>
                  <a:noFill/>
                </a:ln>
                <a:solidFill>
                  <a:srgbClr val="413000"/>
                </a:solidFill>
                <a:effectLst/>
                <a:uLnTx/>
                <a:uFillTx/>
                <a:latin typeface="Arial"/>
                <a:ea typeface="+mn-ea"/>
                <a:cs typeface="+mn-cs"/>
              </a:rPr>
              <a:t>offering</a:t>
            </a:r>
            <a:r>
              <a:rPr kumimoji="0" lang="en-US" altLang="en-US" sz="2600" b="0" i="0" u="none" strike="noStrike" kern="0" cap="none" spc="0" normalizeH="0" baseline="0" noProof="0" dirty="0">
                <a:ln>
                  <a:noFill/>
                </a:ln>
                <a:solidFill>
                  <a:srgbClr val="413000"/>
                </a:solidFill>
                <a:effectLst/>
                <a:uLnTx/>
                <a:uFillTx/>
                <a:latin typeface="Arial"/>
                <a:ea typeface="+mn-ea"/>
                <a:cs typeface="+mn-cs"/>
              </a:rPr>
              <a:t> oral feeding</a:t>
            </a:r>
          </a:p>
          <a:p>
            <a:pPr marL="342900" marR="0" lvl="0" indent="-342900" algn="l" defTabSz="914400" rtl="0" eaLnBrk="1" fontAlgn="base" latinLnBrk="0" hangingPunct="1">
              <a:lnSpc>
                <a:spcPct val="100000"/>
              </a:lnSpc>
              <a:spcBef>
                <a:spcPct val="20000"/>
              </a:spcBef>
              <a:spcAft>
                <a:spcPct val="0"/>
              </a:spcAft>
              <a:buClr>
                <a:srgbClr val="EE80B3"/>
              </a:buClr>
              <a:buSzPct val="50000"/>
              <a:buFont typeface="Wingdings" pitchFamily="2" charset="2"/>
              <a:buChar char="l"/>
              <a:tabLst/>
              <a:defRPr/>
            </a:pPr>
            <a:r>
              <a:rPr lang="en-US" altLang="en-US" sz="2600" dirty="0">
                <a:latin typeface="Arial"/>
              </a:rPr>
              <a:t>Moving toward more electronic implementation</a:t>
            </a:r>
            <a:endParaRPr kumimoji="0" lang="en-US" altLang="en-US" sz="2600" b="0" i="0" u="none" strike="noStrike" kern="0" cap="none" spc="0" normalizeH="0" baseline="0" noProof="0" dirty="0">
              <a:ln>
                <a:noFill/>
              </a:ln>
              <a:solidFill>
                <a:srgbClr val="413000"/>
              </a:solidFill>
              <a:effectLst/>
              <a:uLnTx/>
              <a:uFillTx/>
              <a:latin typeface="Arial"/>
              <a:ea typeface="+mn-ea"/>
              <a:cs typeface="+mn-cs"/>
            </a:endParaRPr>
          </a:p>
        </p:txBody>
      </p:sp>
    </p:spTree>
    <p:extLst>
      <p:ext uri="{BB962C8B-B14F-4D97-AF65-F5344CB8AC3E}">
        <p14:creationId xmlns:p14="http://schemas.microsoft.com/office/powerpoint/2010/main" val="1041255657"/>
      </p:ext>
    </p:extLst>
  </p:cSld>
  <p:clrMapOvr>
    <a:masterClrMapping/>
  </p:clrMapOvr>
</p:sld>
</file>

<file path=ppt/theme/theme1.xml><?xml version="1.0" encoding="utf-8"?>
<a:theme xmlns:a="http://schemas.openxmlformats.org/drawingml/2006/main" name="POLST 2014">
  <a:themeElements>
    <a:clrScheme name="POLST 2014">
      <a:dk1>
        <a:srgbClr val="2F2222"/>
      </a:dk1>
      <a:lt1>
        <a:srgbClr val="FFFFFF"/>
      </a:lt1>
      <a:dk2>
        <a:srgbClr val="2F2222"/>
      </a:dk2>
      <a:lt2>
        <a:srgbClr val="FFFFFF"/>
      </a:lt2>
      <a:accent1>
        <a:srgbClr val="D575AE"/>
      </a:accent1>
      <a:accent2>
        <a:srgbClr val="38B0B1"/>
      </a:accent2>
      <a:accent3>
        <a:srgbClr val="5F6D75"/>
      </a:accent3>
      <a:accent4>
        <a:srgbClr val="F68E21"/>
      </a:accent4>
      <a:accent5>
        <a:srgbClr val="4574B9"/>
      </a:accent5>
      <a:accent6>
        <a:srgbClr val="DBBF95"/>
      </a:accent6>
      <a:hlink>
        <a:srgbClr val="F68E21"/>
      </a:hlink>
      <a:folHlink>
        <a:srgbClr val="4574B9"/>
      </a:folHlink>
    </a:clrScheme>
    <a:fontScheme name="POLST 2014">
      <a:majorFont>
        <a:latin typeface="Arial"/>
        <a:ea typeface=""/>
        <a:cs typeface=""/>
      </a:majorFont>
      <a:minorFont>
        <a:latin typeface="Arial"/>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ver_w_phot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Cover_w_phot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Cover_w_phot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ver_w_phot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Cover_w_phot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Cover_w_phot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Cover_w_phot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Cover_w_phot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ver_w_photo">
  <a:themeElements>
    <a:clrScheme name="Cover_w_phot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Cover_w_pho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ver_w_phot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Cover_w_phot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Cover_w_phot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ver_w_phot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Cover_w_phot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Cover_w_phot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Cover_w_phot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Cover_w_phot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OLST 2014">
  <a:themeElements>
    <a:clrScheme name="POLST 2014">
      <a:dk1>
        <a:srgbClr val="2F2222"/>
      </a:dk1>
      <a:lt1>
        <a:srgbClr val="FFFFFF"/>
      </a:lt1>
      <a:dk2>
        <a:srgbClr val="2F2222"/>
      </a:dk2>
      <a:lt2>
        <a:srgbClr val="FFFFFF"/>
      </a:lt2>
      <a:accent1>
        <a:srgbClr val="D575AE"/>
      </a:accent1>
      <a:accent2>
        <a:srgbClr val="38B0B1"/>
      </a:accent2>
      <a:accent3>
        <a:srgbClr val="5F6D75"/>
      </a:accent3>
      <a:accent4>
        <a:srgbClr val="F68E21"/>
      </a:accent4>
      <a:accent5>
        <a:srgbClr val="4574B9"/>
      </a:accent5>
      <a:accent6>
        <a:srgbClr val="DBBF95"/>
      </a:accent6>
      <a:hlink>
        <a:srgbClr val="F68E21"/>
      </a:hlink>
      <a:folHlink>
        <a:srgbClr val="4574B9"/>
      </a:folHlink>
    </a:clrScheme>
    <a:fontScheme name="POLST 2014">
      <a:majorFont>
        <a:latin typeface="Arial"/>
        <a:ea typeface=""/>
        <a:cs typeface=""/>
      </a:majorFont>
      <a:minorFont>
        <a:latin typeface="Arial"/>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ver_w_phot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Cover_w_phot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Cover_w_phot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ver_w_phot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Cover_w_phot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Cover_w_phot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Cover_w_phot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Cover_w_phot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7350</TotalTime>
  <Words>3596</Words>
  <Application>Microsoft Office PowerPoint</Application>
  <PresentationFormat>On-screen Show (4:3)</PresentationFormat>
  <Paragraphs>309</Paragraphs>
  <Slides>40</Slides>
  <Notes>23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Arial</vt:lpstr>
      <vt:lpstr>Arial Narrow</vt:lpstr>
      <vt:lpstr>Calibri</vt:lpstr>
      <vt:lpstr>Lato Regular</vt:lpstr>
      <vt:lpstr>Open Sans</vt:lpstr>
      <vt:lpstr>Symbol</vt:lpstr>
      <vt:lpstr>Times New Roman</vt:lpstr>
      <vt:lpstr>Verdana</vt:lpstr>
      <vt:lpstr>Wingdings</vt:lpstr>
      <vt:lpstr>POLST 2014</vt:lpstr>
      <vt:lpstr>Cover_w_photo</vt:lpstr>
      <vt:lpstr>1_POLST 2014</vt:lpstr>
      <vt:lpstr>POLST/MOST: Historical Perspective &amp; Current Issues  </vt:lpstr>
      <vt:lpstr>Karl Steinberg, MD,  CMD, HMDC, HEC-C</vt:lpstr>
      <vt:lpstr>Role of Advance Directive</vt:lpstr>
      <vt:lpstr>Is the Value of ACP Controversial?</vt:lpstr>
      <vt:lpstr>Is the Value of ACP Controversial?</vt:lpstr>
      <vt:lpstr>A Little National POLST History</vt:lpstr>
      <vt:lpstr>What is POLST?</vt:lpstr>
      <vt:lpstr>More History of POLST  </vt:lpstr>
      <vt:lpstr>The History of POLST  </vt:lpstr>
      <vt:lpstr>Revising POLST </vt:lpstr>
      <vt:lpstr>POLST = portable medical orders</vt:lpstr>
      <vt:lpstr>National POLST Engagement</vt:lpstr>
      <vt:lpstr>PowerPoint Presentation</vt:lpstr>
      <vt:lpstr>PowerPoint Presentation</vt:lpstr>
      <vt:lpstr>Who Would Benefit from Having a POLST Form?</vt:lpstr>
      <vt:lpstr>POLST vs. Pre-Hospital DNR (Do Not Resuscitate) “CPR Directive”</vt:lpstr>
      <vt:lpstr>PowerPoint Presentation</vt:lpstr>
      <vt:lpstr>When Does Section A Apply</vt:lpstr>
      <vt:lpstr>Diagram of POLST Medical Interventions</vt:lpstr>
      <vt:lpstr>Changes to Section B— Goal Statements</vt:lpstr>
      <vt:lpstr>PowerPoint Presentation</vt:lpstr>
      <vt:lpstr>Section B – Full Treatment</vt:lpstr>
      <vt:lpstr>Context is Important</vt:lpstr>
      <vt:lpstr>Section B – Selective Treatment</vt:lpstr>
      <vt:lpstr>Section B – Comfort-Focused Treatment</vt:lpstr>
      <vt:lpstr>Section C – Artificial Nutrition</vt:lpstr>
      <vt:lpstr>PowerPoint Presentation</vt:lpstr>
      <vt:lpstr>PowerPoint Presentation</vt:lpstr>
      <vt:lpstr>Wise Guidance from  CA Probate Code §4650 </vt:lpstr>
      <vt:lpstr>Incapacitated Patients –  CRS § 15-18.5-103</vt:lpstr>
      <vt:lpstr>Uniform Laws Commission  Surrogate Language</vt:lpstr>
      <vt:lpstr>Practitioner Signature &amp; Engagement</vt:lpstr>
      <vt:lpstr>Updating a Patient’s POLST </vt:lpstr>
      <vt:lpstr>POLST Registries</vt:lpstr>
      <vt:lpstr>POLST Current Issues</vt:lpstr>
      <vt:lpstr>POLST Pain Points in SNF</vt:lpstr>
      <vt:lpstr>POLST Pain Points in SNF (cont’d)</vt:lpstr>
      <vt:lpstr>Decision Guides from CCCC</vt:lpstr>
      <vt:lpstr>ACP/POLST: Tools and Resources </vt:lpstr>
      <vt:lpstr>Thanks for All You Do!</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Steinberg MD</dc:creator>
  <cp:lastModifiedBy>Steinberg, Karl E. MD</cp:lastModifiedBy>
  <cp:revision>40</cp:revision>
  <dcterms:created xsi:type="dcterms:W3CDTF">2016-01-29T07:14:34Z</dcterms:created>
  <dcterms:modified xsi:type="dcterms:W3CDTF">2024-02-01T19:28:20Z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70f647f-2cdb-4dca-971d-54654863036f_Enabled">
    <vt:lpwstr>true</vt:lpwstr>
  </property>
  <property fmtid="{D5CDD505-2E9C-101B-9397-08002B2CF9AE}" pid="3" name="MSIP_Label_170f647f-2cdb-4dca-971d-54654863036f_SetDate">
    <vt:lpwstr>2024-01-19T18:00:39Z</vt:lpwstr>
  </property>
  <property fmtid="{D5CDD505-2E9C-101B-9397-08002B2CF9AE}" pid="4" name="MSIP_Label_170f647f-2cdb-4dca-971d-54654863036f_Method">
    <vt:lpwstr>Standard</vt:lpwstr>
  </property>
  <property fmtid="{D5CDD505-2E9C-101B-9397-08002B2CF9AE}" pid="5" name="MSIP_Label_170f647f-2cdb-4dca-971d-54654863036f_Name">
    <vt:lpwstr>170f647f-2cdb-4dca-971d-54654863036f</vt:lpwstr>
  </property>
  <property fmtid="{D5CDD505-2E9C-101B-9397-08002B2CF9AE}" pid="6" name="MSIP_Label_170f647f-2cdb-4dca-971d-54654863036f_SiteId">
    <vt:lpwstr>a2aff3af-b29c-493c-ae8f-b8b1a8e84782</vt:lpwstr>
  </property>
  <property fmtid="{D5CDD505-2E9C-101B-9397-08002B2CF9AE}" pid="7" name="MSIP_Label_170f647f-2cdb-4dca-971d-54654863036f_ActionId">
    <vt:lpwstr>b9ed9c6c-4a56-4ceb-bffe-02948dadbd3c</vt:lpwstr>
  </property>
  <property fmtid="{D5CDD505-2E9C-101B-9397-08002B2CF9AE}" pid="8" name="MSIP_Label_170f647f-2cdb-4dca-971d-54654863036f_ContentBits">
    <vt:lpwstr>0</vt:lpwstr>
  </property>
</Properties>
</file>