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
  </p:notesMasterIdLst>
  <p:sldIdLst>
    <p:sldId id="256" r:id="rId2"/>
    <p:sldId id="257" r:id="rId3"/>
    <p:sldId id="258" r:id="rId4"/>
  </p:sldIdLst>
  <p:sldSz cx="6858000" cy="9144000" type="letter"/>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8A6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57"/>
    <p:restoredTop sz="94781"/>
  </p:normalViewPr>
  <p:slideViewPr>
    <p:cSldViewPr snapToGrid="0" snapToObjects="1">
      <p:cViewPr>
        <p:scale>
          <a:sx n="152" d="100"/>
          <a:sy n="152" d="100"/>
        </p:scale>
        <p:origin x="1152" y="-3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81CC8A-56E7-134E-AACB-7E8B4B8CE149}" type="datetimeFigureOut">
              <a:rPr lang="en-US" smtClean="0"/>
              <a:t>11/3/21</a:t>
            </a:fld>
            <a:endParaRPr lang="en-US"/>
          </a:p>
        </p:txBody>
      </p:sp>
      <p:sp>
        <p:nvSpPr>
          <p:cNvPr id="4" name="Slide Image Placeholder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2D833C-09B9-CF42-88DF-4C16066FA50F}" type="slidenum">
              <a:rPr lang="en-US" smtClean="0"/>
              <a:t>‹#›</a:t>
            </a:fld>
            <a:endParaRPr lang="en-US"/>
          </a:p>
        </p:txBody>
      </p:sp>
    </p:spTree>
    <p:extLst>
      <p:ext uri="{BB962C8B-B14F-4D97-AF65-F5344CB8AC3E}">
        <p14:creationId xmlns:p14="http://schemas.microsoft.com/office/powerpoint/2010/main" val="1664258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2D833C-09B9-CF42-88DF-4C16066FA50F}" type="slidenum">
              <a:rPr lang="en-US" smtClean="0"/>
              <a:t>1</a:t>
            </a:fld>
            <a:endParaRPr lang="en-US"/>
          </a:p>
        </p:txBody>
      </p:sp>
    </p:spTree>
    <p:extLst>
      <p:ext uri="{BB962C8B-B14F-4D97-AF65-F5344CB8AC3E}">
        <p14:creationId xmlns:p14="http://schemas.microsoft.com/office/powerpoint/2010/main" val="14865794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1A0E1F1-31B8-A247-B260-D862653CEC35}" type="datetimeFigureOut">
              <a:rPr lang="en-US" smtClean="0"/>
              <a:t>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8FFB8-2544-2042-97B5-2C1591CD9570}" type="slidenum">
              <a:rPr lang="en-US" smtClean="0"/>
              <a:t>‹#›</a:t>
            </a:fld>
            <a:endParaRPr lang="en-US"/>
          </a:p>
        </p:txBody>
      </p:sp>
    </p:spTree>
    <p:extLst>
      <p:ext uri="{BB962C8B-B14F-4D97-AF65-F5344CB8AC3E}">
        <p14:creationId xmlns:p14="http://schemas.microsoft.com/office/powerpoint/2010/main" val="21588812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A0E1F1-31B8-A247-B260-D862653CEC35}" type="datetimeFigureOut">
              <a:rPr lang="en-US" smtClean="0"/>
              <a:t>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8FFB8-2544-2042-97B5-2C1591CD9570}" type="slidenum">
              <a:rPr lang="en-US" smtClean="0"/>
              <a:t>‹#›</a:t>
            </a:fld>
            <a:endParaRPr lang="en-US"/>
          </a:p>
        </p:txBody>
      </p:sp>
    </p:spTree>
    <p:extLst>
      <p:ext uri="{BB962C8B-B14F-4D97-AF65-F5344CB8AC3E}">
        <p14:creationId xmlns:p14="http://schemas.microsoft.com/office/powerpoint/2010/main" val="17489343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A0E1F1-31B8-A247-B260-D862653CEC35}" type="datetimeFigureOut">
              <a:rPr lang="en-US" smtClean="0"/>
              <a:t>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8FFB8-2544-2042-97B5-2C1591CD9570}" type="slidenum">
              <a:rPr lang="en-US" smtClean="0"/>
              <a:t>‹#›</a:t>
            </a:fld>
            <a:endParaRPr lang="en-US"/>
          </a:p>
        </p:txBody>
      </p:sp>
    </p:spTree>
    <p:extLst>
      <p:ext uri="{BB962C8B-B14F-4D97-AF65-F5344CB8AC3E}">
        <p14:creationId xmlns:p14="http://schemas.microsoft.com/office/powerpoint/2010/main" val="15733007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1A0E1F1-31B8-A247-B260-D862653CEC35}" type="datetimeFigureOut">
              <a:rPr lang="en-US" smtClean="0"/>
              <a:t>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8FFB8-2544-2042-97B5-2C1591CD9570}" type="slidenum">
              <a:rPr lang="en-US" smtClean="0"/>
              <a:t>‹#›</a:t>
            </a:fld>
            <a:endParaRPr lang="en-US"/>
          </a:p>
        </p:txBody>
      </p:sp>
    </p:spTree>
    <p:extLst>
      <p:ext uri="{BB962C8B-B14F-4D97-AF65-F5344CB8AC3E}">
        <p14:creationId xmlns:p14="http://schemas.microsoft.com/office/powerpoint/2010/main" val="10368311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1A0E1F1-31B8-A247-B260-D862653CEC35}" type="datetimeFigureOut">
              <a:rPr lang="en-US" smtClean="0"/>
              <a:t>11/3/21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128FFB8-2544-2042-97B5-2C1591CD9570}" type="slidenum">
              <a:rPr lang="en-US" smtClean="0"/>
              <a:t>‹#›</a:t>
            </a:fld>
            <a:endParaRPr lang="en-US"/>
          </a:p>
        </p:txBody>
      </p:sp>
    </p:spTree>
    <p:extLst>
      <p:ext uri="{BB962C8B-B14F-4D97-AF65-F5344CB8AC3E}">
        <p14:creationId xmlns:p14="http://schemas.microsoft.com/office/powerpoint/2010/main" val="34166995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1A0E1F1-31B8-A247-B260-D862653CEC35}" type="datetimeFigureOut">
              <a:rPr lang="en-US" smtClean="0"/>
              <a:t>11/3/21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28FFB8-2544-2042-97B5-2C1591CD9570}" type="slidenum">
              <a:rPr lang="en-US" smtClean="0"/>
              <a:t>‹#›</a:t>
            </a:fld>
            <a:endParaRPr lang="en-US"/>
          </a:p>
        </p:txBody>
      </p:sp>
    </p:spTree>
    <p:extLst>
      <p:ext uri="{BB962C8B-B14F-4D97-AF65-F5344CB8AC3E}">
        <p14:creationId xmlns:p14="http://schemas.microsoft.com/office/powerpoint/2010/main" val="2174236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A0E1F1-31B8-A247-B260-D862653CEC35}" type="datetimeFigureOut">
              <a:rPr lang="en-US" smtClean="0"/>
              <a:t>11/3/21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128FFB8-2544-2042-97B5-2C1591CD9570}" type="slidenum">
              <a:rPr lang="en-US" smtClean="0"/>
              <a:t>‹#›</a:t>
            </a:fld>
            <a:endParaRPr lang="en-US"/>
          </a:p>
        </p:txBody>
      </p:sp>
    </p:spTree>
    <p:extLst>
      <p:ext uri="{BB962C8B-B14F-4D97-AF65-F5344CB8AC3E}">
        <p14:creationId xmlns:p14="http://schemas.microsoft.com/office/powerpoint/2010/main" val="41098222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1A0E1F1-31B8-A247-B260-D862653CEC35}" type="datetimeFigureOut">
              <a:rPr lang="en-US" smtClean="0"/>
              <a:t>11/3/21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128FFB8-2544-2042-97B5-2C1591CD9570}" type="slidenum">
              <a:rPr lang="en-US" smtClean="0"/>
              <a:t>‹#›</a:t>
            </a:fld>
            <a:endParaRPr lang="en-US"/>
          </a:p>
        </p:txBody>
      </p:sp>
    </p:spTree>
    <p:extLst>
      <p:ext uri="{BB962C8B-B14F-4D97-AF65-F5344CB8AC3E}">
        <p14:creationId xmlns:p14="http://schemas.microsoft.com/office/powerpoint/2010/main" val="1790668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A0E1F1-31B8-A247-B260-D862653CEC35}" type="datetimeFigureOut">
              <a:rPr lang="en-US" smtClean="0"/>
              <a:t>11/3/21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128FFB8-2544-2042-97B5-2C1591CD9570}" type="slidenum">
              <a:rPr lang="en-US" smtClean="0"/>
              <a:t>‹#›</a:t>
            </a:fld>
            <a:endParaRPr lang="en-US"/>
          </a:p>
        </p:txBody>
      </p:sp>
    </p:spTree>
    <p:extLst>
      <p:ext uri="{BB962C8B-B14F-4D97-AF65-F5344CB8AC3E}">
        <p14:creationId xmlns:p14="http://schemas.microsoft.com/office/powerpoint/2010/main" val="4158155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1A0E1F1-31B8-A247-B260-D862653CEC35}" type="datetimeFigureOut">
              <a:rPr lang="en-US" smtClean="0"/>
              <a:t>11/3/21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28FFB8-2544-2042-97B5-2C1591CD9570}" type="slidenum">
              <a:rPr lang="en-US" smtClean="0"/>
              <a:t>‹#›</a:t>
            </a:fld>
            <a:endParaRPr lang="en-US"/>
          </a:p>
        </p:txBody>
      </p:sp>
    </p:spTree>
    <p:extLst>
      <p:ext uri="{BB962C8B-B14F-4D97-AF65-F5344CB8AC3E}">
        <p14:creationId xmlns:p14="http://schemas.microsoft.com/office/powerpoint/2010/main" val="2576784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1A0E1F1-31B8-A247-B260-D862653CEC35}" type="datetimeFigureOut">
              <a:rPr lang="en-US" smtClean="0"/>
              <a:t>11/3/21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128FFB8-2544-2042-97B5-2C1591CD9570}" type="slidenum">
              <a:rPr lang="en-US" smtClean="0"/>
              <a:t>‹#›</a:t>
            </a:fld>
            <a:endParaRPr lang="en-US"/>
          </a:p>
        </p:txBody>
      </p:sp>
    </p:spTree>
    <p:extLst>
      <p:ext uri="{BB962C8B-B14F-4D97-AF65-F5344CB8AC3E}">
        <p14:creationId xmlns:p14="http://schemas.microsoft.com/office/powerpoint/2010/main" val="13474894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1A0E1F1-31B8-A247-B260-D862653CEC35}" type="datetimeFigureOut">
              <a:rPr lang="en-US" smtClean="0"/>
              <a:t>11/3/21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6128FFB8-2544-2042-97B5-2C1591CD9570}" type="slidenum">
              <a:rPr lang="en-US" smtClean="0"/>
              <a:t>‹#›</a:t>
            </a:fld>
            <a:endParaRPr lang="en-US"/>
          </a:p>
        </p:txBody>
      </p:sp>
    </p:spTree>
    <p:extLst>
      <p:ext uri="{BB962C8B-B14F-4D97-AF65-F5344CB8AC3E}">
        <p14:creationId xmlns:p14="http://schemas.microsoft.com/office/powerpoint/2010/main" val="106513813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svg"/></Relationships>
</file>

<file path=ppt/slides/_rels/slide2.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8" Type="http://schemas.openxmlformats.org/officeDocument/2006/relationships/hyperlink" Target="https://www.playbill.com/article/schedule-of-upcoming-off-broadway-shows-com-119931" TargetMode="External"/><Relationship Id="rId3" Type="http://schemas.openxmlformats.org/officeDocument/2006/relationships/hyperlink" Target="https://nomadandinlove.com/virtual-tours-for-travel/" TargetMode="External"/><Relationship Id="rId7" Type="http://schemas.openxmlformats.org/officeDocument/2006/relationships/hyperlink" Target="https://aging.rush.edu/schaalman/" TargetMode="External"/><Relationship Id="rId2" Type="http://schemas.openxmlformats.org/officeDocument/2006/relationships/hyperlink" Target="https://www.tasteofhome.com/article/free-virtual-tours/" TargetMode="External"/><Relationship Id="rId1" Type="http://schemas.openxmlformats.org/officeDocument/2006/relationships/slideLayout" Target="../slideLayouts/slideLayout5.xml"/><Relationship Id="rId6" Type="http://schemas.openxmlformats.org/officeDocument/2006/relationships/hyperlink" Target="https://alzfdn.org/education-resource-center/" TargetMode="External"/><Relationship Id="rId11" Type="http://schemas.openxmlformats.org/officeDocument/2006/relationships/image" Target="../media/image7.jpg"/><Relationship Id="rId5" Type="http://schemas.openxmlformats.org/officeDocument/2006/relationships/hyperlink" Target="https://www.mather.com/neighborhood-programs/telephone-topics" TargetMode="External"/><Relationship Id="rId10" Type="http://schemas.openxmlformats.org/officeDocument/2006/relationships/image" Target="../media/image8.png"/><Relationship Id="rId4" Type="http://schemas.openxmlformats.org/officeDocument/2006/relationships/hyperlink" Target="https://www.jpl.nasa.gov/virtual-tour/" TargetMode="External"/><Relationship Id="rId9" Type="http://schemas.openxmlformats.org/officeDocument/2006/relationships/hyperlink" Target="http://www.openculture.com/2013/05/phone-a-poem.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2ADCF8BD-A3C2-494E-9F49-E5C9800DEDFA}"/>
              </a:ext>
            </a:extLst>
          </p:cNvPr>
          <p:cNvSpPr/>
          <p:nvPr/>
        </p:nvSpPr>
        <p:spPr>
          <a:xfrm>
            <a:off x="267816" y="262251"/>
            <a:ext cx="6322372" cy="458780"/>
          </a:xfrm>
          <a:prstGeom prst="rect">
            <a:avLst/>
          </a:prstGeom>
        </p:spPr>
        <p:txBody>
          <a:bodyPr wrap="none">
            <a:spAutoFit/>
          </a:bodyPr>
          <a:lstStyle/>
          <a:p>
            <a:pPr algn="ctr">
              <a:lnSpc>
                <a:spcPct val="107000"/>
              </a:lnSpc>
              <a:spcAft>
                <a:spcPts val="1067"/>
              </a:spcAft>
            </a:pPr>
            <a:r>
              <a:rPr lang="en-US" sz="2400" b="1" dirty="0">
                <a:latin typeface="Arial" panose="020B0604020202020204" pitchFamily="34" charset="0"/>
                <a:ea typeface="Calibri" panose="020F0502020204030204" pitchFamily="34" charset="0"/>
                <a:cs typeface="Arial" panose="020B0604020202020204" pitchFamily="34" charset="0"/>
              </a:rPr>
              <a:t>Re-Thinking Rituals Around the Holidays </a:t>
            </a:r>
            <a:endParaRPr lang="en-US" sz="2400" dirty="0">
              <a:latin typeface="Arial" panose="020B0604020202020204" pitchFamily="34" charset="0"/>
              <a:ea typeface="Calibri" panose="020F0502020204030204" pitchFamily="34" charset="0"/>
              <a:cs typeface="Arial" panose="020B0604020202020204" pitchFamily="34" charset="0"/>
            </a:endParaRPr>
          </a:p>
        </p:txBody>
      </p:sp>
      <p:sp>
        <p:nvSpPr>
          <p:cNvPr id="5" name="Rectangle 4">
            <a:extLst>
              <a:ext uri="{FF2B5EF4-FFF2-40B4-BE49-F238E27FC236}">
                <a16:creationId xmlns:a16="http://schemas.microsoft.com/office/drawing/2014/main" id="{DDCC9EE7-4D6A-3441-B1CD-F30D8A197F6E}"/>
              </a:ext>
            </a:extLst>
          </p:cNvPr>
          <p:cNvSpPr/>
          <p:nvPr/>
        </p:nvSpPr>
        <p:spPr>
          <a:xfrm>
            <a:off x="168088" y="719512"/>
            <a:ext cx="6521823" cy="1179169"/>
          </a:xfrm>
          <a:prstGeom prst="rect">
            <a:avLst/>
          </a:prstGeom>
        </p:spPr>
        <p:txBody>
          <a:bodyPr wrap="square">
            <a:spAutoFit/>
          </a:bodyPr>
          <a:lstStyle/>
          <a:p>
            <a:pPr>
              <a:lnSpc>
                <a:spcPct val="107000"/>
              </a:lnSpc>
              <a:spcAft>
                <a:spcPts val="800"/>
              </a:spcAft>
            </a:pPr>
            <a:r>
              <a:rPr lang="en-US" sz="1100" dirty="0">
                <a:latin typeface="Arial" panose="020B0604020202020204" pitchFamily="34" charset="0"/>
                <a:ea typeface="Calibri" panose="020F0502020204030204" pitchFamily="34" charset="0"/>
                <a:cs typeface="Arial" panose="020B0604020202020204" pitchFamily="34" charset="0"/>
              </a:rPr>
              <a:t>Each family has their own unique set of traditions and rituals when it comes to big occasions. During the winter holiday season, these rituals provide families with a sense of predictability: Mom’s famous pumpkin pie, Auntie’s notorious vacation photos, and so on. Since the start of the pandemic, families have had to adapt their rituals during the holiday season.* This requires flexibility and resilience, two skills we’ve used a lot the past year plus. Here are some tips to get you thinking about </a:t>
            </a:r>
            <a:r>
              <a:rPr lang="en-US" sz="1100" i="1" dirty="0">
                <a:latin typeface="Arial" panose="020B0604020202020204" pitchFamily="34" charset="0"/>
                <a:ea typeface="Calibri" panose="020F0502020204030204" pitchFamily="34" charset="0"/>
                <a:cs typeface="Arial" panose="020B0604020202020204" pitchFamily="34" charset="0"/>
              </a:rPr>
              <a:t>flexing</a:t>
            </a:r>
            <a:r>
              <a:rPr lang="en-US" sz="1100" dirty="0">
                <a:latin typeface="Arial" panose="020B0604020202020204" pitchFamily="34" charset="0"/>
                <a:ea typeface="Calibri" panose="020F0502020204030204" pitchFamily="34" charset="0"/>
                <a:cs typeface="Arial" panose="020B0604020202020204" pitchFamily="34" charset="0"/>
              </a:rPr>
              <a:t> your flexibility and resilience this holiday season:</a:t>
            </a:r>
          </a:p>
        </p:txBody>
      </p:sp>
      <p:sp>
        <p:nvSpPr>
          <p:cNvPr id="6" name="Rectangle 5">
            <a:extLst>
              <a:ext uri="{FF2B5EF4-FFF2-40B4-BE49-F238E27FC236}">
                <a16:creationId xmlns:a16="http://schemas.microsoft.com/office/drawing/2014/main" id="{18AD1EBE-BFCE-A74E-904C-BFF796286F66}"/>
              </a:ext>
            </a:extLst>
          </p:cNvPr>
          <p:cNvSpPr/>
          <p:nvPr/>
        </p:nvSpPr>
        <p:spPr>
          <a:xfrm>
            <a:off x="168088" y="1910023"/>
            <a:ext cx="4840184" cy="1415772"/>
          </a:xfrm>
          <a:prstGeom prst="rect">
            <a:avLst/>
          </a:prstGeom>
          <a:ln>
            <a:noFill/>
          </a:ln>
        </p:spPr>
        <p:txBody>
          <a:bodyPr wrap="square">
            <a:spAutoFit/>
          </a:bodyPr>
          <a:lstStyle/>
          <a:p>
            <a:pPr algn="just"/>
            <a:r>
              <a:rPr lang="en-US" sz="1400" b="1" u="sng" dirty="0">
                <a:latin typeface="Arial" panose="020B0604020202020204" pitchFamily="34" charset="0"/>
                <a:ea typeface="Calibri" panose="020F0502020204030204" pitchFamily="34" charset="0"/>
                <a:cs typeface="Arial" panose="020B0604020202020204" pitchFamily="34" charset="0"/>
              </a:rPr>
              <a:t>1. Continue to celebrate.</a:t>
            </a:r>
            <a:r>
              <a:rPr lang="en-US" sz="1400" u="sng" dirty="0">
                <a:latin typeface="Arial" panose="020B0604020202020204" pitchFamily="34" charset="0"/>
                <a:ea typeface="Calibri" panose="020F050202020403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Celebrations this year may still feel different. While we have progressed, we may not be back to exactly how things were before the pandemic. It’s ok to continue to adapt your holidays for each family members’ situation and comfort level. You may do a zoom call with your grandmother but have your brother come over for Thanksgiving dinner. Try not to put too much pressure to go “back to normal”, it’s ok to continue to be flexible.  </a:t>
            </a:r>
            <a:endParaRPr lang="en-US" sz="1200" dirty="0">
              <a:latin typeface="Arial" panose="020B0604020202020204" pitchFamily="34" charset="0"/>
              <a:ea typeface="Calibri" panose="020F0502020204030204" pitchFamily="34" charset="0"/>
              <a:cs typeface="Arial" panose="020B0604020202020204" pitchFamily="34" charset="0"/>
            </a:endParaRPr>
          </a:p>
        </p:txBody>
      </p:sp>
      <p:sp>
        <p:nvSpPr>
          <p:cNvPr id="3" name="Rectangle 2">
            <a:extLst>
              <a:ext uri="{FF2B5EF4-FFF2-40B4-BE49-F238E27FC236}">
                <a16:creationId xmlns:a16="http://schemas.microsoft.com/office/drawing/2014/main" id="{F49D1AB0-3C20-4136-9469-BC66490A03C7}"/>
              </a:ext>
            </a:extLst>
          </p:cNvPr>
          <p:cNvSpPr/>
          <p:nvPr/>
        </p:nvSpPr>
        <p:spPr>
          <a:xfrm>
            <a:off x="162928" y="4777420"/>
            <a:ext cx="2765758" cy="1815882"/>
          </a:xfrm>
          <a:prstGeom prst="rect">
            <a:avLst/>
          </a:prstGeom>
          <a:ln>
            <a:noFill/>
          </a:ln>
        </p:spPr>
        <p:txBody>
          <a:bodyPr wrap="square">
            <a:spAutoFit/>
          </a:bodyPr>
          <a:lstStyle/>
          <a:p>
            <a:pPr algn="just"/>
            <a:r>
              <a:rPr lang="en-US" sz="1400" b="1" u="sng" dirty="0">
                <a:latin typeface="Arial" panose="020B0604020202020204" pitchFamily="34" charset="0"/>
                <a:ea typeface="Calibri" panose="020F0502020204030204" pitchFamily="34" charset="0"/>
                <a:cs typeface="Arial" panose="020B0604020202020204" pitchFamily="34" charset="0"/>
              </a:rPr>
              <a:t>3. </a:t>
            </a:r>
            <a:r>
              <a:rPr lang="en-US" sz="1400" b="1" u="sng" dirty="0">
                <a:latin typeface="Arial" panose="020B0604020202020204" pitchFamily="34" charset="0"/>
                <a:cs typeface="Arial" panose="020B0604020202020204" pitchFamily="34" charset="0"/>
              </a:rPr>
              <a:t>Find the family value behind the ritual.</a:t>
            </a:r>
            <a:r>
              <a:rPr lang="en-US" sz="1400" u="sng"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Our rituals are strongly linked to our family values. When adapting rituals, continue to focus on the value, rather than the behavior that comes from the value (that is the “ritual”). Try to make changes that preserve your family values, even if it looks very, very different. </a:t>
            </a:r>
          </a:p>
        </p:txBody>
      </p:sp>
      <p:graphicFrame>
        <p:nvGraphicFramePr>
          <p:cNvPr id="10" name="Table 9">
            <a:extLst>
              <a:ext uri="{FF2B5EF4-FFF2-40B4-BE49-F238E27FC236}">
                <a16:creationId xmlns:a16="http://schemas.microsoft.com/office/drawing/2014/main" id="{E00E67DE-4E29-49CF-9D79-E7085AC19CE1}"/>
              </a:ext>
            </a:extLst>
          </p:cNvPr>
          <p:cNvGraphicFramePr>
            <a:graphicFrameLocks noGrp="1"/>
          </p:cNvGraphicFramePr>
          <p:nvPr>
            <p:extLst>
              <p:ext uri="{D42A27DB-BD31-4B8C-83A1-F6EECF244321}">
                <p14:modId xmlns:p14="http://schemas.microsoft.com/office/powerpoint/2010/main" val="306343761"/>
              </p:ext>
            </p:extLst>
          </p:nvPr>
        </p:nvGraphicFramePr>
        <p:xfrm>
          <a:off x="3056044" y="4528792"/>
          <a:ext cx="3604970" cy="3255254"/>
        </p:xfrm>
        <a:graphic>
          <a:graphicData uri="http://schemas.openxmlformats.org/drawingml/2006/table">
            <a:tbl>
              <a:tblPr firstRow="1" firstCol="1" bandRow="1">
                <a:tableStyleId>{72833802-FEF1-4C79-8D5D-14CF1EAF98D9}</a:tableStyleId>
              </a:tblPr>
              <a:tblGrid>
                <a:gridCol w="3604970">
                  <a:extLst>
                    <a:ext uri="{9D8B030D-6E8A-4147-A177-3AD203B41FA5}">
                      <a16:colId xmlns:a16="http://schemas.microsoft.com/office/drawing/2014/main" val="3912494838"/>
                    </a:ext>
                  </a:extLst>
                </a:gridCol>
              </a:tblGrid>
              <a:tr h="266218">
                <a:tc>
                  <a:txBody>
                    <a:bodyPr/>
                    <a:lstStyle/>
                    <a:p>
                      <a:pPr marL="0" marR="0" algn="ctr">
                        <a:lnSpc>
                          <a:spcPct val="107000"/>
                        </a:lnSpc>
                        <a:spcBef>
                          <a:spcPts val="0"/>
                        </a:spcBef>
                        <a:spcAft>
                          <a:spcPts val="0"/>
                        </a:spcAft>
                      </a:pPr>
                      <a:r>
                        <a:rPr lang="en-US" sz="1300" u="sng" dirty="0">
                          <a:solidFill>
                            <a:sysClr val="windowText" lastClr="000000"/>
                          </a:solidFill>
                          <a:effectLst/>
                          <a:latin typeface="Arial" panose="020B0604020202020204" pitchFamily="34" charset="0"/>
                          <a:cs typeface="Arial" panose="020B0604020202020204" pitchFamily="34" charset="0"/>
                        </a:rPr>
                        <a:t>Dissecting  &amp; Re-thinking Rituals:</a:t>
                      </a:r>
                    </a:p>
                  </a:txBody>
                  <a:tcPr marL="68323" marR="6832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EC8A6D"/>
                    </a:solidFill>
                  </a:tcPr>
                </a:tc>
                <a:extLst>
                  <a:ext uri="{0D108BD9-81ED-4DB2-BD59-A6C34878D82A}">
                    <a16:rowId xmlns:a16="http://schemas.microsoft.com/office/drawing/2014/main" val="2588035014"/>
                  </a:ext>
                </a:extLst>
              </a:tr>
              <a:tr h="437719">
                <a:tc>
                  <a:txBody>
                    <a:bodyPr/>
                    <a:lstStyle/>
                    <a:p>
                      <a:pPr marL="0" marR="0" lvl="0" indent="0" algn="l" defTabSz="685800" rtl="0" eaLnBrk="1" fontAlgn="auto" latinLnBrk="0" hangingPunct="1">
                        <a:lnSpc>
                          <a:spcPct val="107000"/>
                        </a:lnSpc>
                        <a:spcBef>
                          <a:spcPts val="0"/>
                        </a:spcBef>
                        <a:spcAft>
                          <a:spcPts val="0"/>
                        </a:spcAft>
                        <a:buClrTx/>
                        <a:buSzTx/>
                        <a:buFont typeface="+mj-lt"/>
                        <a:buNone/>
                        <a:tabLst/>
                        <a:defRPr/>
                      </a:pPr>
                      <a:r>
                        <a:rPr lang="en-US" sz="1100" dirty="0">
                          <a:effectLst/>
                          <a:latin typeface="Arial" panose="020B0604020202020204" pitchFamily="34" charset="0"/>
                          <a:cs typeface="Arial" panose="020B0604020202020204" pitchFamily="34" charset="0"/>
                        </a:rPr>
                        <a:t>What is the ritual? – The behavior/ritual.</a:t>
                      </a:r>
                    </a:p>
                    <a:p>
                      <a:pPr marL="0" marR="0" lvl="0" indent="0" algn="l" defTabSz="685800" rtl="0" eaLnBrk="1" fontAlgn="auto" latinLnBrk="0" hangingPunct="1">
                        <a:lnSpc>
                          <a:spcPct val="107000"/>
                        </a:lnSpc>
                        <a:spcBef>
                          <a:spcPts val="0"/>
                        </a:spcBef>
                        <a:spcAft>
                          <a:spcPts val="0"/>
                        </a:spcAft>
                        <a:buClrTx/>
                        <a:buSzTx/>
                        <a:buFont typeface="+mj-lt"/>
                        <a:buNone/>
                        <a:tabLst/>
                        <a:defRPr/>
                      </a:pPr>
                      <a:r>
                        <a:rPr lang="en-US" sz="1100" b="0" dirty="0">
                          <a:effectLst/>
                          <a:latin typeface="Arial" panose="020B0604020202020204" pitchFamily="34" charset="0"/>
                          <a:cs typeface="Arial" panose="020B0604020202020204" pitchFamily="34" charset="0"/>
                        </a:rPr>
                        <a:t>Example: </a:t>
                      </a:r>
                      <a:r>
                        <a:rPr lang="en-US" sz="1100" b="0" i="1" u="none" dirty="0">
                          <a:effectLst/>
                          <a:latin typeface="Arial" panose="020B0604020202020204" pitchFamily="34" charset="0"/>
                          <a:cs typeface="Arial" panose="020B0604020202020204" pitchFamily="34" charset="0"/>
                        </a:rPr>
                        <a:t>Making a meal for a family in need. </a:t>
                      </a:r>
                    </a:p>
                  </a:txBody>
                  <a:tcPr marL="68323" marR="683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669925804"/>
                  </a:ext>
                </a:extLst>
              </a:tr>
              <a:tr h="437719">
                <a:tc>
                  <a:txBody>
                    <a:bodyPr/>
                    <a:lstStyle/>
                    <a:p>
                      <a:pPr marL="0" marR="0" lvl="0" indent="0" algn="l" defTabSz="685800" rtl="0" eaLnBrk="1" fontAlgn="auto" latinLnBrk="0" hangingPunct="1">
                        <a:lnSpc>
                          <a:spcPct val="107000"/>
                        </a:lnSpc>
                        <a:spcBef>
                          <a:spcPts val="0"/>
                        </a:spcBef>
                        <a:spcAft>
                          <a:spcPts val="0"/>
                        </a:spcAft>
                        <a:buClrTx/>
                        <a:buSzTx/>
                        <a:buFont typeface="+mj-lt"/>
                        <a:buNone/>
                        <a:tabLst/>
                        <a:defRPr/>
                      </a:pPr>
                      <a:r>
                        <a:rPr lang="en-US" sz="1100" dirty="0">
                          <a:effectLst/>
                          <a:latin typeface="Arial" panose="020B0604020202020204" pitchFamily="34" charset="0"/>
                          <a:cs typeface="Arial" panose="020B0604020202020204" pitchFamily="34" charset="0"/>
                        </a:rPr>
                        <a:t>Why is it important? – The value.</a:t>
                      </a:r>
                    </a:p>
                    <a:p>
                      <a:pPr marL="0" marR="0" lvl="0" indent="0" algn="l" defTabSz="685800" rtl="0" eaLnBrk="1" fontAlgn="auto" latinLnBrk="0" hangingPunct="1">
                        <a:lnSpc>
                          <a:spcPct val="107000"/>
                        </a:lnSpc>
                        <a:spcBef>
                          <a:spcPts val="0"/>
                        </a:spcBef>
                        <a:spcAft>
                          <a:spcPts val="0"/>
                        </a:spcAft>
                        <a:buClrTx/>
                        <a:buSzTx/>
                        <a:buFont typeface="+mj-lt"/>
                        <a:buNone/>
                        <a:tabLst/>
                        <a:defRPr/>
                      </a:pPr>
                      <a:r>
                        <a:rPr lang="en-US" sz="1100" b="0" dirty="0">
                          <a:effectLst/>
                          <a:latin typeface="Arial" panose="020B0604020202020204" pitchFamily="34" charset="0"/>
                          <a:cs typeface="Arial" panose="020B0604020202020204" pitchFamily="34" charset="0"/>
                        </a:rPr>
                        <a:t>Example: </a:t>
                      </a:r>
                      <a:r>
                        <a:rPr lang="en-US" sz="1100" b="0" i="1" dirty="0">
                          <a:effectLst/>
                          <a:latin typeface="Arial" panose="020B0604020202020204" pitchFamily="34" charset="0"/>
                          <a:cs typeface="Arial" panose="020B0604020202020204" pitchFamily="34" charset="0"/>
                        </a:rPr>
                        <a:t>Giving back to the community</a:t>
                      </a:r>
                    </a:p>
                  </a:txBody>
                  <a:tcPr marL="68323" marR="683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042411670"/>
                  </a:ext>
                </a:extLst>
              </a:tr>
              <a:tr h="437719">
                <a:tc>
                  <a:txBody>
                    <a:bodyPr/>
                    <a:lstStyle/>
                    <a:p>
                      <a:pPr marL="0" marR="0" lvl="0" indent="0" algn="l" defTabSz="685800" rtl="0" eaLnBrk="1" fontAlgn="auto" latinLnBrk="0" hangingPunct="1">
                        <a:lnSpc>
                          <a:spcPct val="107000"/>
                        </a:lnSpc>
                        <a:spcBef>
                          <a:spcPts val="0"/>
                        </a:spcBef>
                        <a:spcAft>
                          <a:spcPts val="0"/>
                        </a:spcAft>
                        <a:buClrTx/>
                        <a:buSzTx/>
                        <a:buFont typeface="+mj-lt"/>
                        <a:buNone/>
                        <a:tabLst/>
                        <a:defRPr/>
                      </a:pPr>
                      <a:r>
                        <a:rPr lang="en-US" sz="1100" dirty="0">
                          <a:effectLst/>
                          <a:latin typeface="Arial" panose="020B0604020202020204" pitchFamily="34" charset="0"/>
                          <a:cs typeface="Arial" panose="020B0604020202020204" pitchFamily="34" charset="0"/>
                        </a:rPr>
                        <a:t>Is the ritual realistic to do this year? – Feasibility. </a:t>
                      </a:r>
                    </a:p>
                    <a:p>
                      <a:pPr marL="0" marR="0" lvl="0" indent="0" algn="l" defTabSz="685800" rtl="0" eaLnBrk="1" fontAlgn="auto" latinLnBrk="0" hangingPunct="1">
                        <a:lnSpc>
                          <a:spcPct val="107000"/>
                        </a:lnSpc>
                        <a:spcBef>
                          <a:spcPts val="0"/>
                        </a:spcBef>
                        <a:spcAft>
                          <a:spcPts val="0"/>
                        </a:spcAft>
                        <a:buClrTx/>
                        <a:buSzTx/>
                        <a:buFont typeface="+mj-lt"/>
                        <a:buNone/>
                        <a:tabLst/>
                        <a:defRPr/>
                      </a:pPr>
                      <a:r>
                        <a:rPr lang="en-US" sz="1100" b="0" dirty="0">
                          <a:effectLst/>
                          <a:latin typeface="Arial" panose="020B0604020202020204" pitchFamily="34" charset="0"/>
                          <a:cs typeface="Arial" panose="020B0604020202020204" pitchFamily="34" charset="0"/>
                        </a:rPr>
                        <a:t>Example: </a:t>
                      </a:r>
                      <a:r>
                        <a:rPr lang="en-US" sz="1100" b="0" i="1" dirty="0">
                          <a:effectLst/>
                          <a:latin typeface="Arial" panose="020B0604020202020204" pitchFamily="34" charset="0"/>
                          <a:cs typeface="Arial" panose="020B0604020202020204" pitchFamily="34" charset="0"/>
                        </a:rPr>
                        <a:t>No, sharing food and eating together still makes some of us nervous. </a:t>
                      </a:r>
                    </a:p>
                  </a:txBody>
                  <a:tcPr marL="68323" marR="683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1938415103"/>
                  </a:ext>
                </a:extLst>
              </a:tr>
              <a:tr h="598755">
                <a:tc>
                  <a:txBody>
                    <a:bodyPr/>
                    <a:lstStyle/>
                    <a:p>
                      <a:pPr marL="0" marR="0" lvl="0" indent="0" algn="l" defTabSz="685800" rtl="0" eaLnBrk="1" fontAlgn="auto" latinLnBrk="0" hangingPunct="1">
                        <a:lnSpc>
                          <a:spcPct val="107000"/>
                        </a:lnSpc>
                        <a:spcBef>
                          <a:spcPts val="0"/>
                        </a:spcBef>
                        <a:spcAft>
                          <a:spcPts val="0"/>
                        </a:spcAft>
                        <a:buClrTx/>
                        <a:buSzTx/>
                        <a:buFont typeface="+mj-lt"/>
                        <a:buNone/>
                        <a:tabLst/>
                        <a:defRPr/>
                      </a:pPr>
                      <a:r>
                        <a:rPr lang="en-US" sz="1100" dirty="0">
                          <a:effectLst/>
                          <a:latin typeface="Arial" panose="020B0604020202020204" pitchFamily="34" charset="0"/>
                          <a:cs typeface="Arial" panose="020B0604020202020204" pitchFamily="34" charset="0"/>
                        </a:rPr>
                        <a:t>What are other more feasible ways to live out that value? – The solution.</a:t>
                      </a:r>
                    </a:p>
                    <a:p>
                      <a:pPr marL="0" marR="0" lvl="0" indent="0" algn="l" defTabSz="685800" rtl="0" eaLnBrk="1" fontAlgn="auto" latinLnBrk="0" hangingPunct="1">
                        <a:lnSpc>
                          <a:spcPct val="107000"/>
                        </a:lnSpc>
                        <a:spcBef>
                          <a:spcPts val="0"/>
                        </a:spcBef>
                        <a:spcAft>
                          <a:spcPts val="0"/>
                        </a:spcAft>
                        <a:buClrTx/>
                        <a:buSzTx/>
                        <a:buFont typeface="+mj-lt"/>
                        <a:buNone/>
                        <a:tabLst/>
                        <a:defRPr/>
                      </a:pPr>
                      <a:r>
                        <a:rPr lang="en-US" sz="1100" b="0" dirty="0">
                          <a:effectLst/>
                          <a:latin typeface="Arial" panose="020B0604020202020204" pitchFamily="34" charset="0"/>
                          <a:cs typeface="Arial" panose="020B0604020202020204" pitchFamily="34" charset="0"/>
                        </a:rPr>
                        <a:t>Example: </a:t>
                      </a:r>
                      <a:r>
                        <a:rPr lang="en-US" sz="1100" b="0" i="1" dirty="0">
                          <a:effectLst/>
                          <a:latin typeface="Arial" panose="020B0604020202020204" pitchFamily="34" charset="0"/>
                          <a:cs typeface="Arial" panose="020B0604020202020204" pitchFamily="34" charset="0"/>
                        </a:rPr>
                        <a:t>Individually wrap treats and share them at the community center for contactless distribution. </a:t>
                      </a:r>
                      <a:endParaRPr lang="en-US" sz="1100" b="0" i="1" dirty="0">
                        <a:effectLst/>
                        <a:latin typeface="Arial" panose="020B0604020202020204" pitchFamily="34" charset="0"/>
                        <a:ea typeface="Calibri" panose="020F0502020204030204" pitchFamily="34" charset="0"/>
                        <a:cs typeface="Arial" panose="020B0604020202020204" pitchFamily="34" charset="0"/>
                      </a:endParaRPr>
                    </a:p>
                  </a:txBody>
                  <a:tcPr marL="68323" marR="683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424535147"/>
                  </a:ext>
                </a:extLst>
              </a:tr>
              <a:tr h="801320">
                <a:tc>
                  <a:txBody>
                    <a:bodyPr/>
                    <a:lstStyle/>
                    <a:p>
                      <a:pPr marL="0" marR="0" lvl="0" indent="0" algn="l" defTabSz="685800" rtl="0" eaLnBrk="1" fontAlgn="auto" latinLnBrk="0" hangingPunct="1">
                        <a:lnSpc>
                          <a:spcPct val="107000"/>
                        </a:lnSpc>
                        <a:spcBef>
                          <a:spcPts val="0"/>
                        </a:spcBef>
                        <a:spcAft>
                          <a:spcPts val="0"/>
                        </a:spcAft>
                        <a:buClrTx/>
                        <a:buSzTx/>
                        <a:buFont typeface="+mj-lt"/>
                        <a:buNone/>
                        <a:tabLst/>
                        <a:defRPr/>
                      </a:pPr>
                      <a:r>
                        <a:rPr lang="en-US" sz="1100" dirty="0">
                          <a:effectLst/>
                          <a:latin typeface="Arial" panose="020B0604020202020204" pitchFamily="34" charset="0"/>
                          <a:cs typeface="Arial" panose="020B0604020202020204" pitchFamily="34" charset="0"/>
                        </a:rPr>
                        <a:t>How can we include those who are less comfortable with the new ritual?</a:t>
                      </a:r>
                    </a:p>
                    <a:p>
                      <a:pPr marL="0" marR="0" lvl="0" indent="0" algn="l" defTabSz="685800" rtl="0" eaLnBrk="1" fontAlgn="auto" latinLnBrk="0" hangingPunct="1">
                        <a:lnSpc>
                          <a:spcPct val="107000"/>
                        </a:lnSpc>
                        <a:spcBef>
                          <a:spcPts val="0"/>
                        </a:spcBef>
                        <a:spcAft>
                          <a:spcPts val="0"/>
                        </a:spcAft>
                        <a:buClrTx/>
                        <a:buSzTx/>
                        <a:buFont typeface="+mj-lt"/>
                        <a:buNone/>
                        <a:tabLst/>
                        <a:defRPr/>
                      </a:pPr>
                      <a:r>
                        <a:rPr lang="en-US" sz="1100" b="0" dirty="0">
                          <a:effectLst/>
                          <a:latin typeface="Arial" panose="020B0604020202020204" pitchFamily="34" charset="0"/>
                          <a:cs typeface="Arial" panose="020B0604020202020204" pitchFamily="34" charset="0"/>
                        </a:rPr>
                        <a:t>Example: </a:t>
                      </a:r>
                      <a:r>
                        <a:rPr lang="en-US" sz="1100" b="0" i="1" dirty="0">
                          <a:effectLst/>
                          <a:latin typeface="Arial" panose="020B0604020202020204" pitchFamily="34" charset="0"/>
                          <a:cs typeface="Arial" panose="020B0604020202020204" pitchFamily="34" charset="0"/>
                        </a:rPr>
                        <a:t>Aunt Dottie is still apprehensive about traveling to Mom’s house to bake, so she will pitch in by picking out recipes and making a shopping list. </a:t>
                      </a:r>
                      <a:endParaRPr lang="en-US" sz="1100" b="0" i="1" dirty="0">
                        <a:effectLst/>
                        <a:latin typeface="Arial" panose="020B0604020202020204" pitchFamily="34" charset="0"/>
                        <a:ea typeface="Calibri" panose="020F0502020204030204" pitchFamily="34" charset="0"/>
                        <a:cs typeface="Arial" panose="020B0604020202020204" pitchFamily="34" charset="0"/>
                      </a:endParaRPr>
                    </a:p>
                  </a:txBody>
                  <a:tcPr marL="68323" marR="6832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86525698"/>
                  </a:ext>
                </a:extLst>
              </a:tr>
            </a:tbl>
          </a:graphicData>
        </a:graphic>
      </p:graphicFrame>
      <p:pic>
        <p:nvPicPr>
          <p:cNvPr id="8" name="Graphic 7" descr="Snowflake">
            <a:extLst>
              <a:ext uri="{FF2B5EF4-FFF2-40B4-BE49-F238E27FC236}">
                <a16:creationId xmlns:a16="http://schemas.microsoft.com/office/drawing/2014/main" id="{1EF7ECCF-91C5-41EF-87BB-0F4D2253DA0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2937575" y="7796029"/>
            <a:ext cx="1256918" cy="1256918"/>
          </a:xfrm>
          <a:prstGeom prst="rect">
            <a:avLst/>
          </a:prstGeom>
        </p:spPr>
      </p:pic>
      <p:sp>
        <p:nvSpPr>
          <p:cNvPr id="14" name="Rectangle 13">
            <a:extLst>
              <a:ext uri="{FF2B5EF4-FFF2-40B4-BE49-F238E27FC236}">
                <a16:creationId xmlns:a16="http://schemas.microsoft.com/office/drawing/2014/main" id="{C6DADB8B-156B-4EA3-8604-AC0AD24F529C}"/>
              </a:ext>
            </a:extLst>
          </p:cNvPr>
          <p:cNvSpPr/>
          <p:nvPr/>
        </p:nvSpPr>
        <p:spPr>
          <a:xfrm>
            <a:off x="162928" y="3425554"/>
            <a:ext cx="6498086" cy="1231106"/>
          </a:xfrm>
          <a:prstGeom prst="rect">
            <a:avLst/>
          </a:prstGeom>
          <a:ln>
            <a:noFill/>
          </a:ln>
        </p:spPr>
        <p:txBody>
          <a:bodyPr wrap="square">
            <a:spAutoFit/>
          </a:bodyPr>
          <a:lstStyle/>
          <a:p>
            <a:pPr algn="just"/>
            <a:r>
              <a:rPr lang="en-US" sz="1400" b="1" u="sng" dirty="0">
                <a:latin typeface="Arial" panose="020B0604020202020204" pitchFamily="34" charset="0"/>
                <a:ea typeface="Calibri" panose="020F0502020204030204" pitchFamily="34" charset="0"/>
                <a:cs typeface="Arial" panose="020B0604020202020204" pitchFamily="34" charset="0"/>
              </a:rPr>
              <a:t>2. Make space for positive </a:t>
            </a:r>
            <a:r>
              <a:rPr lang="en-US" sz="1400" b="1" i="1" u="sng" dirty="0">
                <a:latin typeface="Arial" panose="020B0604020202020204" pitchFamily="34" charset="0"/>
                <a:ea typeface="Calibri" panose="020F0502020204030204" pitchFamily="34" charset="0"/>
                <a:cs typeface="Arial" panose="020B0604020202020204" pitchFamily="34" charset="0"/>
              </a:rPr>
              <a:t>and</a:t>
            </a:r>
            <a:r>
              <a:rPr lang="en-US" sz="1400" b="1" u="sng" dirty="0">
                <a:latin typeface="Arial" panose="020B0604020202020204" pitchFamily="34" charset="0"/>
                <a:ea typeface="Calibri" panose="020F0502020204030204" pitchFamily="34" charset="0"/>
                <a:cs typeface="Arial" panose="020B0604020202020204" pitchFamily="34" charset="0"/>
              </a:rPr>
              <a:t> negative feelings</a:t>
            </a:r>
            <a:r>
              <a:rPr lang="en-US" sz="1400" u="sng" dirty="0">
                <a:latin typeface="Arial" panose="020B0604020202020204" pitchFamily="34" charset="0"/>
                <a:ea typeface="Calibri" panose="020F0502020204030204" pitchFamily="34" charset="0"/>
                <a:cs typeface="Arial" panose="020B0604020202020204" pitchFamily="34" charset="0"/>
              </a:rPr>
              <a:t>.</a:t>
            </a:r>
            <a:r>
              <a:rPr lang="en-US" sz="1400" dirty="0">
                <a:latin typeface="Arial" panose="020B0604020202020204" pitchFamily="34" charset="0"/>
                <a:ea typeface="Calibri" panose="020F050202020403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This year you may still feel those unpleasant emotions around the (supposed to be) “joyous holiday season”. Disappointment and frustration that the pandemic is continuing, just to name a few. It’s ok to still have and make room for these emotions… in fact, you </a:t>
            </a:r>
            <a:r>
              <a:rPr lang="en-US" sz="1200" i="1" dirty="0">
                <a:latin typeface="Arial" panose="020B0604020202020204" pitchFamily="34" charset="0"/>
                <a:cs typeface="Arial" panose="020B0604020202020204" pitchFamily="34" charset="0"/>
              </a:rPr>
              <a:t>should</a:t>
            </a:r>
            <a:r>
              <a:rPr lang="en-US" sz="1200" dirty="0">
                <a:latin typeface="Arial" panose="020B0604020202020204" pitchFamily="34" charset="0"/>
                <a:cs typeface="Arial" panose="020B0604020202020204" pitchFamily="34" charset="0"/>
              </a:rPr>
              <a:t> allow yourself to feel these emotions. Maybe during family time ask: “What has been the hardest part of the pandemic? How have you navigated it?” </a:t>
            </a:r>
          </a:p>
        </p:txBody>
      </p:sp>
      <p:pic>
        <p:nvPicPr>
          <p:cNvPr id="13" name="Graphic 12" descr="Snowflake">
            <a:extLst>
              <a:ext uri="{FF2B5EF4-FFF2-40B4-BE49-F238E27FC236}">
                <a16:creationId xmlns:a16="http://schemas.microsoft.com/office/drawing/2014/main" id="{36E6687B-E4EB-5246-AECE-981BCB248F3F}"/>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269328" y="7796029"/>
            <a:ext cx="1256918" cy="1256918"/>
          </a:xfrm>
          <a:prstGeom prst="rect">
            <a:avLst/>
          </a:prstGeom>
        </p:spPr>
      </p:pic>
      <p:pic>
        <p:nvPicPr>
          <p:cNvPr id="15" name="Graphic 14" descr="Snowflake">
            <a:extLst>
              <a:ext uri="{FF2B5EF4-FFF2-40B4-BE49-F238E27FC236}">
                <a16:creationId xmlns:a16="http://schemas.microsoft.com/office/drawing/2014/main" id="{C2AC902F-5F5F-814C-934F-4A4248DDA6C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01082" y="7796029"/>
            <a:ext cx="1256918" cy="1256918"/>
          </a:xfrm>
          <a:prstGeom prst="rect">
            <a:avLst/>
          </a:prstGeom>
        </p:spPr>
      </p:pic>
      <p:sp>
        <p:nvSpPr>
          <p:cNvPr id="18" name="Rectangle 17">
            <a:extLst>
              <a:ext uri="{FF2B5EF4-FFF2-40B4-BE49-F238E27FC236}">
                <a16:creationId xmlns:a16="http://schemas.microsoft.com/office/drawing/2014/main" id="{1CA990AB-EF4D-144D-B803-CFFADC0BE565}"/>
              </a:ext>
            </a:extLst>
          </p:cNvPr>
          <p:cNvSpPr/>
          <p:nvPr/>
        </p:nvSpPr>
        <p:spPr>
          <a:xfrm>
            <a:off x="162928" y="6703422"/>
            <a:ext cx="2774647" cy="2369880"/>
          </a:xfrm>
          <a:prstGeom prst="rect">
            <a:avLst/>
          </a:prstGeom>
          <a:ln>
            <a:noFill/>
          </a:ln>
        </p:spPr>
        <p:txBody>
          <a:bodyPr wrap="square">
            <a:spAutoFit/>
          </a:bodyPr>
          <a:lstStyle/>
          <a:p>
            <a:pPr algn="just"/>
            <a:r>
              <a:rPr lang="en-US" sz="1400" b="1" u="sng" dirty="0">
                <a:latin typeface="Arial" panose="020B0604020202020204" pitchFamily="34" charset="0"/>
                <a:ea typeface="Calibri" panose="020F0502020204030204" pitchFamily="34" charset="0"/>
                <a:cs typeface="Arial" panose="020B0604020202020204" pitchFamily="34" charset="0"/>
              </a:rPr>
              <a:t>4. Connect with your loved ones.</a:t>
            </a:r>
            <a:r>
              <a:rPr lang="en-US" sz="1400" b="1" dirty="0">
                <a:latin typeface="Arial" panose="020B0604020202020204" pitchFamily="34" charset="0"/>
                <a:ea typeface="Calibri" panose="020F0502020204030204" pitchFamily="34" charset="0"/>
                <a:cs typeface="Arial" panose="020B0604020202020204" pitchFamily="34" charset="0"/>
              </a:rPr>
              <a:t> </a:t>
            </a:r>
            <a:r>
              <a:rPr lang="en-US" sz="1200" b="1" dirty="0">
                <a:latin typeface="Arial" panose="020B0604020202020204" pitchFamily="34" charset="0"/>
                <a:ea typeface="Calibri" panose="020F0502020204030204" pitchFamily="34" charset="0"/>
                <a:cs typeface="Arial" panose="020B0604020202020204" pitchFamily="34" charset="0"/>
              </a:rPr>
              <a:t>P</a:t>
            </a:r>
            <a:r>
              <a:rPr lang="en-US" sz="1200" dirty="0">
                <a:latin typeface="Arial" panose="020B0604020202020204" pitchFamily="34" charset="0"/>
                <a:cs typeface="Arial" panose="020B0604020202020204" pitchFamily="34" charset="0"/>
              </a:rPr>
              <a:t>lan for how you will connect with loved ones during the holidays (Who will you call on the phone? Who will you see in person? Who will you have a Zoom call with?). Make sure to coordinate ahead of time so everyone knows when and how you’ll be in contact. This is especially important for your care community, so they can make sure the appropriate assistance is available. </a:t>
            </a:r>
          </a:p>
        </p:txBody>
      </p:sp>
      <p:pic>
        <p:nvPicPr>
          <p:cNvPr id="19" name="Graphic 18" descr="Home1">
            <a:extLst>
              <a:ext uri="{FF2B5EF4-FFF2-40B4-BE49-F238E27FC236}">
                <a16:creationId xmlns:a16="http://schemas.microsoft.com/office/drawing/2014/main" id="{D82285B5-0489-DA4F-858E-0E8EF7D311F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008272" y="1702496"/>
            <a:ext cx="1681639" cy="1681639"/>
          </a:xfrm>
          <a:prstGeom prst="rect">
            <a:avLst/>
          </a:prstGeom>
        </p:spPr>
      </p:pic>
    </p:spTree>
    <p:extLst>
      <p:ext uri="{BB962C8B-B14F-4D97-AF65-F5344CB8AC3E}">
        <p14:creationId xmlns:p14="http://schemas.microsoft.com/office/powerpoint/2010/main" val="10357245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E51B327-5172-744E-80EE-B8BDD03ED4FE}"/>
              </a:ext>
            </a:extLst>
          </p:cNvPr>
          <p:cNvSpPr/>
          <p:nvPr/>
        </p:nvSpPr>
        <p:spPr>
          <a:xfrm>
            <a:off x="217170" y="5703862"/>
            <a:ext cx="6347904" cy="1231106"/>
          </a:xfrm>
          <a:prstGeom prst="rect">
            <a:avLst/>
          </a:prstGeom>
        </p:spPr>
        <p:txBody>
          <a:bodyPr wrap="square">
            <a:spAutoFit/>
          </a:bodyPr>
          <a:lstStyle/>
          <a:p>
            <a:pPr marR="0" lvl="0" algn="just">
              <a:spcBef>
                <a:spcPts val="0"/>
              </a:spcBef>
            </a:pPr>
            <a:r>
              <a:rPr lang="en-US" sz="1400" b="1" u="sng" dirty="0">
                <a:latin typeface="Arial" panose="020B0604020202020204" pitchFamily="34" charset="0"/>
                <a:ea typeface="Calibri" panose="020F0502020204030204" pitchFamily="34" charset="0"/>
                <a:cs typeface="Arial" panose="020B0604020202020204" pitchFamily="34" charset="0"/>
              </a:rPr>
              <a:t>6. Don’t be ashamed to stay safe.</a:t>
            </a:r>
            <a:r>
              <a:rPr lang="en-US" sz="1400" u="sng" dirty="0">
                <a:latin typeface="Arial" panose="020B0604020202020204" pitchFamily="34" charset="0"/>
                <a:ea typeface="Calibri" panose="020F0502020204030204" pitchFamily="34" charset="0"/>
                <a:cs typeface="Arial" panose="020B0604020202020204" pitchFamily="34" charset="0"/>
              </a:rPr>
              <a:t> </a:t>
            </a:r>
            <a:r>
              <a:rPr lang="en-US" sz="1200" dirty="0">
                <a:latin typeface="Arial" panose="020B0604020202020204" pitchFamily="34" charset="0"/>
                <a:ea typeface="Calibri" panose="020F0502020204030204" pitchFamily="34" charset="0"/>
                <a:cs typeface="Arial" panose="020B0604020202020204" pitchFamily="34" charset="0"/>
              </a:rPr>
              <a:t>It’s ok to prioritize safety this year. If you feel unsafe or uncomfortable continuing a previous Holiday ritual, you don’t have to. Expect that some families will continue their rituals as normal, and post these to social media. Don’t let this make you feel guilt or shame. Making a commitment of safety to your family is a way of showing love. This year, focus on flexibility, and take time to acknowledge yourself and your family for being adaptive. </a:t>
            </a:r>
          </a:p>
        </p:txBody>
      </p:sp>
      <p:sp>
        <p:nvSpPr>
          <p:cNvPr id="14" name="Rectangle 13">
            <a:extLst>
              <a:ext uri="{FF2B5EF4-FFF2-40B4-BE49-F238E27FC236}">
                <a16:creationId xmlns:a16="http://schemas.microsoft.com/office/drawing/2014/main" id="{BFE407AD-F3CD-4745-AC14-B857CA0B766B}"/>
              </a:ext>
            </a:extLst>
          </p:cNvPr>
          <p:cNvSpPr/>
          <p:nvPr/>
        </p:nvSpPr>
        <p:spPr>
          <a:xfrm>
            <a:off x="133766" y="7536849"/>
            <a:ext cx="4209634" cy="1268617"/>
          </a:xfrm>
          <a:prstGeom prst="rect">
            <a:avLst/>
          </a:prstGeom>
        </p:spPr>
        <p:txBody>
          <a:bodyPr wrap="square">
            <a:spAutoFit/>
          </a:bodyPr>
          <a:lstStyle/>
          <a:p>
            <a:pPr>
              <a:lnSpc>
                <a:spcPct val="107000"/>
              </a:lnSpc>
              <a:spcAft>
                <a:spcPts val="800"/>
              </a:spcAft>
            </a:pPr>
            <a:r>
              <a:rPr lang="en-US" sz="1100" dirty="0">
                <a:latin typeface="Arial" panose="020B0604020202020204" pitchFamily="34" charset="0"/>
                <a:ea typeface="Calibri" panose="020F0502020204030204" pitchFamily="34" charset="0"/>
                <a:cs typeface="Arial" panose="020B0604020202020204" pitchFamily="34" charset="0"/>
              </a:rPr>
              <a:t>*Please seek guidance from your local governance, trusted public health sources, and your residential care community regarding safety protocols during this year’s holiday season. </a:t>
            </a:r>
          </a:p>
          <a:p>
            <a:pPr>
              <a:lnSpc>
                <a:spcPct val="107000"/>
              </a:lnSpc>
              <a:spcAft>
                <a:spcPts val="800"/>
              </a:spcAft>
            </a:pPr>
            <a:r>
              <a:rPr lang="en-US" sz="1100" b="1" dirty="0">
                <a:latin typeface="Arial" panose="020B0604020202020204" pitchFamily="34" charset="0"/>
                <a:cs typeface="Arial" panose="020B0604020202020204" pitchFamily="34" charset="0"/>
              </a:rPr>
              <a:t>Evan </a:t>
            </a:r>
            <a:r>
              <a:rPr lang="en-US" sz="1100" b="1" dirty="0" err="1">
                <a:latin typeface="Arial" panose="020B0604020202020204" pitchFamily="34" charset="0"/>
                <a:cs typeface="Arial" panose="020B0604020202020204" pitchFamily="34" charset="0"/>
              </a:rPr>
              <a:t>Plys</a:t>
            </a:r>
            <a:r>
              <a:rPr lang="en-US" sz="1100" b="1" dirty="0">
                <a:latin typeface="Arial" panose="020B0604020202020204" pitchFamily="34" charset="0"/>
                <a:cs typeface="Arial" panose="020B0604020202020204" pitchFamily="34" charset="0"/>
              </a:rPr>
              <a:t>, PhD </a:t>
            </a:r>
            <a:r>
              <a:rPr lang="en-US" sz="1100" dirty="0">
                <a:latin typeface="Arial" panose="020B0604020202020204" pitchFamily="34" charset="0"/>
                <a:cs typeface="Arial" panose="020B0604020202020204" pitchFamily="34" charset="0"/>
              </a:rPr>
              <a:t>is a professional </a:t>
            </a:r>
            <a:r>
              <a:rPr lang="en-US" sz="1100" dirty="0" err="1">
                <a:latin typeface="Arial" panose="020B0604020202020204" pitchFamily="34" charset="0"/>
                <a:cs typeface="Arial" panose="020B0604020202020204" pitchFamily="34" charset="0"/>
              </a:rPr>
              <a:t>geropsychologist</a:t>
            </a:r>
            <a:r>
              <a:rPr lang="en-US" sz="1100" dirty="0">
                <a:latin typeface="Arial" panose="020B0604020202020204" pitchFamily="34" charset="0"/>
                <a:cs typeface="Arial" panose="020B0604020202020204" pitchFamily="34" charset="0"/>
              </a:rPr>
              <a:t> and Assistant Professor of Psychiatry at the University of Colorado School of Medicine. </a:t>
            </a:r>
          </a:p>
        </p:txBody>
      </p:sp>
      <p:pic>
        <p:nvPicPr>
          <p:cNvPr id="7" name="Graphic 6" descr="Love letter">
            <a:extLst>
              <a:ext uri="{FF2B5EF4-FFF2-40B4-BE49-F238E27FC236}">
                <a16:creationId xmlns:a16="http://schemas.microsoft.com/office/drawing/2014/main" id="{55C4076D-3882-4EDE-AD88-2E642CC3D098}"/>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1026" y="-76192"/>
            <a:ext cx="1644680" cy="1644680"/>
          </a:xfrm>
          <a:prstGeom prst="rect">
            <a:avLst/>
          </a:prstGeom>
        </p:spPr>
      </p:pic>
      <p:sp>
        <p:nvSpPr>
          <p:cNvPr id="17" name="TextBox 16">
            <a:extLst>
              <a:ext uri="{FF2B5EF4-FFF2-40B4-BE49-F238E27FC236}">
                <a16:creationId xmlns:a16="http://schemas.microsoft.com/office/drawing/2014/main" id="{7FE21DDE-F87D-4E79-A803-A9CF0259703B}"/>
              </a:ext>
            </a:extLst>
          </p:cNvPr>
          <p:cNvSpPr txBox="1"/>
          <p:nvPr/>
        </p:nvSpPr>
        <p:spPr>
          <a:xfrm>
            <a:off x="217169" y="7074633"/>
            <a:ext cx="6347903" cy="307777"/>
          </a:xfrm>
          <a:prstGeom prst="rect">
            <a:avLst/>
          </a:prstGeom>
          <a:noFill/>
        </p:spPr>
        <p:txBody>
          <a:bodyPr wrap="square">
            <a:spAutoFit/>
          </a:bodyPr>
          <a:lstStyle/>
          <a:p>
            <a:pPr algn="ctr"/>
            <a:r>
              <a:rPr lang="en-US" sz="1400" b="1" u="sng" dirty="0">
                <a:latin typeface="Arial" panose="020B0604020202020204" pitchFamily="34" charset="0"/>
                <a:ea typeface="Calibri" panose="020F0502020204030204" pitchFamily="34" charset="0"/>
                <a:cs typeface="Arial" panose="020B0604020202020204" pitchFamily="34" charset="0"/>
              </a:rPr>
              <a:t>Have a joyous holiday season!</a:t>
            </a:r>
          </a:p>
        </p:txBody>
      </p:sp>
      <p:cxnSp>
        <p:nvCxnSpPr>
          <p:cNvPr id="11" name="Straight Connector 10">
            <a:extLst>
              <a:ext uri="{FF2B5EF4-FFF2-40B4-BE49-F238E27FC236}">
                <a16:creationId xmlns:a16="http://schemas.microsoft.com/office/drawing/2014/main" id="{2226230E-2B50-4245-B18E-9938D7973A56}"/>
              </a:ext>
            </a:extLst>
          </p:cNvPr>
          <p:cNvCxnSpPr/>
          <p:nvPr/>
        </p:nvCxnSpPr>
        <p:spPr>
          <a:xfrm>
            <a:off x="0" y="7465409"/>
            <a:ext cx="6857411" cy="0"/>
          </a:xfrm>
          <a:prstGeom prst="line">
            <a:avLst/>
          </a:prstGeom>
          <a:ln w="12700"/>
        </p:spPr>
        <p:style>
          <a:lnRef idx="1">
            <a:schemeClr val="accent1"/>
          </a:lnRef>
          <a:fillRef idx="0">
            <a:schemeClr val="accent1"/>
          </a:fillRef>
          <a:effectRef idx="0">
            <a:schemeClr val="accent1"/>
          </a:effectRef>
          <a:fontRef idx="minor">
            <a:schemeClr val="tx1"/>
          </a:fontRef>
        </p:style>
      </p:cxnSp>
      <p:pic>
        <p:nvPicPr>
          <p:cNvPr id="8" name="Picture 7" descr="A picture containing graphical user interface&#10;&#10;Description automatically generated">
            <a:extLst>
              <a:ext uri="{FF2B5EF4-FFF2-40B4-BE49-F238E27FC236}">
                <a16:creationId xmlns:a16="http://schemas.microsoft.com/office/drawing/2014/main" id="{910756E4-F22E-8C4F-80FB-9580EC022027}"/>
              </a:ext>
            </a:extLst>
          </p:cNvPr>
          <p:cNvPicPr>
            <a:picLocks noChangeAspect="1"/>
          </p:cNvPicPr>
          <p:nvPr/>
        </p:nvPicPr>
        <p:blipFill>
          <a:blip r:embed="rId4"/>
          <a:stretch>
            <a:fillRect/>
          </a:stretch>
        </p:blipFill>
        <p:spPr>
          <a:xfrm>
            <a:off x="4343400" y="7642646"/>
            <a:ext cx="2514600" cy="1162816"/>
          </a:xfrm>
          <a:prstGeom prst="rect">
            <a:avLst/>
          </a:prstGeom>
        </p:spPr>
      </p:pic>
      <p:sp>
        <p:nvSpPr>
          <p:cNvPr id="3" name="Rectangle 2">
            <a:extLst>
              <a:ext uri="{FF2B5EF4-FFF2-40B4-BE49-F238E27FC236}">
                <a16:creationId xmlns:a16="http://schemas.microsoft.com/office/drawing/2014/main" id="{2F602320-DFB0-0748-B548-E2A56F46DA79}"/>
              </a:ext>
            </a:extLst>
          </p:cNvPr>
          <p:cNvSpPr/>
          <p:nvPr/>
        </p:nvSpPr>
        <p:spPr>
          <a:xfrm>
            <a:off x="1487172" y="328726"/>
            <a:ext cx="5077900" cy="861774"/>
          </a:xfrm>
          <a:prstGeom prst="rect">
            <a:avLst/>
          </a:prstGeom>
        </p:spPr>
        <p:txBody>
          <a:bodyPr wrap="square">
            <a:spAutoFit/>
          </a:bodyPr>
          <a:lstStyle/>
          <a:p>
            <a:pPr algn="just"/>
            <a:r>
              <a:rPr lang="en-US" sz="1400" b="1" u="sng" dirty="0">
                <a:solidFill>
                  <a:srgbClr val="000000"/>
                </a:solidFill>
                <a:latin typeface="Arial" panose="020B0604020202020204" pitchFamily="34" charset="0"/>
                <a:ea typeface="Times New Roman" panose="02020603050405020304" pitchFamily="18" charset="0"/>
                <a:cs typeface="Arial" panose="020B0604020202020204" pitchFamily="34" charset="0"/>
              </a:rPr>
              <a:t>5. Accommodate the whole family</a:t>
            </a:r>
            <a:r>
              <a:rPr lang="en-US" sz="1400" b="1" dirty="0">
                <a:solidFill>
                  <a:srgbClr val="000000"/>
                </a:solidFill>
                <a:latin typeface="Arial" panose="020B0604020202020204" pitchFamily="34" charset="0"/>
                <a:ea typeface="Times New Roman" panose="02020603050405020304" pitchFamily="18" charset="0"/>
                <a:cs typeface="Arial" panose="020B0604020202020204" pitchFamily="34" charset="0"/>
              </a:rPr>
              <a:t>.</a:t>
            </a:r>
            <a:r>
              <a:rPr lang="en-US" sz="1400" dirty="0">
                <a:solidFill>
                  <a:srgbClr val="000000"/>
                </a:solidFill>
                <a:latin typeface="Arial" panose="020B0604020202020204" pitchFamily="34" charset="0"/>
                <a:ea typeface="Times New Roman" panose="02020603050405020304" pitchFamily="18" charset="0"/>
                <a:cs typeface="Arial" panose="020B0604020202020204" pitchFamily="34" charset="0"/>
              </a:rPr>
              <a:t> </a:t>
            </a:r>
            <a:r>
              <a:rPr lang="en-US" sz="1200" dirty="0">
                <a:solidFill>
                  <a:srgbClr val="000000"/>
                </a:solidFill>
                <a:latin typeface="Arial" panose="020B0604020202020204" pitchFamily="34" charset="0"/>
                <a:ea typeface="Times New Roman" panose="02020603050405020304" pitchFamily="18" charset="0"/>
                <a:cs typeface="Arial" panose="020B0604020202020204" pitchFamily="34" charset="0"/>
              </a:rPr>
              <a:t>We all have different comfort levels around travel, social distancing, dining, etc. It is important to respect each persons’ level of apprehension to try to understand their perspective and accommodate everyone’s comfort level. </a:t>
            </a:r>
            <a:endParaRPr lang="en-US" sz="1200" dirty="0">
              <a:effectLst/>
              <a:latin typeface="Arial" panose="020B0604020202020204" pitchFamily="34" charset="0"/>
              <a:ea typeface="Calibri" panose="020F0502020204030204" pitchFamily="34" charset="0"/>
              <a:cs typeface="Arial" panose="020B0604020202020204" pitchFamily="34" charset="0"/>
            </a:endParaRPr>
          </a:p>
        </p:txBody>
      </p:sp>
      <p:graphicFrame>
        <p:nvGraphicFramePr>
          <p:cNvPr id="9" name="Table 8">
            <a:extLst>
              <a:ext uri="{FF2B5EF4-FFF2-40B4-BE49-F238E27FC236}">
                <a16:creationId xmlns:a16="http://schemas.microsoft.com/office/drawing/2014/main" id="{BC1F068A-EADB-F440-9C5D-11F81CF7BCF9}"/>
              </a:ext>
            </a:extLst>
          </p:cNvPr>
          <p:cNvGraphicFramePr>
            <a:graphicFrameLocks noGrp="1"/>
          </p:cNvGraphicFramePr>
          <p:nvPr>
            <p:extLst>
              <p:ext uri="{D42A27DB-BD31-4B8C-83A1-F6EECF244321}">
                <p14:modId xmlns:p14="http://schemas.microsoft.com/office/powerpoint/2010/main" val="1736478028"/>
              </p:ext>
            </p:extLst>
          </p:nvPr>
        </p:nvGraphicFramePr>
        <p:xfrm>
          <a:off x="217170" y="1478384"/>
          <a:ext cx="6369897" cy="4133881"/>
        </p:xfrm>
        <a:graphic>
          <a:graphicData uri="http://schemas.openxmlformats.org/drawingml/2006/table">
            <a:tbl>
              <a:tblPr firstRow="1" firstCol="1" bandRow="1">
                <a:tableStyleId>{21E4AEA4-8DFA-4A89-87EB-49C32662AFE0}</a:tableStyleId>
              </a:tblPr>
              <a:tblGrid>
                <a:gridCol w="1453679">
                  <a:extLst>
                    <a:ext uri="{9D8B030D-6E8A-4147-A177-3AD203B41FA5}">
                      <a16:colId xmlns:a16="http://schemas.microsoft.com/office/drawing/2014/main" val="1634105247"/>
                    </a:ext>
                  </a:extLst>
                </a:gridCol>
                <a:gridCol w="2515645">
                  <a:extLst>
                    <a:ext uri="{9D8B030D-6E8A-4147-A177-3AD203B41FA5}">
                      <a16:colId xmlns:a16="http://schemas.microsoft.com/office/drawing/2014/main" val="156920589"/>
                    </a:ext>
                  </a:extLst>
                </a:gridCol>
                <a:gridCol w="2400573">
                  <a:extLst>
                    <a:ext uri="{9D8B030D-6E8A-4147-A177-3AD203B41FA5}">
                      <a16:colId xmlns:a16="http://schemas.microsoft.com/office/drawing/2014/main" val="528117492"/>
                    </a:ext>
                  </a:extLst>
                </a:gridCol>
              </a:tblGrid>
              <a:tr h="291959">
                <a:tc gridSpan="3">
                  <a:txBody>
                    <a:bodyPr/>
                    <a:lstStyle/>
                    <a:p>
                      <a:pPr marL="0" marR="0" algn="ctr">
                        <a:spcBef>
                          <a:spcPts val="0"/>
                        </a:spcBef>
                        <a:spcAft>
                          <a:spcPts val="0"/>
                        </a:spcAft>
                      </a:pPr>
                      <a:r>
                        <a:rPr lang="en-US" sz="1200" u="sng" dirty="0">
                          <a:solidFill>
                            <a:schemeClr val="tx1"/>
                          </a:solidFill>
                          <a:effectLst/>
                          <a:latin typeface="Arial" panose="020B0604020202020204" pitchFamily="34" charset="0"/>
                          <a:cs typeface="Arial" panose="020B0604020202020204" pitchFamily="34" charset="0"/>
                        </a:rPr>
                        <a:t>Communicating &amp; Negotiating Risks</a:t>
                      </a:r>
                      <a:endParaRPr lang="en-US" sz="1200" u="sng"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0297" marR="50297" marT="6986" marB="0" anchor="ctr">
                    <a:lnL w="12700" cap="flat" cmpd="sng" algn="ctr">
                      <a:solidFill>
                        <a:srgbClr val="EC8A6D"/>
                      </a:solidFill>
                      <a:prstDash val="solid"/>
                      <a:round/>
                      <a:headEnd type="none" w="med" len="med"/>
                      <a:tailEnd type="none" w="med" len="med"/>
                    </a:lnL>
                    <a:lnR w="12700" cap="flat" cmpd="sng" algn="ctr">
                      <a:solidFill>
                        <a:srgbClr val="EC8A6D"/>
                      </a:solidFill>
                      <a:prstDash val="solid"/>
                      <a:round/>
                      <a:headEnd type="none" w="med" len="med"/>
                      <a:tailEnd type="none" w="med" len="med"/>
                    </a:lnR>
                    <a:lnT w="12700" cap="flat" cmpd="sng" algn="ctr">
                      <a:solidFill>
                        <a:srgbClr val="EC8A6D"/>
                      </a:solidFill>
                      <a:prstDash val="solid"/>
                      <a:round/>
                      <a:headEnd type="none" w="med" len="med"/>
                      <a:tailEnd type="none" w="med" len="med"/>
                    </a:lnT>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52258657"/>
                  </a:ext>
                </a:extLst>
              </a:tr>
              <a:tr h="299182">
                <a:tc>
                  <a:txBody>
                    <a:bodyPr/>
                    <a:lstStyle/>
                    <a:p>
                      <a:pPr marL="0" marR="0">
                        <a:spcBef>
                          <a:spcPts val="0"/>
                        </a:spcBef>
                        <a:spcAft>
                          <a:spcPts val="0"/>
                        </a:spcAft>
                      </a:pPr>
                      <a:r>
                        <a:rPr lang="en-US" sz="1200" b="1" dirty="0">
                          <a:effectLst/>
                          <a:latin typeface="Arial" panose="020B0604020202020204" pitchFamily="34" charset="0"/>
                          <a:cs typeface="Arial" panose="020B0604020202020204" pitchFamily="34" charset="0"/>
                        </a:rPr>
                        <a:t> </a:t>
                      </a:r>
                      <a:endParaRPr lang="en-US" sz="1200" b="1" dirty="0">
                        <a:effectLst/>
                        <a:latin typeface="Arial" panose="020B0604020202020204" pitchFamily="34" charset="0"/>
                        <a:ea typeface="Times New Roman" panose="02020603050405020304" pitchFamily="18" charset="0"/>
                        <a:cs typeface="Arial" panose="020B0604020202020204" pitchFamily="34" charset="0"/>
                      </a:endParaRPr>
                    </a:p>
                  </a:txBody>
                  <a:tcPr marL="50297" marR="50297" marT="6986" marB="0" anchor="ctr">
                    <a:lnL w="12700" cap="flat" cmpd="sng" algn="ctr">
                      <a:solidFill>
                        <a:srgbClr val="EC8A6D"/>
                      </a:solidFill>
                      <a:prstDash val="solid"/>
                      <a:round/>
                      <a:headEnd type="none" w="med" len="med"/>
                      <a:tailEnd type="none" w="med" len="med"/>
                    </a:lnL>
                    <a:lnB w="12700" cap="flat" cmpd="sng" algn="ctr">
                      <a:solidFill>
                        <a:schemeClr val="accent2"/>
                      </a:solidFill>
                      <a:prstDash val="solid"/>
                      <a:round/>
                      <a:headEnd type="none" w="med" len="med"/>
                      <a:tailEnd type="none" w="med" len="med"/>
                    </a:lnB>
                  </a:tcPr>
                </a:tc>
                <a:tc>
                  <a:txBody>
                    <a:bodyPr/>
                    <a:lstStyle/>
                    <a:p>
                      <a:pPr marL="0" marR="0">
                        <a:spcBef>
                          <a:spcPts val="0"/>
                        </a:spcBef>
                        <a:spcAft>
                          <a:spcPts val="0"/>
                        </a:spcAft>
                      </a:pPr>
                      <a:r>
                        <a:rPr lang="en-US" sz="1100" b="1" dirty="0">
                          <a:effectLst/>
                          <a:latin typeface="Arial" panose="020B0604020202020204" pitchFamily="34" charset="0"/>
                          <a:cs typeface="Arial" panose="020B0604020202020204" pitchFamily="34" charset="0"/>
                        </a:rPr>
                        <a:t>If others are </a:t>
                      </a:r>
                      <a:r>
                        <a:rPr lang="en-US" sz="1100" b="1" u="sng" dirty="0">
                          <a:effectLst/>
                          <a:latin typeface="Arial" panose="020B0604020202020204" pitchFamily="34" charset="0"/>
                          <a:cs typeface="Arial" panose="020B0604020202020204" pitchFamily="34" charset="0"/>
                        </a:rPr>
                        <a:t>MORE</a:t>
                      </a:r>
                      <a:r>
                        <a:rPr lang="en-US" sz="1100" b="1" dirty="0">
                          <a:effectLst/>
                          <a:latin typeface="Arial" panose="020B0604020202020204" pitchFamily="34" charset="0"/>
                          <a:cs typeface="Arial" panose="020B0604020202020204" pitchFamily="34" charset="0"/>
                        </a:rPr>
                        <a:t> apprehensive:</a:t>
                      </a:r>
                      <a:endParaRPr lang="en-US" sz="1100" b="1" dirty="0">
                        <a:effectLst/>
                        <a:latin typeface="Arial" panose="020B0604020202020204" pitchFamily="34" charset="0"/>
                        <a:ea typeface="Times New Roman" panose="02020603050405020304" pitchFamily="18" charset="0"/>
                        <a:cs typeface="Arial" panose="020B0604020202020204" pitchFamily="34" charset="0"/>
                      </a:endParaRPr>
                    </a:p>
                  </a:txBody>
                  <a:tcPr marL="50297" marR="50297" marT="6986" marB="0" anchor="ctr">
                    <a:lnR w="12700" cap="flat" cmpd="sng" algn="ctr">
                      <a:solidFill>
                        <a:schemeClr val="accent2"/>
                      </a:solidFill>
                      <a:prstDash val="solid"/>
                      <a:round/>
                      <a:headEnd type="none" w="med" len="med"/>
                      <a:tailEnd type="none" w="med" len="med"/>
                    </a:lnR>
                    <a:lnB w="12700" cap="flat" cmpd="sng" algn="ctr">
                      <a:solidFill>
                        <a:schemeClr val="accent2"/>
                      </a:solidFill>
                      <a:prstDash val="solid"/>
                      <a:round/>
                      <a:headEnd type="none" w="med" len="med"/>
                      <a:tailEnd type="none" w="med" len="med"/>
                    </a:lnB>
                  </a:tcPr>
                </a:tc>
                <a:tc>
                  <a:txBody>
                    <a:bodyPr/>
                    <a:lstStyle/>
                    <a:p>
                      <a:pPr marL="0" marR="0">
                        <a:spcBef>
                          <a:spcPts val="0"/>
                        </a:spcBef>
                        <a:spcAft>
                          <a:spcPts val="0"/>
                        </a:spcAft>
                      </a:pPr>
                      <a:r>
                        <a:rPr lang="en-US" sz="1100" b="1" dirty="0">
                          <a:effectLst/>
                          <a:latin typeface="Arial" panose="020B0604020202020204" pitchFamily="34" charset="0"/>
                          <a:cs typeface="Arial" panose="020B0604020202020204" pitchFamily="34" charset="0"/>
                        </a:rPr>
                        <a:t>If others are </a:t>
                      </a:r>
                      <a:r>
                        <a:rPr lang="en-US" sz="1100" b="1" u="sng" dirty="0">
                          <a:effectLst/>
                          <a:latin typeface="Arial" panose="020B0604020202020204" pitchFamily="34" charset="0"/>
                          <a:cs typeface="Arial" panose="020B0604020202020204" pitchFamily="34" charset="0"/>
                        </a:rPr>
                        <a:t>LESS</a:t>
                      </a:r>
                      <a:r>
                        <a:rPr lang="en-US" sz="1100" b="1" dirty="0">
                          <a:effectLst/>
                          <a:latin typeface="Arial" panose="020B0604020202020204" pitchFamily="34" charset="0"/>
                          <a:cs typeface="Arial" panose="020B0604020202020204" pitchFamily="34" charset="0"/>
                        </a:rPr>
                        <a:t> apprehensive:</a:t>
                      </a:r>
                      <a:endParaRPr lang="en-US" sz="1100" b="1" dirty="0">
                        <a:effectLst/>
                        <a:latin typeface="Arial" panose="020B0604020202020204" pitchFamily="34" charset="0"/>
                        <a:ea typeface="Times New Roman" panose="02020603050405020304" pitchFamily="18" charset="0"/>
                        <a:cs typeface="Arial" panose="020B0604020202020204" pitchFamily="34" charset="0"/>
                      </a:endParaRPr>
                    </a:p>
                  </a:txBody>
                  <a:tcPr marL="50297" marR="50297" marT="6986" marB="0" anchor="ctr">
                    <a:lnL w="12700" cap="flat" cmpd="sng" algn="ctr">
                      <a:solidFill>
                        <a:schemeClr val="accent2"/>
                      </a:solidFill>
                      <a:prstDash val="solid"/>
                      <a:round/>
                      <a:headEnd type="none" w="med" len="med"/>
                      <a:tailEnd type="none" w="med" len="med"/>
                    </a:lnL>
                    <a:lnR w="12700" cap="flat" cmpd="sng" algn="ctr">
                      <a:solidFill>
                        <a:srgbClr val="EC8A6D"/>
                      </a:solidFill>
                      <a:prstDash val="solid"/>
                      <a:round/>
                      <a:headEnd type="none" w="med" len="med"/>
                      <a:tailEnd type="none" w="med" len="med"/>
                    </a:lnR>
                    <a:lnB w="12700" cap="flat" cmpd="sng" algn="ctr">
                      <a:solidFill>
                        <a:schemeClr val="accent2"/>
                      </a:solidFill>
                      <a:prstDash val="solid"/>
                      <a:round/>
                      <a:headEnd type="none" w="med" len="med"/>
                      <a:tailEnd type="none" w="med" len="med"/>
                    </a:lnB>
                  </a:tcPr>
                </a:tc>
                <a:extLst>
                  <a:ext uri="{0D108BD9-81ED-4DB2-BD59-A6C34878D82A}">
                    <a16:rowId xmlns:a16="http://schemas.microsoft.com/office/drawing/2014/main" val="944337775"/>
                  </a:ext>
                </a:extLst>
              </a:tr>
              <a:tr h="335008">
                <a:tc rowSpan="2">
                  <a:txBody>
                    <a:bodyPr/>
                    <a:lstStyle/>
                    <a:p>
                      <a:pPr marL="0" marR="0">
                        <a:spcBef>
                          <a:spcPts val="0"/>
                        </a:spcBef>
                        <a:spcAft>
                          <a:spcPts val="0"/>
                        </a:spcAft>
                      </a:pPr>
                      <a:r>
                        <a:rPr lang="en-US" sz="1200" u="sng" dirty="0">
                          <a:solidFill>
                            <a:schemeClr val="tx1"/>
                          </a:solidFill>
                          <a:effectLst/>
                          <a:latin typeface="Arial" panose="020B0604020202020204" pitchFamily="34" charset="0"/>
                          <a:cs typeface="Arial" panose="020B0604020202020204" pitchFamily="34" charset="0"/>
                        </a:rPr>
                        <a:t>Step 1: </a:t>
                      </a:r>
                      <a:r>
                        <a:rPr lang="en-US" sz="1200" dirty="0">
                          <a:solidFill>
                            <a:schemeClr val="tx1"/>
                          </a:solidFill>
                          <a:effectLst/>
                          <a:latin typeface="Arial" panose="020B0604020202020204" pitchFamily="34" charset="0"/>
                          <a:cs typeface="Arial" panose="020B0604020202020204" pitchFamily="34" charset="0"/>
                        </a:rPr>
                        <a:t>Identify the situation</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0297" marR="50297" marT="6986" marB="0">
                    <a:lnL w="12700" cap="flat" cmpd="sng" algn="ctr">
                      <a:solidFill>
                        <a:srgbClr val="EC8A6D"/>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solidFill>
                      <a:schemeClr val="accent2">
                        <a:lumMod val="20000"/>
                        <a:lumOff val="80000"/>
                      </a:schemeClr>
                    </a:solidFill>
                  </a:tcPr>
                </a:tc>
                <a:tc>
                  <a:txBody>
                    <a:bodyPr/>
                    <a:lstStyle/>
                    <a:p>
                      <a:pPr marL="0" marR="0">
                        <a:spcBef>
                          <a:spcPts val="0"/>
                        </a:spcBef>
                        <a:spcAft>
                          <a:spcPts val="0"/>
                        </a:spcAft>
                      </a:pPr>
                      <a:r>
                        <a:rPr lang="en-US" sz="1000" i="1" dirty="0">
                          <a:solidFill>
                            <a:schemeClr val="tx1"/>
                          </a:solidFill>
                          <a:effectLst/>
                          <a:latin typeface="Arial" panose="020B0604020202020204" pitchFamily="34" charset="0"/>
                          <a:cs typeface="Arial" panose="020B0604020202020204" pitchFamily="34" charset="0"/>
                        </a:rPr>
                        <a:t>I was hoping we could go out to dinner. </a:t>
                      </a:r>
                    </a:p>
                  </a:txBody>
                  <a:tcPr marL="50297" marR="50297" marT="6986" marB="0">
                    <a:lnL w="12700" cap="flat" cmpd="sng" algn="ctr">
                      <a:no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0" marR="0">
                        <a:spcBef>
                          <a:spcPts val="0"/>
                        </a:spcBef>
                        <a:spcAft>
                          <a:spcPts val="0"/>
                        </a:spcAft>
                      </a:pPr>
                      <a:r>
                        <a:rPr lang="en-US" sz="1000" i="1" dirty="0">
                          <a:solidFill>
                            <a:schemeClr val="tx1"/>
                          </a:solidFill>
                          <a:effectLst/>
                          <a:latin typeface="Arial" panose="020B0604020202020204" pitchFamily="34" charset="0"/>
                          <a:cs typeface="Arial" panose="020B0604020202020204" pitchFamily="34" charset="0"/>
                        </a:rPr>
                        <a:t>On Saturday night, I made reservations at a restaurant for us.</a:t>
                      </a:r>
                    </a:p>
                  </a:txBody>
                  <a:tcPr marL="50297" marR="50297" marT="6986" marB="0">
                    <a:lnL w="12700" cap="flat" cmpd="sng" algn="ctr">
                      <a:solidFill>
                        <a:schemeClr val="accent2"/>
                      </a:solidFill>
                      <a:prstDash val="solid"/>
                      <a:round/>
                      <a:headEnd type="none" w="med" len="med"/>
                      <a:tailEnd type="none" w="med" len="med"/>
                    </a:lnL>
                    <a:lnR w="12700" cap="flat" cmpd="sng" algn="ctr">
                      <a:solidFill>
                        <a:srgbClr val="EC8A6D"/>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2927634539"/>
                  </a:ext>
                </a:extLst>
              </a:tr>
              <a:tr h="529907">
                <a:tc vMerge="1">
                  <a:txBody>
                    <a:bodyPr/>
                    <a:lstStyle/>
                    <a:p>
                      <a:endParaRPr 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i="1" dirty="0">
                          <a:solidFill>
                            <a:schemeClr val="tx1"/>
                          </a:solidFill>
                          <a:effectLst/>
                          <a:latin typeface="Arial" panose="020B0604020202020204" pitchFamily="34" charset="0"/>
                          <a:cs typeface="Arial" panose="020B0604020202020204" pitchFamily="34" charset="0"/>
                        </a:rPr>
                        <a:t>I don’t feel comfortable dining inside. </a:t>
                      </a:r>
                      <a:endParaRPr lang="en-US" sz="10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endParaRPr lang="en-US" sz="10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0297" marR="50297" marT="6986" marB="0">
                    <a:lnL w="12700" cap="flat" cmpd="sng" algn="ctr">
                      <a:noFill/>
                      <a:prstDash val="solid"/>
                      <a:round/>
                      <a:headEnd type="none" w="med" len="med"/>
                      <a:tailEnd type="none" w="med" len="med"/>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i="1" dirty="0">
                          <a:solidFill>
                            <a:schemeClr val="tx1"/>
                          </a:solidFill>
                          <a:effectLst/>
                          <a:latin typeface="Arial" panose="020B0604020202020204" pitchFamily="34" charset="0"/>
                          <a:cs typeface="Arial" panose="020B0604020202020204" pitchFamily="34" charset="0"/>
                        </a:rPr>
                        <a:t>Thank you for doing that. Although, I don’t believe I feel comfortable eating inside. </a:t>
                      </a:r>
                      <a:endParaRPr lang="en-US" sz="10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0297" marR="50297" marT="6986" marB="0">
                    <a:lnL w="12700" cap="flat" cmpd="sng" algn="ctr">
                      <a:solidFill>
                        <a:schemeClr val="accent2"/>
                      </a:solidFill>
                      <a:prstDash val="solid"/>
                      <a:round/>
                      <a:headEnd type="none" w="med" len="med"/>
                      <a:tailEnd type="none" w="med" len="med"/>
                    </a:lnL>
                    <a:lnR w="12700" cap="flat" cmpd="sng" algn="ctr">
                      <a:solidFill>
                        <a:srgbClr val="EC8A6D"/>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2521685975"/>
                  </a:ext>
                </a:extLst>
              </a:tr>
              <a:tr h="494560">
                <a:tc rowSpan="2">
                  <a:txBody>
                    <a:bodyPr/>
                    <a:lstStyle/>
                    <a:p>
                      <a:pPr marL="0" marR="0">
                        <a:spcBef>
                          <a:spcPts val="0"/>
                        </a:spcBef>
                        <a:spcAft>
                          <a:spcPts val="0"/>
                        </a:spcAft>
                      </a:pPr>
                      <a:r>
                        <a:rPr lang="en-US" sz="1200" u="sng" dirty="0">
                          <a:solidFill>
                            <a:schemeClr val="tx1"/>
                          </a:solidFill>
                          <a:effectLst/>
                          <a:latin typeface="Arial" panose="020B0604020202020204" pitchFamily="34" charset="0"/>
                          <a:cs typeface="Arial" panose="020B0604020202020204" pitchFamily="34" charset="0"/>
                        </a:rPr>
                        <a:t>Step 2: </a:t>
                      </a:r>
                      <a:r>
                        <a:rPr lang="en-US" sz="1200" dirty="0">
                          <a:solidFill>
                            <a:schemeClr val="tx1"/>
                          </a:solidFill>
                          <a:effectLst/>
                          <a:latin typeface="Arial" panose="020B0604020202020204" pitchFamily="34" charset="0"/>
                          <a:cs typeface="Arial" panose="020B0604020202020204" pitchFamily="34" charset="0"/>
                        </a:rPr>
                        <a:t>Understand the  perceived risk</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0297" marR="50297" marT="6986" marB="0">
                    <a:lnL w="12700" cap="flat" cmpd="sng" algn="ctr">
                      <a:solidFill>
                        <a:srgbClr val="EC8A6D"/>
                      </a:solidFill>
                      <a:prstDash val="solid"/>
                      <a:round/>
                      <a:headEnd type="none" w="med" len="med"/>
                      <a:tailEnd type="none" w="med" len="med"/>
                    </a:lnL>
                    <a:lnR w="12700" cmpd="sng">
                      <a:noFill/>
                    </a:lnR>
                    <a:lnT w="12700" cap="flat" cmpd="sng" algn="ctr">
                      <a:solidFill>
                        <a:schemeClr val="accent2"/>
                      </a:solidFill>
                      <a:prstDash val="solid"/>
                      <a:round/>
                      <a:headEnd type="none" w="med" len="med"/>
                      <a:tailEnd type="none" w="med" len="med"/>
                    </a:lnT>
                    <a:lnB w="12700" cap="flat" cmpd="sng" algn="ctr">
                      <a:solidFill>
                        <a:srgbClr val="EC8A6D"/>
                      </a:solidFill>
                      <a:prstDash val="solid"/>
                      <a:round/>
                      <a:headEnd type="none" w="med" len="med"/>
                      <a:tailEnd type="none" w="med" len="med"/>
                    </a:lnB>
                    <a:solidFill>
                      <a:schemeClr val="accent2">
                        <a:lumMod val="20000"/>
                        <a:lumOff val="80000"/>
                      </a:schemeClr>
                    </a:solidFill>
                  </a:tcPr>
                </a:tc>
                <a:tc>
                  <a:txBody>
                    <a:bodyPr/>
                    <a:lstStyle/>
                    <a:p>
                      <a:pPr marL="0" marR="0">
                        <a:spcBef>
                          <a:spcPts val="0"/>
                        </a:spcBef>
                        <a:spcAft>
                          <a:spcPts val="0"/>
                        </a:spcAft>
                      </a:pPr>
                      <a:r>
                        <a:rPr lang="en-US" sz="1000" i="1" dirty="0">
                          <a:solidFill>
                            <a:schemeClr val="tx1"/>
                          </a:solidFill>
                          <a:effectLst/>
                          <a:latin typeface="Arial" panose="020B0604020202020204" pitchFamily="34" charset="0"/>
                          <a:cs typeface="Arial" panose="020B0604020202020204" pitchFamily="34" charset="0"/>
                        </a:rPr>
                        <a:t>I understand your apprehension. Just so I’m clear though, can you tell me what it is that specifically worries you?</a:t>
                      </a:r>
                    </a:p>
                  </a:txBody>
                  <a:tcPr marL="50297" marR="50297" marT="6986" marB="0">
                    <a:lnL w="12700" cmpd="sng">
                      <a:noFill/>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0" marR="0">
                        <a:spcBef>
                          <a:spcPts val="0"/>
                        </a:spcBef>
                        <a:spcAft>
                          <a:spcPts val="0"/>
                        </a:spcAft>
                      </a:pPr>
                      <a:r>
                        <a:rPr lang="en-US" sz="1000" i="1" dirty="0">
                          <a:solidFill>
                            <a:schemeClr val="tx1"/>
                          </a:solidFill>
                          <a:effectLst/>
                          <a:latin typeface="Arial" panose="020B0604020202020204" pitchFamily="34" charset="0"/>
                          <a:cs typeface="Arial" panose="020B0604020202020204" pitchFamily="34" charset="0"/>
                        </a:rPr>
                        <a:t>Well, it’s December so it will have to be inside. </a:t>
                      </a:r>
                    </a:p>
                  </a:txBody>
                  <a:tcPr marL="50297" marR="50297" marT="6986" marB="0">
                    <a:lnL w="12700" cap="flat" cmpd="sng" algn="ctr">
                      <a:solidFill>
                        <a:schemeClr val="accent2"/>
                      </a:solidFill>
                      <a:prstDash val="solid"/>
                      <a:round/>
                      <a:headEnd type="none" w="med" len="med"/>
                      <a:tailEnd type="none" w="med" len="med"/>
                    </a:lnL>
                    <a:lnR w="12700" cap="flat" cmpd="sng" algn="ctr">
                      <a:solidFill>
                        <a:srgbClr val="EC8A6D"/>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521181625"/>
                  </a:ext>
                </a:extLst>
              </a:tr>
              <a:tr h="1004041">
                <a:tc vMerge="1">
                  <a:txBody>
                    <a:bodyPr/>
                    <a:lstStyle/>
                    <a:p>
                      <a:endParaRPr 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i="1" dirty="0">
                          <a:solidFill>
                            <a:schemeClr val="tx1"/>
                          </a:solidFill>
                          <a:effectLst/>
                          <a:latin typeface="Arial" panose="020B0604020202020204" pitchFamily="34" charset="0"/>
                          <a:cs typeface="Arial" panose="020B0604020202020204" pitchFamily="34" charset="0"/>
                        </a:rPr>
                        <a:t>I don’t trust these restaurants to keep us distanced. I have a chronic condition and I’m scared. </a:t>
                      </a:r>
                      <a:endParaRPr lang="en-US" sz="10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endParaRPr lang="en-US" sz="10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0297" marR="50297" marT="6986" marB="0">
                    <a:lnL w="12700" cmpd="sng">
                      <a:noFill/>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i="1" dirty="0">
                          <a:solidFill>
                            <a:schemeClr val="tx1"/>
                          </a:solidFill>
                          <a:effectLst/>
                          <a:latin typeface="Arial" panose="020B0604020202020204" pitchFamily="34" charset="0"/>
                          <a:cs typeface="Arial" panose="020B0604020202020204" pitchFamily="34" charset="0"/>
                        </a:rPr>
                        <a:t>I’d like to tell you my worry so we can reach a resolution because I would love to all eat together. Because I have a chronic condition, I am still worried about being inside while eating. I see eating indoors as still a high risk for me.</a:t>
                      </a:r>
                      <a:endParaRPr lang="en-US" sz="10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0297" marR="50297" marT="6986" marB="0">
                    <a:lnL w="12700" cap="flat" cmpd="sng" algn="ctr">
                      <a:solidFill>
                        <a:schemeClr val="accent2"/>
                      </a:solidFill>
                      <a:prstDash val="solid"/>
                      <a:round/>
                      <a:headEnd type="none" w="med" len="med"/>
                      <a:tailEnd type="none" w="med" len="med"/>
                    </a:lnL>
                    <a:lnR w="12700" cap="flat" cmpd="sng" algn="ctr">
                      <a:solidFill>
                        <a:srgbClr val="EC8A6D"/>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chemeClr val="accent2"/>
                      </a:solidFill>
                      <a:prstDash val="solid"/>
                      <a:round/>
                      <a:headEnd type="none" w="med" len="med"/>
                      <a:tailEnd type="none" w="med" len="med"/>
                    </a:lnB>
                    <a:noFill/>
                  </a:tcPr>
                </a:tc>
                <a:extLst>
                  <a:ext uri="{0D108BD9-81ED-4DB2-BD59-A6C34878D82A}">
                    <a16:rowId xmlns:a16="http://schemas.microsoft.com/office/drawing/2014/main" val="996560932"/>
                  </a:ext>
                </a:extLst>
              </a:tr>
              <a:tr h="562638">
                <a:tc rowSpan="2">
                  <a:txBody>
                    <a:bodyPr/>
                    <a:lstStyle/>
                    <a:p>
                      <a:pPr marL="0" marR="0">
                        <a:spcBef>
                          <a:spcPts val="0"/>
                        </a:spcBef>
                        <a:spcAft>
                          <a:spcPts val="0"/>
                        </a:spcAft>
                      </a:pPr>
                      <a:r>
                        <a:rPr lang="en-US" sz="1200" u="sng" dirty="0">
                          <a:solidFill>
                            <a:schemeClr val="tx1"/>
                          </a:solidFill>
                          <a:effectLst/>
                          <a:latin typeface="Arial" panose="020B0604020202020204" pitchFamily="34" charset="0"/>
                          <a:cs typeface="Arial" panose="020B0604020202020204" pitchFamily="34" charset="0"/>
                        </a:rPr>
                        <a:t>Step 3</a:t>
                      </a:r>
                      <a:r>
                        <a:rPr lang="en-US" sz="1200" dirty="0">
                          <a:solidFill>
                            <a:schemeClr val="tx1"/>
                          </a:solidFill>
                          <a:effectLst/>
                          <a:latin typeface="Arial" panose="020B0604020202020204" pitchFamily="34" charset="0"/>
                          <a:cs typeface="Arial" panose="020B0604020202020204" pitchFamily="34" charset="0"/>
                        </a:rPr>
                        <a:t>: Find a risk level everyone is willing to take on for the benefits of the activity</a:t>
                      </a:r>
                      <a:endParaRPr lang="en-US" sz="12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0297" marR="50297" marT="6986" marB="0">
                    <a:lnL w="12700" cap="flat" cmpd="sng" algn="ctr">
                      <a:solidFill>
                        <a:srgbClr val="EC8A6D"/>
                      </a:solidFill>
                      <a:prstDash val="solid"/>
                      <a:round/>
                      <a:headEnd type="none" w="med" len="med"/>
                      <a:tailEnd type="none" w="med" len="med"/>
                    </a:lnL>
                    <a:lnR w="12700" cmpd="sng">
                      <a:noFill/>
                    </a:lnR>
                    <a:lnT w="12700" cap="flat" cmpd="sng" algn="ctr">
                      <a:solidFill>
                        <a:srgbClr val="EC8A6D"/>
                      </a:solidFill>
                      <a:prstDash val="solid"/>
                      <a:round/>
                      <a:headEnd type="none" w="med" len="med"/>
                      <a:tailEnd type="none" w="med" len="med"/>
                    </a:lnT>
                    <a:lnB w="12700" cap="flat" cmpd="sng" algn="ctr">
                      <a:solidFill>
                        <a:srgbClr val="EC8A6D"/>
                      </a:solidFill>
                      <a:prstDash val="solid"/>
                      <a:round/>
                      <a:headEnd type="none" w="med" len="med"/>
                      <a:tailEnd type="none" w="med" len="med"/>
                    </a:lnB>
                    <a:solidFill>
                      <a:schemeClr val="accent2">
                        <a:lumMod val="20000"/>
                        <a:lumOff val="80000"/>
                      </a:schemeClr>
                    </a:solidFill>
                  </a:tcPr>
                </a:tc>
                <a:tc>
                  <a:txBody>
                    <a:bodyPr/>
                    <a:lstStyle/>
                    <a:p>
                      <a:pPr marL="0" marR="0">
                        <a:spcBef>
                          <a:spcPts val="0"/>
                        </a:spcBef>
                        <a:spcAft>
                          <a:spcPts val="0"/>
                        </a:spcAft>
                      </a:pPr>
                      <a:r>
                        <a:rPr lang="en-US" sz="1000" i="1" dirty="0">
                          <a:solidFill>
                            <a:schemeClr val="tx1"/>
                          </a:solidFill>
                          <a:effectLst/>
                          <a:latin typeface="Arial" panose="020B0604020202020204" pitchFamily="34" charset="0"/>
                          <a:cs typeface="Arial" panose="020B0604020202020204" pitchFamily="34" charset="0"/>
                        </a:rPr>
                        <a:t>I understand that. I really want us to enjoy a meal together. </a:t>
                      </a:r>
                      <a:r>
                        <a:rPr lang="en-US" sz="1000" b="0" i="1" kern="1200" dirty="0">
                          <a:solidFill>
                            <a:schemeClr val="dk1"/>
                          </a:solidFill>
                          <a:effectLst/>
                          <a:latin typeface="+mn-lt"/>
                          <a:ea typeface="+mn-ea"/>
                          <a:cs typeface="+mn-cs"/>
                        </a:rPr>
                        <a:t>What level of risk would be comfortable for you to dine with us?</a:t>
                      </a:r>
                      <a:endParaRPr lang="en-US" sz="1000" i="1" dirty="0">
                        <a:solidFill>
                          <a:schemeClr val="tx1"/>
                        </a:solidFill>
                        <a:effectLst/>
                        <a:latin typeface="Arial" panose="020B0604020202020204" pitchFamily="34" charset="0"/>
                        <a:cs typeface="Arial" panose="020B0604020202020204" pitchFamily="34" charset="0"/>
                      </a:endParaRPr>
                    </a:p>
                  </a:txBody>
                  <a:tcPr marL="50297" marR="50297" marT="6986" marB="0">
                    <a:lnL w="12700" cmpd="sng">
                      <a:noFill/>
                    </a:lnL>
                    <a:lnR w="12700" cap="flat" cmpd="sng" algn="ctr">
                      <a:solidFill>
                        <a:schemeClr val="accent2"/>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rgbClr val="EC8A6D"/>
                      </a:solidFill>
                      <a:prstDash val="solid"/>
                      <a:round/>
                      <a:headEnd type="none" w="med" len="med"/>
                      <a:tailEnd type="none" w="med" len="med"/>
                    </a:lnB>
                    <a:noFill/>
                  </a:tcPr>
                </a:tc>
                <a:tc>
                  <a:txBody>
                    <a:bodyPr/>
                    <a:lstStyle/>
                    <a:p>
                      <a:pPr marL="0" marR="0">
                        <a:spcBef>
                          <a:spcPts val="0"/>
                        </a:spcBef>
                        <a:spcAft>
                          <a:spcPts val="0"/>
                        </a:spcAft>
                      </a:pPr>
                      <a:r>
                        <a:rPr lang="en-US" sz="1000" i="1" dirty="0">
                          <a:solidFill>
                            <a:schemeClr val="tx1"/>
                          </a:solidFill>
                          <a:effectLst/>
                          <a:latin typeface="Arial" panose="020B0604020202020204" pitchFamily="34" charset="0"/>
                          <a:cs typeface="Arial" panose="020B0604020202020204" pitchFamily="34" charset="0"/>
                        </a:rPr>
                        <a:t>I understand that. I just really want us to enjoy a meal together. </a:t>
                      </a:r>
                    </a:p>
                  </a:txBody>
                  <a:tcPr marL="50297" marR="50297" marT="6986" marB="0">
                    <a:lnL w="12700" cap="flat" cmpd="sng" algn="ctr">
                      <a:solidFill>
                        <a:schemeClr val="accent2"/>
                      </a:solidFill>
                      <a:prstDash val="solid"/>
                      <a:round/>
                      <a:headEnd type="none" w="med" len="med"/>
                      <a:tailEnd type="none" w="med" len="med"/>
                    </a:lnL>
                    <a:lnR w="12700" cap="flat" cmpd="sng" algn="ctr">
                      <a:solidFill>
                        <a:srgbClr val="EC8A6D"/>
                      </a:solidFill>
                      <a:prstDash val="solid"/>
                      <a:round/>
                      <a:headEnd type="none" w="med" len="med"/>
                      <a:tailEnd type="none" w="med" len="med"/>
                    </a:lnR>
                    <a:lnT w="12700" cap="flat" cmpd="sng" algn="ctr">
                      <a:solidFill>
                        <a:schemeClr val="accent2"/>
                      </a:solidFill>
                      <a:prstDash val="solid"/>
                      <a:round/>
                      <a:headEnd type="none" w="med" len="med"/>
                      <a:tailEnd type="none" w="med" len="med"/>
                    </a:lnT>
                    <a:lnB w="12700" cap="flat" cmpd="sng" algn="ctr">
                      <a:solidFill>
                        <a:srgbClr val="EC8A6D"/>
                      </a:solidFill>
                      <a:prstDash val="solid"/>
                      <a:round/>
                      <a:headEnd type="none" w="med" len="med"/>
                      <a:tailEnd type="none" w="med" len="med"/>
                    </a:lnB>
                    <a:noFill/>
                  </a:tcPr>
                </a:tc>
                <a:extLst>
                  <a:ext uri="{0D108BD9-81ED-4DB2-BD59-A6C34878D82A}">
                    <a16:rowId xmlns:a16="http://schemas.microsoft.com/office/drawing/2014/main" val="2641295046"/>
                  </a:ext>
                </a:extLst>
              </a:tr>
              <a:tr h="562638">
                <a:tc vMerge="1">
                  <a:txBody>
                    <a:bodyPr/>
                    <a:lstStyle/>
                    <a:p>
                      <a:endParaRPr lang="en-US"/>
                    </a:p>
                  </a:txBody>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i="1" dirty="0">
                          <a:solidFill>
                            <a:schemeClr val="tx1"/>
                          </a:solidFill>
                          <a:effectLst/>
                          <a:latin typeface="Arial" panose="020B0604020202020204" pitchFamily="34" charset="0"/>
                          <a:cs typeface="Arial" panose="020B0604020202020204" pitchFamily="34" charset="0"/>
                        </a:rPr>
                        <a:t>I think I’d feel more comfortable with take out. Maybe we can even get paper plates so you don’t have to clean up?</a:t>
                      </a:r>
                      <a:endParaRPr lang="en-US" sz="10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a:spcBef>
                          <a:spcPts val="0"/>
                        </a:spcBef>
                        <a:spcAft>
                          <a:spcPts val="0"/>
                        </a:spcAft>
                      </a:pPr>
                      <a:endParaRPr lang="en-US" sz="10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0297" marR="50297" marT="6986" marB="0">
                    <a:lnL w="12700" cmpd="sng">
                      <a:noFill/>
                    </a:lnL>
                    <a:lnR w="12700" cap="flat" cmpd="sng" algn="ctr">
                      <a:solidFill>
                        <a:schemeClr val="accent2"/>
                      </a:solidFill>
                      <a:prstDash val="solid"/>
                      <a:round/>
                      <a:headEnd type="none" w="med" len="med"/>
                      <a:tailEnd type="none" w="med" len="med"/>
                    </a:lnR>
                    <a:lnT w="12700" cap="flat" cmpd="sng" algn="ctr">
                      <a:solidFill>
                        <a:srgbClr val="EC8A6D"/>
                      </a:solidFill>
                      <a:prstDash val="solid"/>
                      <a:round/>
                      <a:headEnd type="none" w="med" len="med"/>
                      <a:tailEnd type="none" w="med" len="med"/>
                    </a:lnT>
                    <a:lnB w="12700" cap="flat" cmpd="sng" algn="ctr">
                      <a:solidFill>
                        <a:srgbClr val="EC8A6D"/>
                      </a:solidFill>
                      <a:prstDash val="solid"/>
                      <a:round/>
                      <a:headEnd type="none" w="med" len="med"/>
                      <a:tailEnd type="none" w="med" len="med"/>
                    </a:lnB>
                    <a:noFill/>
                  </a:tcPr>
                </a:tc>
                <a:tc>
                  <a:txBody>
                    <a:bodyPr/>
                    <a:lstStyle/>
                    <a:p>
                      <a:pPr marL="0" marR="0" lvl="0" indent="0" algn="l" defTabSz="685800" rtl="0" eaLnBrk="1" fontAlgn="auto" latinLnBrk="0" hangingPunct="1">
                        <a:lnSpc>
                          <a:spcPct val="100000"/>
                        </a:lnSpc>
                        <a:spcBef>
                          <a:spcPts val="0"/>
                        </a:spcBef>
                        <a:spcAft>
                          <a:spcPts val="0"/>
                        </a:spcAft>
                        <a:buClrTx/>
                        <a:buSzTx/>
                        <a:buFontTx/>
                        <a:buNone/>
                        <a:tabLst/>
                        <a:defRPr/>
                      </a:pPr>
                      <a:r>
                        <a:rPr lang="en-US" sz="1000" i="1" dirty="0">
                          <a:solidFill>
                            <a:schemeClr val="tx1"/>
                          </a:solidFill>
                          <a:effectLst/>
                          <a:latin typeface="Arial" panose="020B0604020202020204" pitchFamily="34" charset="0"/>
                          <a:cs typeface="Arial" panose="020B0604020202020204" pitchFamily="34" charset="0"/>
                        </a:rPr>
                        <a:t>I know and I really want to do that. I think the most exposure I’m willing to risk is if we do take out. I’m more than happy to help make that happen. </a:t>
                      </a:r>
                      <a:endParaRPr lang="en-US" sz="1000" i="1"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marL="50297" marR="50297" marT="6986" marB="0">
                    <a:lnL w="12700" cap="flat" cmpd="sng" algn="ctr">
                      <a:solidFill>
                        <a:schemeClr val="accent2"/>
                      </a:solidFill>
                      <a:prstDash val="solid"/>
                      <a:round/>
                      <a:headEnd type="none" w="med" len="med"/>
                      <a:tailEnd type="none" w="med" len="med"/>
                    </a:lnL>
                    <a:lnR w="12700" cap="flat" cmpd="sng" algn="ctr">
                      <a:solidFill>
                        <a:srgbClr val="EC8A6D"/>
                      </a:solidFill>
                      <a:prstDash val="solid"/>
                      <a:round/>
                      <a:headEnd type="none" w="med" len="med"/>
                      <a:tailEnd type="none" w="med" len="med"/>
                    </a:lnR>
                    <a:lnT w="12700" cap="flat" cmpd="sng" algn="ctr">
                      <a:solidFill>
                        <a:srgbClr val="EC8A6D"/>
                      </a:solidFill>
                      <a:prstDash val="solid"/>
                      <a:round/>
                      <a:headEnd type="none" w="med" len="med"/>
                      <a:tailEnd type="none" w="med" len="med"/>
                    </a:lnT>
                    <a:lnB w="12700" cap="flat" cmpd="sng" algn="ctr">
                      <a:solidFill>
                        <a:srgbClr val="EC8A6D"/>
                      </a:solidFill>
                      <a:prstDash val="solid"/>
                      <a:round/>
                      <a:headEnd type="none" w="med" len="med"/>
                      <a:tailEnd type="none" w="med" len="med"/>
                    </a:lnB>
                    <a:noFill/>
                  </a:tcPr>
                </a:tc>
                <a:extLst>
                  <a:ext uri="{0D108BD9-81ED-4DB2-BD59-A6C34878D82A}">
                    <a16:rowId xmlns:a16="http://schemas.microsoft.com/office/drawing/2014/main" val="197538719"/>
                  </a:ext>
                </a:extLst>
              </a:tr>
            </a:tbl>
          </a:graphicData>
        </a:graphic>
      </p:graphicFrame>
    </p:spTree>
    <p:extLst>
      <p:ext uri="{BB962C8B-B14F-4D97-AF65-F5344CB8AC3E}">
        <p14:creationId xmlns:p14="http://schemas.microsoft.com/office/powerpoint/2010/main" val="23190018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B81A5-1503-ED41-BCA8-859277739A48}"/>
              </a:ext>
            </a:extLst>
          </p:cNvPr>
          <p:cNvSpPr>
            <a:spLocks noGrp="1"/>
          </p:cNvSpPr>
          <p:nvPr>
            <p:ph type="title"/>
          </p:nvPr>
        </p:nvSpPr>
        <p:spPr>
          <a:xfrm>
            <a:off x="0" y="231044"/>
            <a:ext cx="6857999" cy="697424"/>
          </a:xfrm>
        </p:spPr>
        <p:txBody>
          <a:bodyPr>
            <a:normAutofit fontScale="90000"/>
          </a:bodyPr>
          <a:lstStyle/>
          <a:p>
            <a:pPr algn="ctr"/>
            <a:r>
              <a:rPr lang="en-US" sz="2400" b="1" dirty="0">
                <a:latin typeface="Arial" panose="020B0604020202020204" pitchFamily="34" charset="0"/>
                <a:cs typeface="Arial" panose="020B0604020202020204" pitchFamily="34" charset="0"/>
              </a:rPr>
              <a:t>Planning a </a:t>
            </a:r>
            <a:r>
              <a:rPr lang="en-US" sz="2400" b="1">
                <a:latin typeface="Arial" panose="020B0604020202020204" pitchFamily="34" charset="0"/>
                <a:cs typeface="Arial" panose="020B0604020202020204" pitchFamily="34" charset="0"/>
              </a:rPr>
              <a:t>Meaningful Remote Visit </a:t>
            </a:r>
            <a:r>
              <a:rPr lang="en-US" sz="2400" b="1" dirty="0">
                <a:latin typeface="Arial" panose="020B0604020202020204" pitchFamily="34" charset="0"/>
                <a:cs typeface="Arial" panose="020B0604020202020204" pitchFamily="34" charset="0"/>
              </a:rPr>
              <a:t>during COVID-19</a:t>
            </a:r>
          </a:p>
        </p:txBody>
      </p:sp>
      <p:sp>
        <p:nvSpPr>
          <p:cNvPr id="3" name="Content Placeholder 2">
            <a:extLst>
              <a:ext uri="{FF2B5EF4-FFF2-40B4-BE49-F238E27FC236}">
                <a16:creationId xmlns:a16="http://schemas.microsoft.com/office/drawing/2014/main" id="{2B4E1C8D-72C3-1F4B-A205-777DC9118EF3}"/>
              </a:ext>
            </a:extLst>
          </p:cNvPr>
          <p:cNvSpPr>
            <a:spLocks noGrp="1"/>
          </p:cNvSpPr>
          <p:nvPr>
            <p:ph sz="half" idx="2"/>
          </p:nvPr>
        </p:nvSpPr>
        <p:spPr>
          <a:xfrm>
            <a:off x="161247" y="2054261"/>
            <a:ext cx="3434737" cy="4370522"/>
          </a:xfrm>
        </p:spPr>
        <p:txBody>
          <a:bodyPr>
            <a:noAutofit/>
          </a:bodyPr>
          <a:lstStyle/>
          <a:p>
            <a:pPr marL="0" indent="0">
              <a:lnSpc>
                <a:spcPct val="100000"/>
              </a:lnSpc>
              <a:buNone/>
            </a:pPr>
            <a:r>
              <a:rPr lang="en-US" sz="1400" b="1" u="sng" dirty="0">
                <a:latin typeface="Arial" panose="020B0604020202020204" pitchFamily="34" charset="0"/>
                <a:cs typeface="Arial" panose="020B0604020202020204" pitchFamily="34" charset="0"/>
              </a:rPr>
              <a:t>Conversation Topics</a:t>
            </a:r>
            <a:endParaRPr lang="en-US" sz="1400" u="sng" dirty="0">
              <a:latin typeface="Arial" panose="020B0604020202020204" pitchFamily="34" charset="0"/>
              <a:cs typeface="Arial" panose="020B0604020202020204" pitchFamily="34" charset="0"/>
            </a:endParaRPr>
          </a:p>
          <a:p>
            <a:pPr lvl="0">
              <a:lnSpc>
                <a:spcPct val="100000"/>
              </a:lnSpc>
            </a:pPr>
            <a:r>
              <a:rPr lang="en-US" sz="1300" dirty="0">
                <a:latin typeface="Arial" panose="020B0604020202020204" pitchFamily="34" charset="0"/>
                <a:cs typeface="Arial" panose="020B0604020202020204" pitchFamily="34" charset="0"/>
              </a:rPr>
              <a:t>Write out conversation topics, such as family news, current events , or other shared interests like sports, fashion, celebrity gossip, etc. </a:t>
            </a:r>
          </a:p>
          <a:p>
            <a:pPr lvl="0">
              <a:lnSpc>
                <a:spcPct val="100000"/>
              </a:lnSpc>
            </a:pPr>
            <a:r>
              <a:rPr lang="en-US" sz="1300" dirty="0">
                <a:latin typeface="Arial" panose="020B0604020202020204" pitchFamily="34" charset="0"/>
                <a:cs typeface="Arial" panose="020B0604020202020204" pitchFamily="34" charset="0"/>
              </a:rPr>
              <a:t>tap into the wisdom of aging and ask your loved one how this experience has changed or confirmed their views of themselves, life, or the world. </a:t>
            </a:r>
          </a:p>
          <a:p>
            <a:pPr lvl="0">
              <a:lnSpc>
                <a:spcPct val="100000"/>
              </a:lnSpc>
            </a:pPr>
            <a:r>
              <a:rPr lang="en-US" sz="1300" dirty="0">
                <a:latin typeface="Arial" panose="020B0604020202020204" pitchFamily="34" charset="0"/>
                <a:cs typeface="Arial" panose="020B0604020202020204" pitchFamily="34" charset="0"/>
              </a:rPr>
              <a:t>Reminiscence is also a great way to maintain supportive communication and has mental health benefits.</a:t>
            </a:r>
          </a:p>
          <a:p>
            <a:pPr marL="342900" lvl="1" indent="0">
              <a:lnSpc>
                <a:spcPct val="100000"/>
              </a:lnSpc>
              <a:buNone/>
            </a:pPr>
            <a:r>
              <a:rPr lang="en-US" sz="1300" dirty="0">
                <a:latin typeface="Arial" panose="020B0604020202020204" pitchFamily="34" charset="0"/>
                <a:cs typeface="Arial" panose="020B0604020202020204" pitchFamily="34" charset="0"/>
              </a:rPr>
              <a:t> Prompts: </a:t>
            </a:r>
          </a:p>
          <a:p>
            <a:pPr lvl="1">
              <a:lnSpc>
                <a:spcPct val="100000"/>
              </a:lnSpc>
            </a:pPr>
            <a:r>
              <a:rPr lang="en-US" sz="1300" i="1" dirty="0">
                <a:latin typeface="Arial" panose="020B0604020202020204" pitchFamily="34" charset="0"/>
                <a:cs typeface="Arial" panose="020B0604020202020204" pitchFamily="34" charset="0"/>
              </a:rPr>
              <a:t>Tell me about a time when it felt like everyday life drastically changed as a result of what was going on in the world. </a:t>
            </a:r>
          </a:p>
          <a:p>
            <a:pPr lvl="1">
              <a:lnSpc>
                <a:spcPct val="100000"/>
              </a:lnSpc>
            </a:pPr>
            <a:r>
              <a:rPr lang="en-US" sz="1300" i="1" dirty="0">
                <a:latin typeface="Arial" panose="020B0604020202020204" pitchFamily="34" charset="0"/>
                <a:cs typeface="Arial" panose="020B0604020202020204" pitchFamily="34" charset="0"/>
              </a:rPr>
              <a:t>Tell me about all the different ways you’ve stayed informed of the news throughout your life. </a:t>
            </a:r>
          </a:p>
          <a:p>
            <a:pPr lvl="1">
              <a:lnSpc>
                <a:spcPct val="100000"/>
              </a:lnSpc>
            </a:pPr>
            <a:r>
              <a:rPr lang="en-US" sz="1300" i="1" dirty="0">
                <a:latin typeface="Arial" panose="020B0604020202020204" pitchFamily="34" charset="0"/>
                <a:cs typeface="Arial" panose="020B0604020202020204" pitchFamily="34" charset="0"/>
              </a:rPr>
              <a:t>How did you entertain yourself when you were bored as a child, teenager, adult </a:t>
            </a:r>
          </a:p>
          <a:p>
            <a:pPr>
              <a:lnSpc>
                <a:spcPct val="100000"/>
              </a:lnSpc>
            </a:pPr>
            <a:r>
              <a:rPr lang="en-US" sz="1300" dirty="0">
                <a:latin typeface="Arial" panose="020B0604020202020204" pitchFamily="34" charset="0"/>
                <a:cs typeface="Arial" panose="020B0604020202020204" pitchFamily="34" charset="0"/>
              </a:rPr>
              <a:t>Reminiscence has the added bonus of helping you and you loved one find strengths that previously helped through other life challenges. </a:t>
            </a:r>
          </a:p>
          <a:p>
            <a:pPr marL="0" indent="0">
              <a:lnSpc>
                <a:spcPct val="100000"/>
              </a:lnSpc>
              <a:buNone/>
            </a:pPr>
            <a:endParaRPr lang="en-US" sz="1200" dirty="0">
              <a:latin typeface="Arial" panose="020B0604020202020204" pitchFamily="34" charset="0"/>
              <a:cs typeface="Arial" panose="020B0604020202020204" pitchFamily="34" charset="0"/>
            </a:endParaRPr>
          </a:p>
          <a:p>
            <a:pPr marL="0" indent="0">
              <a:lnSpc>
                <a:spcPct val="100000"/>
              </a:lnSpc>
              <a:buNone/>
            </a:pPr>
            <a:endParaRPr lang="en-US" sz="1200" dirty="0">
              <a:latin typeface="Arial" panose="020B0604020202020204" pitchFamily="34" charset="0"/>
              <a:cs typeface="Arial" panose="020B0604020202020204" pitchFamily="34" charset="0"/>
            </a:endParaRPr>
          </a:p>
        </p:txBody>
      </p:sp>
      <p:sp>
        <p:nvSpPr>
          <p:cNvPr id="4" name="Text Placeholder 3">
            <a:extLst>
              <a:ext uri="{FF2B5EF4-FFF2-40B4-BE49-F238E27FC236}">
                <a16:creationId xmlns:a16="http://schemas.microsoft.com/office/drawing/2014/main" id="{8E63496A-079D-134E-A50A-FC9698DE37D1}"/>
              </a:ext>
            </a:extLst>
          </p:cNvPr>
          <p:cNvSpPr>
            <a:spLocks noGrp="1"/>
          </p:cNvSpPr>
          <p:nvPr>
            <p:ph type="body" idx="1"/>
          </p:nvPr>
        </p:nvSpPr>
        <p:spPr>
          <a:xfrm>
            <a:off x="140677" y="798027"/>
            <a:ext cx="6597748" cy="607854"/>
          </a:xfrm>
        </p:spPr>
        <p:txBody>
          <a:bodyPr>
            <a:noAutofit/>
          </a:bodyPr>
          <a:lstStyle/>
          <a:p>
            <a:r>
              <a:rPr lang="en-US" sz="1400" b="0" dirty="0">
                <a:latin typeface="Arial" panose="020B0604020202020204" pitchFamily="34" charset="0"/>
                <a:cs typeface="Arial" panose="020B0604020202020204" pitchFamily="34" charset="0"/>
              </a:rPr>
              <a:t>Shifting from an in-person to outdoor or video visit can be challenging. These types of visits often require a little more planning.</a:t>
            </a:r>
          </a:p>
        </p:txBody>
      </p:sp>
      <p:sp>
        <p:nvSpPr>
          <p:cNvPr id="5" name="Text Placeholder 4">
            <a:extLst>
              <a:ext uri="{FF2B5EF4-FFF2-40B4-BE49-F238E27FC236}">
                <a16:creationId xmlns:a16="http://schemas.microsoft.com/office/drawing/2014/main" id="{297E03F3-2BBC-B542-B6EE-E7A012D42F23}"/>
              </a:ext>
            </a:extLst>
          </p:cNvPr>
          <p:cNvSpPr>
            <a:spLocks noGrp="1"/>
          </p:cNvSpPr>
          <p:nvPr>
            <p:ph type="body" sz="quarter" idx="3"/>
          </p:nvPr>
        </p:nvSpPr>
        <p:spPr>
          <a:xfrm>
            <a:off x="3595984" y="2263884"/>
            <a:ext cx="2915543" cy="3697920"/>
          </a:xfrm>
        </p:spPr>
        <p:txBody>
          <a:bodyPr>
            <a:noAutofit/>
          </a:bodyPr>
          <a:lstStyle/>
          <a:p>
            <a:r>
              <a:rPr lang="en-US" sz="1400" u="sng" dirty="0">
                <a:latin typeface="Arial" panose="020B0604020202020204" pitchFamily="34" charset="0"/>
                <a:cs typeface="Arial" panose="020B0604020202020204" pitchFamily="34" charset="0"/>
              </a:rPr>
              <a:t>Activities</a:t>
            </a:r>
          </a:p>
          <a:p>
            <a:pPr lvl="0"/>
            <a:r>
              <a:rPr lang="en-US" sz="1300" b="0" dirty="0">
                <a:latin typeface="Arial" panose="020B0604020202020204" pitchFamily="34" charset="0"/>
                <a:cs typeface="Arial" panose="020B0604020202020204" pitchFamily="34" charset="0"/>
              </a:rPr>
              <a:t>Remote visits may be an opportunity to engage in activities like creating a family tree, photo album, or legacy video. Other tips for virtual visit activities include:</a:t>
            </a:r>
          </a:p>
          <a:p>
            <a:pPr marL="171450" lvl="0" indent="-171450">
              <a:buFont typeface="Arial" panose="020B0604020202020204" pitchFamily="34" charset="0"/>
              <a:buChar char="•"/>
            </a:pPr>
            <a:r>
              <a:rPr lang="en-US" sz="1300" b="0" dirty="0">
                <a:latin typeface="Arial" panose="020B0604020202020204" pitchFamily="34" charset="0"/>
                <a:cs typeface="Arial" panose="020B0604020202020204" pitchFamily="34" charset="0"/>
              </a:rPr>
              <a:t>Tour a </a:t>
            </a:r>
            <a:r>
              <a:rPr lang="en-US" sz="1300" b="0" dirty="0">
                <a:latin typeface="Arial" panose="020B0604020202020204" pitchFamily="34" charset="0"/>
                <a:cs typeface="Arial" panose="020B0604020202020204" pitchFamily="34" charset="0"/>
                <a:hlinkClick r:id="rId2"/>
              </a:rPr>
              <a:t>museum</a:t>
            </a:r>
            <a:r>
              <a:rPr lang="en-US" sz="1300" b="0" dirty="0">
                <a:latin typeface="Arial" panose="020B0604020202020204" pitchFamily="34" charset="0"/>
                <a:cs typeface="Arial" panose="020B0604020202020204" pitchFamily="34" charset="0"/>
              </a:rPr>
              <a:t> or </a:t>
            </a:r>
            <a:r>
              <a:rPr lang="en-US" sz="1300" b="0" dirty="0">
                <a:latin typeface="Arial" panose="020B0604020202020204" pitchFamily="34" charset="0"/>
                <a:cs typeface="Arial" panose="020B0604020202020204" pitchFamily="34" charset="0"/>
                <a:hlinkClick r:id="rId3"/>
              </a:rPr>
              <a:t>landmark</a:t>
            </a:r>
            <a:r>
              <a:rPr lang="en-US" sz="1300" b="0" dirty="0">
                <a:latin typeface="Arial" panose="020B0604020202020204" pitchFamily="34" charset="0"/>
                <a:cs typeface="Arial" panose="020B0604020202020204" pitchFamily="34" charset="0"/>
              </a:rPr>
              <a:t> or even </a:t>
            </a:r>
            <a:r>
              <a:rPr lang="en-US" sz="1300" b="0" dirty="0">
                <a:latin typeface="Arial" panose="020B0604020202020204" pitchFamily="34" charset="0"/>
                <a:cs typeface="Arial" panose="020B0604020202020204" pitchFamily="34" charset="0"/>
                <a:hlinkClick r:id="rId4"/>
              </a:rPr>
              <a:t>NASA</a:t>
            </a:r>
            <a:r>
              <a:rPr lang="en-US" sz="1300" b="0" dirty="0">
                <a:latin typeface="Arial" panose="020B0604020202020204" pitchFamily="34" charset="0"/>
                <a:cs typeface="Arial" panose="020B0604020202020204" pitchFamily="34" charset="0"/>
              </a:rPr>
              <a:t> together… for free!</a:t>
            </a:r>
          </a:p>
          <a:p>
            <a:pPr marL="171450" lvl="0" indent="-171450">
              <a:buFont typeface="Arial" panose="020B0604020202020204" pitchFamily="34" charset="0"/>
              <a:buChar char="•"/>
            </a:pPr>
            <a:r>
              <a:rPr lang="en-US" sz="1300" b="0" dirty="0">
                <a:latin typeface="Arial" panose="020B0604020202020204" pitchFamily="34" charset="0"/>
                <a:cs typeface="Arial" panose="020B0604020202020204" pitchFamily="34" charset="0"/>
              </a:rPr>
              <a:t>Engage in an activity together through </a:t>
            </a:r>
            <a:r>
              <a:rPr lang="en-US" sz="1300" b="0" dirty="0">
                <a:latin typeface="Arial" panose="020B0604020202020204" pitchFamily="34" charset="0"/>
                <a:cs typeface="Arial" panose="020B0604020202020204" pitchFamily="34" charset="0"/>
                <a:hlinkClick r:id="rId5"/>
              </a:rPr>
              <a:t>Mather Senior Care </a:t>
            </a:r>
            <a:r>
              <a:rPr lang="en-US" sz="1300" b="0" dirty="0">
                <a:latin typeface="Arial" panose="020B0604020202020204" pitchFamily="34" charset="0"/>
                <a:cs typeface="Arial" panose="020B0604020202020204" pitchFamily="34" charset="0"/>
              </a:rPr>
              <a:t>or the </a:t>
            </a:r>
            <a:r>
              <a:rPr lang="en-US" sz="1300" b="0" dirty="0">
                <a:latin typeface="Arial" panose="020B0604020202020204" pitchFamily="34" charset="0"/>
                <a:cs typeface="Arial" panose="020B0604020202020204" pitchFamily="34" charset="0"/>
                <a:hlinkClick r:id="rId6"/>
              </a:rPr>
              <a:t>Alzheimer’s Foundation of America</a:t>
            </a:r>
            <a:endParaRPr lang="en-US" sz="1300" b="0"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sz="1300" b="0" dirty="0">
                <a:latin typeface="Arial" panose="020B0604020202020204" pitchFamily="34" charset="0"/>
                <a:cs typeface="Arial" panose="020B0604020202020204" pitchFamily="34" charset="0"/>
              </a:rPr>
              <a:t>Watch and discuss an inspiring </a:t>
            </a:r>
            <a:r>
              <a:rPr lang="en-US" sz="1300" b="0" dirty="0">
                <a:latin typeface="Arial" panose="020B0604020202020204" pitchFamily="34" charset="0"/>
                <a:cs typeface="Arial" panose="020B0604020202020204" pitchFamily="34" charset="0"/>
                <a:hlinkClick r:id="rId7"/>
              </a:rPr>
              <a:t>film about aging</a:t>
            </a:r>
            <a:endParaRPr lang="en-US" sz="1300" b="0"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sz="1300" b="0" dirty="0">
                <a:latin typeface="Arial" panose="020B0604020202020204" pitchFamily="34" charset="0"/>
                <a:cs typeface="Arial" panose="020B0604020202020204" pitchFamily="34" charset="0"/>
              </a:rPr>
              <a:t>View an opera, musical, or theatre </a:t>
            </a:r>
            <a:r>
              <a:rPr lang="en-US" sz="1300" b="0" dirty="0">
                <a:latin typeface="Arial" panose="020B0604020202020204" pitchFamily="34" charset="0"/>
                <a:cs typeface="Arial" panose="020B0604020202020204" pitchFamily="34" charset="0"/>
                <a:hlinkClick r:id="rId8"/>
              </a:rPr>
              <a:t>performance</a:t>
            </a:r>
            <a:endParaRPr lang="en-US" sz="1300" b="0" dirty="0">
              <a:latin typeface="Arial" panose="020B0604020202020204" pitchFamily="34" charset="0"/>
              <a:cs typeface="Arial" panose="020B0604020202020204" pitchFamily="34" charset="0"/>
            </a:endParaRPr>
          </a:p>
          <a:p>
            <a:pPr marL="171450" lvl="0" indent="-171450">
              <a:buFont typeface="Arial" panose="020B0604020202020204" pitchFamily="34" charset="0"/>
              <a:buChar char="•"/>
            </a:pPr>
            <a:r>
              <a:rPr lang="en-US" sz="1300" b="0" dirty="0">
                <a:latin typeface="Arial" panose="020B0604020202020204" pitchFamily="34" charset="0"/>
                <a:cs typeface="Arial" panose="020B0604020202020204" pitchFamily="34" charset="0"/>
              </a:rPr>
              <a:t>Listen to a </a:t>
            </a:r>
            <a:r>
              <a:rPr lang="en-US" sz="1300" b="0" dirty="0">
                <a:latin typeface="Arial" panose="020B0604020202020204" pitchFamily="34" charset="0"/>
                <a:cs typeface="Arial" panose="020B0604020202020204" pitchFamily="34" charset="0"/>
                <a:hlinkClick r:id="rId9"/>
              </a:rPr>
              <a:t>poem</a:t>
            </a:r>
            <a:endParaRPr lang="en-US" sz="1300" b="0" dirty="0">
              <a:latin typeface="Arial" panose="020B0604020202020204" pitchFamily="34" charset="0"/>
              <a:cs typeface="Arial" panose="020B0604020202020204" pitchFamily="34" charset="0"/>
            </a:endParaRPr>
          </a:p>
        </p:txBody>
      </p:sp>
      <p:sp>
        <p:nvSpPr>
          <p:cNvPr id="7" name="TextBox 6">
            <a:extLst>
              <a:ext uri="{FF2B5EF4-FFF2-40B4-BE49-F238E27FC236}">
                <a16:creationId xmlns:a16="http://schemas.microsoft.com/office/drawing/2014/main" id="{8DBF8CFF-B9C8-BB48-95BC-5E3F3B8F1063}"/>
              </a:ext>
            </a:extLst>
          </p:cNvPr>
          <p:cNvSpPr txBox="1"/>
          <p:nvPr/>
        </p:nvSpPr>
        <p:spPr>
          <a:xfrm>
            <a:off x="218691" y="1518884"/>
            <a:ext cx="6420618" cy="338554"/>
          </a:xfrm>
          <a:prstGeom prst="rect">
            <a:avLst/>
          </a:prstGeom>
          <a:solidFill>
            <a:schemeClr val="accent2"/>
          </a:solidFill>
        </p:spPr>
        <p:txBody>
          <a:bodyPr wrap="square" rtlCol="0">
            <a:spAutoFit/>
          </a:bodyPr>
          <a:lstStyle/>
          <a:p>
            <a:r>
              <a:rPr lang="en-US" sz="1600" b="1" i="1" dirty="0">
                <a:latin typeface="Arial" panose="020B0604020202020204" pitchFamily="34" charset="0"/>
                <a:cs typeface="Arial" panose="020B0604020202020204" pitchFamily="34" charset="0"/>
              </a:rPr>
              <a:t>Consider these tips for your visits:</a:t>
            </a:r>
          </a:p>
        </p:txBody>
      </p:sp>
      <p:sp>
        <p:nvSpPr>
          <p:cNvPr id="10" name="TextBox 9">
            <a:extLst>
              <a:ext uri="{FF2B5EF4-FFF2-40B4-BE49-F238E27FC236}">
                <a16:creationId xmlns:a16="http://schemas.microsoft.com/office/drawing/2014/main" id="{2DB5110B-48FF-0E44-8A62-E46A41100A1D}"/>
              </a:ext>
            </a:extLst>
          </p:cNvPr>
          <p:cNvSpPr txBox="1"/>
          <p:nvPr/>
        </p:nvSpPr>
        <p:spPr>
          <a:xfrm>
            <a:off x="3739595" y="6233410"/>
            <a:ext cx="1396536" cy="400110"/>
          </a:xfrm>
          <a:prstGeom prst="rect">
            <a:avLst/>
          </a:prstGeom>
          <a:noFill/>
        </p:spPr>
        <p:txBody>
          <a:bodyPr wrap="none" rtlCol="0">
            <a:spAutoFit/>
          </a:bodyPr>
          <a:lstStyle/>
          <a:p>
            <a:r>
              <a:rPr lang="en-US" sz="1000" dirty="0">
                <a:latin typeface="Arial" panose="020B0604020202020204" pitchFamily="34" charset="0"/>
                <a:cs typeface="Arial" panose="020B0604020202020204" pitchFamily="34" charset="0"/>
              </a:rPr>
              <a:t>Scan for more online </a:t>
            </a:r>
          </a:p>
          <a:p>
            <a:r>
              <a:rPr lang="en-US" sz="1000" dirty="0">
                <a:latin typeface="Arial" panose="020B0604020202020204" pitchFamily="34" charset="0"/>
                <a:cs typeface="Arial" panose="020B0604020202020204" pitchFamily="34" charset="0"/>
              </a:rPr>
              <a:t>activities</a:t>
            </a:r>
          </a:p>
        </p:txBody>
      </p:sp>
      <p:sp>
        <p:nvSpPr>
          <p:cNvPr id="11" name="Right Arrow 10">
            <a:extLst>
              <a:ext uri="{FF2B5EF4-FFF2-40B4-BE49-F238E27FC236}">
                <a16:creationId xmlns:a16="http://schemas.microsoft.com/office/drawing/2014/main" id="{12A2AB0A-21D6-2048-BD57-14F9953C3D7E}"/>
              </a:ext>
            </a:extLst>
          </p:cNvPr>
          <p:cNvSpPr/>
          <p:nvPr/>
        </p:nvSpPr>
        <p:spPr>
          <a:xfrm>
            <a:off x="3799113" y="6547952"/>
            <a:ext cx="1382655" cy="517225"/>
          </a:xfrm>
          <a:prstGeom prst="rightArrow">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73FF4010-6573-364B-8BE9-C4B2154E0ACF}"/>
              </a:ext>
            </a:extLst>
          </p:cNvPr>
          <p:cNvSpPr/>
          <p:nvPr/>
        </p:nvSpPr>
        <p:spPr>
          <a:xfrm>
            <a:off x="184950" y="8462323"/>
            <a:ext cx="4252913" cy="409664"/>
          </a:xfrm>
          <a:prstGeom prst="rect">
            <a:avLst/>
          </a:prstGeom>
        </p:spPr>
        <p:txBody>
          <a:bodyPr wrap="square">
            <a:spAutoFit/>
          </a:bodyPr>
          <a:lstStyle/>
          <a:p>
            <a:pPr>
              <a:lnSpc>
                <a:spcPct val="107000"/>
              </a:lnSpc>
              <a:spcAft>
                <a:spcPts val="800"/>
              </a:spcAft>
            </a:pPr>
            <a:r>
              <a:rPr lang="en-US" sz="1000" b="1" dirty="0">
                <a:latin typeface="Arial" panose="020B0604020202020204" pitchFamily="34" charset="0"/>
                <a:cs typeface="Arial" panose="020B0604020202020204" pitchFamily="34" charset="0"/>
              </a:rPr>
              <a:t>Evan </a:t>
            </a:r>
            <a:r>
              <a:rPr lang="en-US" sz="1000" b="1" dirty="0" err="1">
                <a:latin typeface="Arial" panose="020B0604020202020204" pitchFamily="34" charset="0"/>
                <a:cs typeface="Arial" panose="020B0604020202020204" pitchFamily="34" charset="0"/>
              </a:rPr>
              <a:t>Plys</a:t>
            </a:r>
            <a:r>
              <a:rPr lang="en-US" sz="1000" b="1" dirty="0">
                <a:latin typeface="Arial" panose="020B0604020202020204" pitchFamily="34" charset="0"/>
                <a:cs typeface="Arial" panose="020B0604020202020204" pitchFamily="34" charset="0"/>
              </a:rPr>
              <a:t>, PhD </a:t>
            </a:r>
            <a:r>
              <a:rPr lang="en-US" sz="1000" dirty="0">
                <a:latin typeface="Arial" panose="020B0604020202020204" pitchFamily="34" charset="0"/>
                <a:cs typeface="Arial" panose="020B0604020202020204" pitchFamily="34" charset="0"/>
              </a:rPr>
              <a:t>is a professional </a:t>
            </a:r>
            <a:r>
              <a:rPr lang="en-US" sz="1000" dirty="0" err="1">
                <a:latin typeface="Arial" panose="020B0604020202020204" pitchFamily="34" charset="0"/>
                <a:cs typeface="Arial" panose="020B0604020202020204" pitchFamily="34" charset="0"/>
              </a:rPr>
              <a:t>geropsychologist</a:t>
            </a:r>
            <a:r>
              <a:rPr lang="en-US" sz="1000" dirty="0">
                <a:latin typeface="Arial" panose="020B0604020202020204" pitchFamily="34" charset="0"/>
                <a:cs typeface="Arial" panose="020B0604020202020204" pitchFamily="34" charset="0"/>
              </a:rPr>
              <a:t> and Senior Instructor of Psychiatry at the University of Colorado School of Medicine. </a:t>
            </a:r>
          </a:p>
        </p:txBody>
      </p:sp>
      <p:pic>
        <p:nvPicPr>
          <p:cNvPr id="8" name="Picture 7" descr="Qr code&#10;&#10;Description automatically generated">
            <a:extLst>
              <a:ext uri="{FF2B5EF4-FFF2-40B4-BE49-F238E27FC236}">
                <a16:creationId xmlns:a16="http://schemas.microsoft.com/office/drawing/2014/main" id="{58273CC8-1846-44F8-A9C9-42450EC92ADA}"/>
              </a:ext>
            </a:extLst>
          </p:cNvPr>
          <p:cNvPicPr>
            <a:picLocks noChangeAspect="1"/>
          </p:cNvPicPr>
          <p:nvPr/>
        </p:nvPicPr>
        <p:blipFill>
          <a:blip r:embed="rId10"/>
          <a:stretch>
            <a:fillRect/>
          </a:stretch>
        </p:blipFill>
        <p:spPr>
          <a:xfrm>
            <a:off x="5206535" y="5966445"/>
            <a:ext cx="1504099" cy="1504099"/>
          </a:xfrm>
          <a:prstGeom prst="rect">
            <a:avLst/>
          </a:prstGeom>
        </p:spPr>
      </p:pic>
      <p:cxnSp>
        <p:nvCxnSpPr>
          <p:cNvPr id="9" name="Elbow Connector 8">
            <a:extLst>
              <a:ext uri="{FF2B5EF4-FFF2-40B4-BE49-F238E27FC236}">
                <a16:creationId xmlns:a16="http://schemas.microsoft.com/office/drawing/2014/main" id="{4575111B-DA99-924B-951E-2A7AEFB970D4}"/>
              </a:ext>
            </a:extLst>
          </p:cNvPr>
          <p:cNvCxnSpPr/>
          <p:nvPr/>
        </p:nvCxnSpPr>
        <p:spPr>
          <a:xfrm flipV="1">
            <a:off x="0" y="7742150"/>
            <a:ext cx="6857999" cy="603823"/>
          </a:xfrm>
          <a:prstGeom prst="bentConnector3">
            <a:avLst>
              <a:gd name="adj1" fmla="val 63542"/>
            </a:avLst>
          </a:prstGeom>
          <a:ln w="12700"/>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4777E0C-DB8A-6D4B-912A-59F1C0E3BCB7}"/>
              </a:ext>
            </a:extLst>
          </p:cNvPr>
          <p:cNvPicPr>
            <a:picLocks noChangeAspect="1"/>
          </p:cNvPicPr>
          <p:nvPr/>
        </p:nvPicPr>
        <p:blipFill>
          <a:blip r:embed="rId11"/>
          <a:stretch>
            <a:fillRect/>
          </a:stretch>
        </p:blipFill>
        <p:spPr>
          <a:xfrm>
            <a:off x="4437863" y="7769237"/>
            <a:ext cx="2420136" cy="1153472"/>
          </a:xfrm>
          <a:prstGeom prst="rect">
            <a:avLst/>
          </a:prstGeom>
        </p:spPr>
      </p:pic>
    </p:spTree>
    <p:extLst>
      <p:ext uri="{BB962C8B-B14F-4D97-AF65-F5344CB8AC3E}">
        <p14:creationId xmlns:p14="http://schemas.microsoft.com/office/powerpoint/2010/main" val="11642902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380</TotalTime>
  <Words>1396</Words>
  <Application>Microsoft Macintosh PowerPoint</Application>
  <PresentationFormat>Letter Paper (8.5x11 in)</PresentationFormat>
  <Paragraphs>64</Paragraphs>
  <Slides>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PowerPoint Presentation</vt:lpstr>
      <vt:lpstr>PowerPoint Presentation</vt:lpstr>
      <vt:lpstr>Planning a Meaningful Remote Visit during COVID-19</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Plys, Evan</dc:creator>
  <cp:keywords/>
  <dc:description/>
  <cp:lastModifiedBy>Leslie Eber</cp:lastModifiedBy>
  <cp:revision>65</cp:revision>
  <cp:lastPrinted>2020-10-27T00:33:37Z</cp:lastPrinted>
  <dcterms:created xsi:type="dcterms:W3CDTF">2020-10-25T20:34:33Z</dcterms:created>
  <dcterms:modified xsi:type="dcterms:W3CDTF">2021-11-04T00:13:00Z</dcterms:modified>
  <cp:category/>
</cp:coreProperties>
</file>