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16" r:id="rId3"/>
    <p:sldId id="320" r:id="rId4"/>
    <p:sldId id="317" r:id="rId5"/>
    <p:sldId id="325" r:id="rId6"/>
    <p:sldId id="326" r:id="rId7"/>
    <p:sldId id="321" r:id="rId8"/>
    <p:sldId id="328" r:id="rId9"/>
    <p:sldId id="315" r:id="rId10"/>
    <p:sldId id="318" r:id="rId11"/>
    <p:sldId id="309" r:id="rId12"/>
    <p:sldId id="299" r:id="rId13"/>
    <p:sldId id="307" r:id="rId14"/>
    <p:sldId id="304" r:id="rId15"/>
    <p:sldId id="330" r:id="rId16"/>
    <p:sldId id="331" r:id="rId17"/>
    <p:sldId id="305" r:id="rId18"/>
    <p:sldId id="324" r:id="rId19"/>
    <p:sldId id="323" r:id="rId20"/>
    <p:sldId id="319" r:id="rId21"/>
    <p:sldId id="32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9E818-6D98-4835-9398-2F8BC275A863}" v="1" dt="2021-09-08T15:57:09.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snapToObjects="1">
      <p:cViewPr varScale="1">
        <p:scale>
          <a:sx n="108" d="100"/>
          <a:sy n="108" d="100"/>
        </p:scale>
        <p:origin x="7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DB1CB-5AAD-48FC-9EBF-C2F0D23D7657}" type="datetimeFigureOut">
              <a:rPr lang="en-US" smtClean="0"/>
              <a:t>9/8/21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7F97A-201A-4A49-9AD8-E19470AB3EA5}" type="slidenum">
              <a:rPr lang="en-US" smtClean="0"/>
              <a:t>‹#›</a:t>
            </a:fld>
            <a:endParaRPr lang="en-US" dirty="0"/>
          </a:p>
        </p:txBody>
      </p:sp>
    </p:spTree>
    <p:extLst>
      <p:ext uri="{BB962C8B-B14F-4D97-AF65-F5344CB8AC3E}">
        <p14:creationId xmlns:p14="http://schemas.microsoft.com/office/powerpoint/2010/main" val="326203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7F97A-201A-4A49-9AD8-E19470AB3EA5}" type="slidenum">
              <a:rPr lang="en-US" smtClean="0"/>
              <a:t>1</a:t>
            </a:fld>
            <a:endParaRPr lang="en-US" dirty="0"/>
          </a:p>
        </p:txBody>
      </p:sp>
    </p:spTree>
    <p:extLst>
      <p:ext uri="{BB962C8B-B14F-4D97-AF65-F5344CB8AC3E}">
        <p14:creationId xmlns:p14="http://schemas.microsoft.com/office/powerpoint/2010/main" val="246852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7F97A-201A-4A49-9AD8-E19470AB3EA5}" type="slidenum">
              <a:rPr lang="en-US" smtClean="0"/>
              <a:t>18</a:t>
            </a:fld>
            <a:endParaRPr lang="en-US" dirty="0"/>
          </a:p>
        </p:txBody>
      </p:sp>
    </p:spTree>
    <p:extLst>
      <p:ext uri="{BB962C8B-B14F-4D97-AF65-F5344CB8AC3E}">
        <p14:creationId xmlns:p14="http://schemas.microsoft.com/office/powerpoint/2010/main" val="43174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7397-2776-7A44-A601-49CB2131BA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EE61C1-9EF6-AB47-AA83-BF3969B2A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E01B58-8A6B-654F-A3EE-587E633ECDA6}"/>
              </a:ext>
            </a:extLst>
          </p:cNvPr>
          <p:cNvSpPr>
            <a:spLocks noGrp="1"/>
          </p:cNvSpPr>
          <p:nvPr>
            <p:ph type="dt" sz="half" idx="10"/>
          </p:nvPr>
        </p:nvSpPr>
        <p:spPr/>
        <p:txBody>
          <a:bodyPr/>
          <a:lstStyle/>
          <a:p>
            <a:fld id="{37B3C93B-C107-504B-A557-E2DAA31F24FC}" type="datetimeFigureOut">
              <a:rPr lang="en-US" smtClean="0"/>
              <a:t>9/8/21</a:t>
            </a:fld>
            <a:endParaRPr lang="en-US" dirty="0"/>
          </a:p>
        </p:txBody>
      </p:sp>
      <p:sp>
        <p:nvSpPr>
          <p:cNvPr id="5" name="Footer Placeholder 4">
            <a:extLst>
              <a:ext uri="{FF2B5EF4-FFF2-40B4-BE49-F238E27FC236}">
                <a16:creationId xmlns:a16="http://schemas.microsoft.com/office/drawing/2014/main" id="{D6DBB033-D5E1-FC4C-9358-ECA25BC1E7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C560A9-4AEC-254C-AAF9-7A5628A05739}"/>
              </a:ext>
            </a:extLst>
          </p:cNvPr>
          <p:cNvSpPr>
            <a:spLocks noGrp="1"/>
          </p:cNvSpPr>
          <p:nvPr>
            <p:ph type="sldNum" sz="quarter" idx="12"/>
          </p:nvPr>
        </p:nvSpPr>
        <p:spPr/>
        <p:txBody>
          <a:bodyPr/>
          <a:lstStyle/>
          <a:p>
            <a:fld id="{584C5905-DA70-374B-B647-F8434BC0F724}" type="slidenum">
              <a:rPr lang="en-US" smtClean="0"/>
              <a:t>‹#›</a:t>
            </a:fld>
            <a:endParaRPr lang="en-US" dirty="0"/>
          </a:p>
        </p:txBody>
      </p:sp>
    </p:spTree>
    <p:extLst>
      <p:ext uri="{BB962C8B-B14F-4D97-AF65-F5344CB8AC3E}">
        <p14:creationId xmlns:p14="http://schemas.microsoft.com/office/powerpoint/2010/main" val="1080279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D1A5-B2E7-1E40-9BB8-BB07141271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8E11AF-65DC-074C-9434-4F65D3500E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DAC66-EE69-9E4A-BACF-CA03F8E9388E}"/>
              </a:ext>
            </a:extLst>
          </p:cNvPr>
          <p:cNvSpPr>
            <a:spLocks noGrp="1"/>
          </p:cNvSpPr>
          <p:nvPr>
            <p:ph type="dt" sz="half" idx="10"/>
          </p:nvPr>
        </p:nvSpPr>
        <p:spPr/>
        <p:txBody>
          <a:bodyPr/>
          <a:lstStyle/>
          <a:p>
            <a:fld id="{37B3C93B-C107-504B-A557-E2DAA31F24FC}" type="datetimeFigureOut">
              <a:rPr lang="en-US" smtClean="0"/>
              <a:t>9/8/21</a:t>
            </a:fld>
            <a:endParaRPr lang="en-US" dirty="0"/>
          </a:p>
        </p:txBody>
      </p:sp>
      <p:sp>
        <p:nvSpPr>
          <p:cNvPr id="5" name="Footer Placeholder 4">
            <a:extLst>
              <a:ext uri="{FF2B5EF4-FFF2-40B4-BE49-F238E27FC236}">
                <a16:creationId xmlns:a16="http://schemas.microsoft.com/office/drawing/2014/main" id="{99E36C4A-9227-F743-8634-846DB7A020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7927C1-F3EA-4547-9E3F-662CBFAA6965}"/>
              </a:ext>
            </a:extLst>
          </p:cNvPr>
          <p:cNvSpPr>
            <a:spLocks noGrp="1"/>
          </p:cNvSpPr>
          <p:nvPr>
            <p:ph type="sldNum" sz="quarter" idx="12"/>
          </p:nvPr>
        </p:nvSpPr>
        <p:spPr/>
        <p:txBody>
          <a:bodyPr/>
          <a:lstStyle/>
          <a:p>
            <a:fld id="{584C5905-DA70-374B-B647-F8434BC0F724}" type="slidenum">
              <a:rPr lang="en-US" smtClean="0"/>
              <a:t>‹#›</a:t>
            </a:fld>
            <a:endParaRPr lang="en-US" dirty="0"/>
          </a:p>
        </p:txBody>
      </p:sp>
    </p:spTree>
    <p:extLst>
      <p:ext uri="{BB962C8B-B14F-4D97-AF65-F5344CB8AC3E}">
        <p14:creationId xmlns:p14="http://schemas.microsoft.com/office/powerpoint/2010/main" val="348466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4E7EBB-6977-A647-B499-8FCD6ECC1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F35526-6E15-1242-92CC-F4C9E3A03B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CD6E0-9507-854F-8F50-FDB68B804843}"/>
              </a:ext>
            </a:extLst>
          </p:cNvPr>
          <p:cNvSpPr>
            <a:spLocks noGrp="1"/>
          </p:cNvSpPr>
          <p:nvPr>
            <p:ph type="dt" sz="half" idx="10"/>
          </p:nvPr>
        </p:nvSpPr>
        <p:spPr/>
        <p:txBody>
          <a:bodyPr/>
          <a:lstStyle/>
          <a:p>
            <a:fld id="{37B3C93B-C107-504B-A557-E2DAA31F24FC}" type="datetimeFigureOut">
              <a:rPr lang="en-US" smtClean="0"/>
              <a:t>9/8/21</a:t>
            </a:fld>
            <a:endParaRPr lang="en-US" dirty="0"/>
          </a:p>
        </p:txBody>
      </p:sp>
      <p:sp>
        <p:nvSpPr>
          <p:cNvPr id="5" name="Footer Placeholder 4">
            <a:extLst>
              <a:ext uri="{FF2B5EF4-FFF2-40B4-BE49-F238E27FC236}">
                <a16:creationId xmlns:a16="http://schemas.microsoft.com/office/drawing/2014/main" id="{533C4EA9-12D3-FC41-9ADC-7C0B7FA3C2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CEA98B-7D71-A444-BA29-78A8837B9B8E}"/>
              </a:ext>
            </a:extLst>
          </p:cNvPr>
          <p:cNvSpPr>
            <a:spLocks noGrp="1"/>
          </p:cNvSpPr>
          <p:nvPr>
            <p:ph type="sldNum" sz="quarter" idx="12"/>
          </p:nvPr>
        </p:nvSpPr>
        <p:spPr/>
        <p:txBody>
          <a:bodyPr/>
          <a:lstStyle/>
          <a:p>
            <a:fld id="{584C5905-DA70-374B-B647-F8434BC0F724}" type="slidenum">
              <a:rPr lang="en-US" smtClean="0"/>
              <a:t>‹#›</a:t>
            </a:fld>
            <a:endParaRPr lang="en-US" dirty="0"/>
          </a:p>
        </p:txBody>
      </p:sp>
    </p:spTree>
    <p:extLst>
      <p:ext uri="{BB962C8B-B14F-4D97-AF65-F5344CB8AC3E}">
        <p14:creationId xmlns:p14="http://schemas.microsoft.com/office/powerpoint/2010/main" val="377232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C3F8-2DF0-E347-906A-B49E82D4E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EA9CDE-9023-354E-B0E4-1D37B65DEC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26845-EF6B-9244-A4E5-106AEC5BDA1B}"/>
              </a:ext>
            </a:extLst>
          </p:cNvPr>
          <p:cNvSpPr>
            <a:spLocks noGrp="1"/>
          </p:cNvSpPr>
          <p:nvPr>
            <p:ph type="dt" sz="half" idx="10"/>
          </p:nvPr>
        </p:nvSpPr>
        <p:spPr/>
        <p:txBody>
          <a:bodyPr/>
          <a:lstStyle/>
          <a:p>
            <a:fld id="{37B3C93B-C107-504B-A557-E2DAA31F24FC}" type="datetimeFigureOut">
              <a:rPr lang="en-US" smtClean="0"/>
              <a:t>9/8/21</a:t>
            </a:fld>
            <a:endParaRPr lang="en-US" dirty="0"/>
          </a:p>
        </p:txBody>
      </p:sp>
      <p:sp>
        <p:nvSpPr>
          <p:cNvPr id="5" name="Footer Placeholder 4">
            <a:extLst>
              <a:ext uri="{FF2B5EF4-FFF2-40B4-BE49-F238E27FC236}">
                <a16:creationId xmlns:a16="http://schemas.microsoft.com/office/drawing/2014/main" id="{E7934E59-2BCE-474B-BC66-F9D760BA4B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CF3876-2CBC-5745-95E1-3C94E03D9A34}"/>
              </a:ext>
            </a:extLst>
          </p:cNvPr>
          <p:cNvSpPr>
            <a:spLocks noGrp="1"/>
          </p:cNvSpPr>
          <p:nvPr>
            <p:ph type="sldNum" sz="quarter" idx="12"/>
          </p:nvPr>
        </p:nvSpPr>
        <p:spPr/>
        <p:txBody>
          <a:bodyPr/>
          <a:lstStyle/>
          <a:p>
            <a:fld id="{584C5905-DA70-374B-B647-F8434BC0F724}" type="slidenum">
              <a:rPr lang="en-US" smtClean="0"/>
              <a:t>‹#›</a:t>
            </a:fld>
            <a:endParaRPr lang="en-US" dirty="0"/>
          </a:p>
        </p:txBody>
      </p:sp>
    </p:spTree>
    <p:extLst>
      <p:ext uri="{BB962C8B-B14F-4D97-AF65-F5344CB8AC3E}">
        <p14:creationId xmlns:p14="http://schemas.microsoft.com/office/powerpoint/2010/main" val="90462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B0749-1A68-3B42-BC61-8F926AA98D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906760-41D5-454B-879B-0915ADE0A1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EAF43C-D479-6F4A-BDCF-161013D6457F}"/>
              </a:ext>
            </a:extLst>
          </p:cNvPr>
          <p:cNvSpPr>
            <a:spLocks noGrp="1"/>
          </p:cNvSpPr>
          <p:nvPr>
            <p:ph type="dt" sz="half" idx="10"/>
          </p:nvPr>
        </p:nvSpPr>
        <p:spPr/>
        <p:txBody>
          <a:bodyPr/>
          <a:lstStyle/>
          <a:p>
            <a:fld id="{37B3C93B-C107-504B-A557-E2DAA31F24FC}" type="datetimeFigureOut">
              <a:rPr lang="en-US" smtClean="0"/>
              <a:t>9/8/21</a:t>
            </a:fld>
            <a:endParaRPr lang="en-US" dirty="0"/>
          </a:p>
        </p:txBody>
      </p:sp>
      <p:sp>
        <p:nvSpPr>
          <p:cNvPr id="5" name="Footer Placeholder 4">
            <a:extLst>
              <a:ext uri="{FF2B5EF4-FFF2-40B4-BE49-F238E27FC236}">
                <a16:creationId xmlns:a16="http://schemas.microsoft.com/office/drawing/2014/main" id="{05C13376-F1C8-934D-9A53-E4CDB0CFE5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975FF2-4579-C94C-8F0B-18D69612425E}"/>
              </a:ext>
            </a:extLst>
          </p:cNvPr>
          <p:cNvSpPr>
            <a:spLocks noGrp="1"/>
          </p:cNvSpPr>
          <p:nvPr>
            <p:ph type="sldNum" sz="quarter" idx="12"/>
          </p:nvPr>
        </p:nvSpPr>
        <p:spPr/>
        <p:txBody>
          <a:bodyPr/>
          <a:lstStyle/>
          <a:p>
            <a:fld id="{584C5905-DA70-374B-B647-F8434BC0F724}" type="slidenum">
              <a:rPr lang="en-US" smtClean="0"/>
              <a:t>‹#›</a:t>
            </a:fld>
            <a:endParaRPr lang="en-US" dirty="0"/>
          </a:p>
        </p:txBody>
      </p:sp>
    </p:spTree>
    <p:extLst>
      <p:ext uri="{BB962C8B-B14F-4D97-AF65-F5344CB8AC3E}">
        <p14:creationId xmlns:p14="http://schemas.microsoft.com/office/powerpoint/2010/main" val="75781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C731-3D73-E344-A612-4C5A93233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0F2A86-2FC0-2149-BB41-F4A1111BE8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5EC538-B523-D44B-9F9C-1FB8937E07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4F16C3-1E54-C04E-A707-2C151F33F033}"/>
              </a:ext>
            </a:extLst>
          </p:cNvPr>
          <p:cNvSpPr>
            <a:spLocks noGrp="1"/>
          </p:cNvSpPr>
          <p:nvPr>
            <p:ph type="dt" sz="half" idx="10"/>
          </p:nvPr>
        </p:nvSpPr>
        <p:spPr/>
        <p:txBody>
          <a:bodyPr/>
          <a:lstStyle/>
          <a:p>
            <a:fld id="{37B3C93B-C107-504B-A557-E2DAA31F24FC}" type="datetimeFigureOut">
              <a:rPr lang="en-US" smtClean="0"/>
              <a:t>9/8/21</a:t>
            </a:fld>
            <a:endParaRPr lang="en-US" dirty="0"/>
          </a:p>
        </p:txBody>
      </p:sp>
      <p:sp>
        <p:nvSpPr>
          <p:cNvPr id="6" name="Footer Placeholder 5">
            <a:extLst>
              <a:ext uri="{FF2B5EF4-FFF2-40B4-BE49-F238E27FC236}">
                <a16:creationId xmlns:a16="http://schemas.microsoft.com/office/drawing/2014/main" id="{8E34C11E-7F9D-434A-B3AD-F616C16A1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7537A3-53A1-5D42-9C8F-E1482C266F67}"/>
              </a:ext>
            </a:extLst>
          </p:cNvPr>
          <p:cNvSpPr>
            <a:spLocks noGrp="1"/>
          </p:cNvSpPr>
          <p:nvPr>
            <p:ph type="sldNum" sz="quarter" idx="12"/>
          </p:nvPr>
        </p:nvSpPr>
        <p:spPr/>
        <p:txBody>
          <a:bodyPr/>
          <a:lstStyle/>
          <a:p>
            <a:fld id="{584C5905-DA70-374B-B647-F8434BC0F724}" type="slidenum">
              <a:rPr lang="en-US" smtClean="0"/>
              <a:t>‹#›</a:t>
            </a:fld>
            <a:endParaRPr lang="en-US" dirty="0"/>
          </a:p>
        </p:txBody>
      </p:sp>
    </p:spTree>
    <p:extLst>
      <p:ext uri="{BB962C8B-B14F-4D97-AF65-F5344CB8AC3E}">
        <p14:creationId xmlns:p14="http://schemas.microsoft.com/office/powerpoint/2010/main" val="60477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28F6-F356-6C4F-9405-5BC0CF9AF4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F22E0D-3864-A940-AD71-8A2CACE1A9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975DE4-BF4D-B94C-AD03-E0F8F1B199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7E7CE4-4558-A345-8D58-7E3285DE98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C7F722-0699-3042-A979-50A3700AE9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1AF50F-50D4-1842-AE75-D6905B039774}"/>
              </a:ext>
            </a:extLst>
          </p:cNvPr>
          <p:cNvSpPr>
            <a:spLocks noGrp="1"/>
          </p:cNvSpPr>
          <p:nvPr>
            <p:ph type="dt" sz="half" idx="10"/>
          </p:nvPr>
        </p:nvSpPr>
        <p:spPr/>
        <p:txBody>
          <a:bodyPr/>
          <a:lstStyle/>
          <a:p>
            <a:fld id="{37B3C93B-C107-504B-A557-E2DAA31F24FC}" type="datetimeFigureOut">
              <a:rPr lang="en-US" smtClean="0"/>
              <a:t>9/8/21</a:t>
            </a:fld>
            <a:endParaRPr lang="en-US" dirty="0"/>
          </a:p>
        </p:txBody>
      </p:sp>
      <p:sp>
        <p:nvSpPr>
          <p:cNvPr id="8" name="Footer Placeholder 7">
            <a:extLst>
              <a:ext uri="{FF2B5EF4-FFF2-40B4-BE49-F238E27FC236}">
                <a16:creationId xmlns:a16="http://schemas.microsoft.com/office/drawing/2014/main" id="{417D6849-BD01-2944-91EC-BA31A7D62C2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C1B923D-555A-9C41-BD68-2C03438D71FA}"/>
              </a:ext>
            </a:extLst>
          </p:cNvPr>
          <p:cNvSpPr>
            <a:spLocks noGrp="1"/>
          </p:cNvSpPr>
          <p:nvPr>
            <p:ph type="sldNum" sz="quarter" idx="12"/>
          </p:nvPr>
        </p:nvSpPr>
        <p:spPr/>
        <p:txBody>
          <a:bodyPr/>
          <a:lstStyle/>
          <a:p>
            <a:fld id="{584C5905-DA70-374B-B647-F8434BC0F724}" type="slidenum">
              <a:rPr lang="en-US" smtClean="0"/>
              <a:t>‹#›</a:t>
            </a:fld>
            <a:endParaRPr lang="en-US" dirty="0"/>
          </a:p>
        </p:txBody>
      </p:sp>
    </p:spTree>
    <p:extLst>
      <p:ext uri="{BB962C8B-B14F-4D97-AF65-F5344CB8AC3E}">
        <p14:creationId xmlns:p14="http://schemas.microsoft.com/office/powerpoint/2010/main" val="266095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7519-850C-3942-A87A-E9C587515C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7EC324-BFD2-8449-B80A-C7381A64AC2B}"/>
              </a:ext>
            </a:extLst>
          </p:cNvPr>
          <p:cNvSpPr>
            <a:spLocks noGrp="1"/>
          </p:cNvSpPr>
          <p:nvPr>
            <p:ph type="dt" sz="half" idx="10"/>
          </p:nvPr>
        </p:nvSpPr>
        <p:spPr/>
        <p:txBody>
          <a:bodyPr/>
          <a:lstStyle/>
          <a:p>
            <a:fld id="{37B3C93B-C107-504B-A557-E2DAA31F24FC}" type="datetimeFigureOut">
              <a:rPr lang="en-US" smtClean="0"/>
              <a:t>9/8/21</a:t>
            </a:fld>
            <a:endParaRPr lang="en-US" dirty="0"/>
          </a:p>
        </p:txBody>
      </p:sp>
      <p:sp>
        <p:nvSpPr>
          <p:cNvPr id="4" name="Footer Placeholder 3">
            <a:extLst>
              <a:ext uri="{FF2B5EF4-FFF2-40B4-BE49-F238E27FC236}">
                <a16:creationId xmlns:a16="http://schemas.microsoft.com/office/drawing/2014/main" id="{F0B76098-F345-4D4F-8D1D-618E524E247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25B523C-AED0-144A-B5D7-E6F3D0F386EC}"/>
              </a:ext>
            </a:extLst>
          </p:cNvPr>
          <p:cNvSpPr>
            <a:spLocks noGrp="1"/>
          </p:cNvSpPr>
          <p:nvPr>
            <p:ph type="sldNum" sz="quarter" idx="12"/>
          </p:nvPr>
        </p:nvSpPr>
        <p:spPr/>
        <p:txBody>
          <a:bodyPr/>
          <a:lstStyle/>
          <a:p>
            <a:fld id="{584C5905-DA70-374B-B647-F8434BC0F724}" type="slidenum">
              <a:rPr lang="en-US" smtClean="0"/>
              <a:t>‹#›</a:t>
            </a:fld>
            <a:endParaRPr lang="en-US" dirty="0"/>
          </a:p>
        </p:txBody>
      </p:sp>
    </p:spTree>
    <p:extLst>
      <p:ext uri="{BB962C8B-B14F-4D97-AF65-F5344CB8AC3E}">
        <p14:creationId xmlns:p14="http://schemas.microsoft.com/office/powerpoint/2010/main" val="424975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BCF6A4-F1F0-8E44-9CAC-DF56C4A89CF3}"/>
              </a:ext>
            </a:extLst>
          </p:cNvPr>
          <p:cNvSpPr>
            <a:spLocks noGrp="1"/>
          </p:cNvSpPr>
          <p:nvPr>
            <p:ph type="dt" sz="half" idx="10"/>
          </p:nvPr>
        </p:nvSpPr>
        <p:spPr/>
        <p:txBody>
          <a:bodyPr/>
          <a:lstStyle/>
          <a:p>
            <a:fld id="{37B3C93B-C107-504B-A557-E2DAA31F24FC}" type="datetimeFigureOut">
              <a:rPr lang="en-US" smtClean="0"/>
              <a:t>9/8/21</a:t>
            </a:fld>
            <a:endParaRPr lang="en-US" dirty="0"/>
          </a:p>
        </p:txBody>
      </p:sp>
      <p:sp>
        <p:nvSpPr>
          <p:cNvPr id="3" name="Footer Placeholder 2">
            <a:extLst>
              <a:ext uri="{FF2B5EF4-FFF2-40B4-BE49-F238E27FC236}">
                <a16:creationId xmlns:a16="http://schemas.microsoft.com/office/drawing/2014/main" id="{C40C87BE-3A5D-BD44-A523-CD67C79C26B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BFB5030-7DE6-214A-9E6A-83A7CDD027A7}"/>
              </a:ext>
            </a:extLst>
          </p:cNvPr>
          <p:cNvSpPr>
            <a:spLocks noGrp="1"/>
          </p:cNvSpPr>
          <p:nvPr>
            <p:ph type="sldNum" sz="quarter" idx="12"/>
          </p:nvPr>
        </p:nvSpPr>
        <p:spPr/>
        <p:txBody>
          <a:bodyPr/>
          <a:lstStyle/>
          <a:p>
            <a:fld id="{584C5905-DA70-374B-B647-F8434BC0F724}" type="slidenum">
              <a:rPr lang="en-US" smtClean="0"/>
              <a:t>‹#›</a:t>
            </a:fld>
            <a:endParaRPr lang="en-US" dirty="0"/>
          </a:p>
        </p:txBody>
      </p:sp>
    </p:spTree>
    <p:extLst>
      <p:ext uri="{BB962C8B-B14F-4D97-AF65-F5344CB8AC3E}">
        <p14:creationId xmlns:p14="http://schemas.microsoft.com/office/powerpoint/2010/main" val="79876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4716-EB13-9F45-B10D-B3FF8A796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0816D9-E428-0F40-A246-5912DD87AF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9F4689-E146-3940-B616-CCAF06EE9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E67229-92E2-854A-9706-6184DFD22845}"/>
              </a:ext>
            </a:extLst>
          </p:cNvPr>
          <p:cNvSpPr>
            <a:spLocks noGrp="1"/>
          </p:cNvSpPr>
          <p:nvPr>
            <p:ph type="dt" sz="half" idx="10"/>
          </p:nvPr>
        </p:nvSpPr>
        <p:spPr/>
        <p:txBody>
          <a:bodyPr/>
          <a:lstStyle/>
          <a:p>
            <a:fld id="{37B3C93B-C107-504B-A557-E2DAA31F24FC}" type="datetimeFigureOut">
              <a:rPr lang="en-US" smtClean="0"/>
              <a:t>9/8/21</a:t>
            </a:fld>
            <a:endParaRPr lang="en-US" dirty="0"/>
          </a:p>
        </p:txBody>
      </p:sp>
      <p:sp>
        <p:nvSpPr>
          <p:cNvPr id="6" name="Footer Placeholder 5">
            <a:extLst>
              <a:ext uri="{FF2B5EF4-FFF2-40B4-BE49-F238E27FC236}">
                <a16:creationId xmlns:a16="http://schemas.microsoft.com/office/drawing/2014/main" id="{AE8F4312-8ABA-9240-8A4D-78C753CE6E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6E535F-0F92-B443-9CD0-BBED88845846}"/>
              </a:ext>
            </a:extLst>
          </p:cNvPr>
          <p:cNvSpPr>
            <a:spLocks noGrp="1"/>
          </p:cNvSpPr>
          <p:nvPr>
            <p:ph type="sldNum" sz="quarter" idx="12"/>
          </p:nvPr>
        </p:nvSpPr>
        <p:spPr/>
        <p:txBody>
          <a:bodyPr/>
          <a:lstStyle/>
          <a:p>
            <a:fld id="{584C5905-DA70-374B-B647-F8434BC0F724}" type="slidenum">
              <a:rPr lang="en-US" smtClean="0"/>
              <a:t>‹#›</a:t>
            </a:fld>
            <a:endParaRPr lang="en-US" dirty="0"/>
          </a:p>
        </p:txBody>
      </p:sp>
    </p:spTree>
    <p:extLst>
      <p:ext uri="{BB962C8B-B14F-4D97-AF65-F5344CB8AC3E}">
        <p14:creationId xmlns:p14="http://schemas.microsoft.com/office/powerpoint/2010/main" val="274013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85C1-B002-2540-A104-3AE15B26D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4C0A77-75B9-5446-BA16-A59B9CD26A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1CE8278-7415-2E4E-8F6E-1C0B2416B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068FCC-C2A9-F846-BD4F-EA846E744579}"/>
              </a:ext>
            </a:extLst>
          </p:cNvPr>
          <p:cNvSpPr>
            <a:spLocks noGrp="1"/>
          </p:cNvSpPr>
          <p:nvPr>
            <p:ph type="dt" sz="half" idx="10"/>
          </p:nvPr>
        </p:nvSpPr>
        <p:spPr/>
        <p:txBody>
          <a:bodyPr/>
          <a:lstStyle/>
          <a:p>
            <a:fld id="{37B3C93B-C107-504B-A557-E2DAA31F24FC}" type="datetimeFigureOut">
              <a:rPr lang="en-US" smtClean="0"/>
              <a:t>9/8/21</a:t>
            </a:fld>
            <a:endParaRPr lang="en-US" dirty="0"/>
          </a:p>
        </p:txBody>
      </p:sp>
      <p:sp>
        <p:nvSpPr>
          <p:cNvPr id="6" name="Footer Placeholder 5">
            <a:extLst>
              <a:ext uri="{FF2B5EF4-FFF2-40B4-BE49-F238E27FC236}">
                <a16:creationId xmlns:a16="http://schemas.microsoft.com/office/drawing/2014/main" id="{94208218-67D2-7746-B7A8-4D7C933848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8BCBFC-C047-A64A-8CB4-E69FAC343027}"/>
              </a:ext>
            </a:extLst>
          </p:cNvPr>
          <p:cNvSpPr>
            <a:spLocks noGrp="1"/>
          </p:cNvSpPr>
          <p:nvPr>
            <p:ph type="sldNum" sz="quarter" idx="12"/>
          </p:nvPr>
        </p:nvSpPr>
        <p:spPr/>
        <p:txBody>
          <a:bodyPr/>
          <a:lstStyle/>
          <a:p>
            <a:fld id="{584C5905-DA70-374B-B647-F8434BC0F724}" type="slidenum">
              <a:rPr lang="en-US" smtClean="0"/>
              <a:t>‹#›</a:t>
            </a:fld>
            <a:endParaRPr lang="en-US" dirty="0"/>
          </a:p>
        </p:txBody>
      </p:sp>
    </p:spTree>
    <p:extLst>
      <p:ext uri="{BB962C8B-B14F-4D97-AF65-F5344CB8AC3E}">
        <p14:creationId xmlns:p14="http://schemas.microsoft.com/office/powerpoint/2010/main" val="40896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3FDE7-8818-A741-8DEB-3ADB710D4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EA2B92-8E29-9843-857A-A0C5C54737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F567E-90D7-E24D-AA66-3EE107716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3C93B-C107-504B-A557-E2DAA31F24FC}" type="datetimeFigureOut">
              <a:rPr lang="en-US" smtClean="0"/>
              <a:t>9/8/21</a:t>
            </a:fld>
            <a:endParaRPr lang="en-US" dirty="0"/>
          </a:p>
        </p:txBody>
      </p:sp>
      <p:sp>
        <p:nvSpPr>
          <p:cNvPr id="5" name="Footer Placeholder 4">
            <a:extLst>
              <a:ext uri="{FF2B5EF4-FFF2-40B4-BE49-F238E27FC236}">
                <a16:creationId xmlns:a16="http://schemas.microsoft.com/office/drawing/2014/main" id="{915CC72E-3B6A-1C44-B1B3-D9508C367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362B491-D812-0144-B702-8F27B4515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C5905-DA70-374B-B647-F8434BC0F724}" type="slidenum">
              <a:rPr lang="en-US" smtClean="0"/>
              <a:t>‹#›</a:t>
            </a:fld>
            <a:endParaRPr lang="en-US" dirty="0"/>
          </a:p>
        </p:txBody>
      </p:sp>
    </p:spTree>
    <p:extLst>
      <p:ext uri="{BB962C8B-B14F-4D97-AF65-F5344CB8AC3E}">
        <p14:creationId xmlns:p14="http://schemas.microsoft.com/office/powerpoint/2010/main" val="3781948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s://www.jnj.com/johnson-johnson-announces-data-to-support-boosting-its-single-shot-covid-19-vaccin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cdc.gov/mmwr/volumes/70/wr/mm7032e1.htm?s_cid=mm7032e1_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hyperlink" Target="https://edhub.ama-assn.org/stanford-medicine-cme/audio-player/18592150?utm_source=silverchair_edhub&amp;utm_campaign=activity_alert-edhub&amp;utm_content=weekly_batch&amp;cmp=1&amp;utm_medium=emai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mmwr/volumes/70/wr/mm7017e4.htm?s_cid=mm7017e4_w" TargetMode="External"/><Relationship Id="rId2" Type="http://schemas.openxmlformats.org/officeDocument/2006/relationships/hyperlink" Target="http://jamanetwork.com/article.aspx?doi=10.1001/jama.2021.196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searchsquare.com/article/rs-798175/v1" TargetMode="External"/><Relationship Id="rId2" Type="http://schemas.openxmlformats.org/officeDocument/2006/relationships/hyperlink" Target="https://wwwnc.cdc.gov/eid/article/27/10/21-1394_article" TargetMode="Externa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s://www.acog.org/covid-19/covid-19-vaccines-and-pregnancy-conversation-guide-for-clinician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ama-assn.org/delivering-care/population-care/denise-jamieson-md-mph-covid-19-vaccines-during-pregnanc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da.gov/news-events/press-announcements/fda-approves-first-covid-19-vaccine" TargetMode="External"/><Relationship Id="rId7" Type="http://schemas.openxmlformats.org/officeDocument/2006/relationships/hyperlink" Target="https://covid.cdc.gov/covid-data-tracker/#vaccination-trends_vacctrends-onedose-daily" TargetMode="External"/><Relationship Id="rId2" Type="http://schemas.openxmlformats.org/officeDocument/2006/relationships/image" Target="../media/image4.tiff"/><Relationship Id="rId1" Type="http://schemas.openxmlformats.org/officeDocument/2006/relationships/slideLayout" Target="../slideLayouts/slideLayout2.xml"/><Relationship Id="rId6" Type="http://schemas.openxmlformats.org/officeDocument/2006/relationships/hyperlink" Target="https://www.cdc.gov/coronavirus/2019-ncov/vaccines/recommendations/immuno.html" TargetMode="External"/><Relationship Id="rId5" Type="http://schemas.openxmlformats.org/officeDocument/2006/relationships/hyperlink" Target="https://www.cdc.gov/coronavirus/2019-ncov/vaccines/recommendations/adolescents.html" TargetMode="External"/><Relationship Id="rId4" Type="http://schemas.openxmlformats.org/officeDocument/2006/relationships/hyperlink" Target="https://www.cdc.gov/coronavirus/2019-ncov/vaccines/different-vaccines/Pfizer-BioNTech.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kff.org/policy-watch/covid-19-vaccine-breakthrough-cases-data-from-the-states/" TargetMode="External"/><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F6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787F98B-D3A6-41A0-8903-B79D28B27065}"/>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dirty="0">
                <a:solidFill>
                  <a:srgbClr val="FFFFFF"/>
                </a:solidFill>
              </a:rPr>
              <a:t>A Trusted Source</a:t>
            </a:r>
          </a:p>
        </p:txBody>
      </p:sp>
      <p:pic>
        <p:nvPicPr>
          <p:cNvPr id="3" name="Picture 2">
            <a:extLst>
              <a:ext uri="{FF2B5EF4-FFF2-40B4-BE49-F238E27FC236}">
                <a16:creationId xmlns:a16="http://schemas.microsoft.com/office/drawing/2014/main" id="{7182399C-1F7B-4D7E-A418-D0158747F39B}"/>
              </a:ext>
            </a:extLst>
          </p:cNvPr>
          <p:cNvPicPr>
            <a:picLocks noChangeAspect="1"/>
          </p:cNvPicPr>
          <p:nvPr/>
        </p:nvPicPr>
        <p:blipFill>
          <a:blip r:embed="rId3"/>
          <a:stretch>
            <a:fillRect/>
          </a:stretch>
        </p:blipFill>
        <p:spPr>
          <a:xfrm>
            <a:off x="3535680" y="4990026"/>
            <a:ext cx="4265167" cy="1332865"/>
          </a:xfrm>
          <a:prstGeom prst="rect">
            <a:avLst/>
          </a:prstGeom>
        </p:spPr>
      </p:pic>
      <p:sp>
        <p:nvSpPr>
          <p:cNvPr id="9" name="Content Placeholder 8"/>
          <p:cNvSpPr>
            <a:spLocks noGrp="1"/>
          </p:cNvSpPr>
          <p:nvPr>
            <p:ph idx="1"/>
          </p:nvPr>
        </p:nvSpPr>
        <p:spPr>
          <a:xfrm>
            <a:off x="3998976" y="1357072"/>
            <a:ext cx="7839455" cy="1292090"/>
          </a:xfrm>
        </p:spPr>
        <p:txBody>
          <a:bodyPr>
            <a:noAutofit/>
          </a:bodyPr>
          <a:lstStyle/>
          <a:p>
            <a:pPr marL="0" indent="0">
              <a:buNone/>
            </a:pPr>
            <a:r>
              <a:rPr lang="en-US" sz="4800" dirty="0"/>
              <a:t>The Latest on COVID 19 Vaccines and the Pandemic</a:t>
            </a:r>
          </a:p>
        </p:txBody>
      </p:sp>
      <p:sp>
        <p:nvSpPr>
          <p:cNvPr id="2" name="TextBox 1">
            <a:extLst>
              <a:ext uri="{FF2B5EF4-FFF2-40B4-BE49-F238E27FC236}">
                <a16:creationId xmlns:a16="http://schemas.microsoft.com/office/drawing/2014/main" id="{CD935FF1-F9B2-44C9-B220-67EF3C2DB4DE}"/>
              </a:ext>
            </a:extLst>
          </p:cNvPr>
          <p:cNvSpPr txBox="1"/>
          <p:nvPr/>
        </p:nvSpPr>
        <p:spPr>
          <a:xfrm>
            <a:off x="5227983" y="3130826"/>
            <a:ext cx="4265167" cy="523220"/>
          </a:xfrm>
          <a:prstGeom prst="rect">
            <a:avLst/>
          </a:prstGeom>
          <a:noFill/>
        </p:spPr>
        <p:txBody>
          <a:bodyPr wrap="square" rtlCol="0">
            <a:spAutoFit/>
          </a:bodyPr>
          <a:lstStyle/>
          <a:p>
            <a:pPr algn="ctr"/>
            <a:r>
              <a:rPr lang="en-US" sz="2800" i="1" dirty="0"/>
              <a:t>September 2021</a:t>
            </a:r>
          </a:p>
        </p:txBody>
      </p:sp>
    </p:spTree>
    <p:extLst>
      <p:ext uri="{BB962C8B-B14F-4D97-AF65-F5344CB8AC3E}">
        <p14:creationId xmlns:p14="http://schemas.microsoft.com/office/powerpoint/2010/main" val="330463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5" name="Rectangle 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52AC5EFB-67E0-D642-9362-F1B60B243995}"/>
              </a:ext>
            </a:extLst>
          </p:cNvPr>
          <p:cNvSpPr>
            <a:spLocks noGrp="1"/>
          </p:cNvSpPr>
          <p:nvPr>
            <p:ph type="title"/>
          </p:nvPr>
        </p:nvSpPr>
        <p:spPr>
          <a:xfrm>
            <a:off x="643467" y="321734"/>
            <a:ext cx="10905066" cy="1135737"/>
          </a:xfrm>
        </p:spPr>
        <p:txBody>
          <a:bodyPr>
            <a:normAutofit/>
          </a:bodyPr>
          <a:lstStyle/>
          <a:p>
            <a:r>
              <a:rPr lang="en-US" sz="3600" dirty="0"/>
              <a:t>What about Booster Shots?</a:t>
            </a:r>
          </a:p>
        </p:txBody>
      </p:sp>
      <p:sp>
        <p:nvSpPr>
          <p:cNvPr id="3" name="Content Placeholder 2">
            <a:extLst>
              <a:ext uri="{FF2B5EF4-FFF2-40B4-BE49-F238E27FC236}">
                <a16:creationId xmlns:a16="http://schemas.microsoft.com/office/drawing/2014/main" id="{998837C6-4D09-0545-942A-B346CA175003}"/>
              </a:ext>
            </a:extLst>
          </p:cNvPr>
          <p:cNvSpPr>
            <a:spLocks noGrp="1"/>
          </p:cNvSpPr>
          <p:nvPr>
            <p:ph idx="1"/>
          </p:nvPr>
        </p:nvSpPr>
        <p:spPr>
          <a:xfrm>
            <a:off x="643468" y="1321553"/>
            <a:ext cx="6842935" cy="4393982"/>
          </a:xfrm>
        </p:spPr>
        <p:txBody>
          <a:bodyPr>
            <a:noAutofit/>
          </a:bodyPr>
          <a:lstStyle/>
          <a:p>
            <a:pPr marL="0" indent="0">
              <a:buNone/>
            </a:pPr>
            <a:r>
              <a:rPr lang="en-US" sz="1800" b="1" dirty="0"/>
              <a:t>Why are boosters needed?</a:t>
            </a:r>
          </a:p>
          <a:p>
            <a:pPr lvl="1"/>
            <a:r>
              <a:rPr lang="en-US" sz="1800" dirty="0"/>
              <a:t>We now see that our protection decreases over time</a:t>
            </a:r>
          </a:p>
          <a:p>
            <a:pPr marL="0" indent="0">
              <a:buNone/>
            </a:pPr>
            <a:r>
              <a:rPr lang="en-US" sz="1800" b="1" dirty="0"/>
              <a:t>Who should get boosters and When?</a:t>
            </a:r>
          </a:p>
          <a:p>
            <a:pPr lvl="1"/>
            <a:r>
              <a:rPr lang="en-US" sz="1800" dirty="0"/>
              <a:t>The ACIP (CDC advisory committee) now recommends boosters for some immunocompromised people who have received a mRNA vaccination</a:t>
            </a:r>
          </a:p>
          <a:p>
            <a:pPr lvl="1"/>
            <a:r>
              <a:rPr lang="en-US" sz="1800" dirty="0"/>
              <a:t>It appears that boosters will now be recommended 8 months after the second mRNA vaccine shot, and may be available starting September 20, 2021 (Pfizer)</a:t>
            </a:r>
          </a:p>
          <a:p>
            <a:pPr lvl="1"/>
            <a:r>
              <a:rPr lang="en-US" sz="1800" dirty="0"/>
              <a:t>J&amp;J COVID 19 vaccine has also just released some data that an additional J&amp;J COVID 19 vaccination 8 months after the initial J&amp;J shot is very effective and increases protection</a:t>
            </a:r>
          </a:p>
          <a:p>
            <a:pPr lvl="1"/>
            <a:r>
              <a:rPr lang="en-US" sz="1800" dirty="0"/>
              <a:t>FDA would have to amend the EUA for COVID 19 vaccines or amend an approved COVID 19 vaccine to allow for a booster shots for any vaccine</a:t>
            </a:r>
          </a:p>
          <a:p>
            <a:pPr marL="0" indent="0">
              <a:buNone/>
            </a:pPr>
            <a:endParaRPr lang="en-US" sz="1800" dirty="0">
              <a:hlinkClick r:id="rId2"/>
            </a:endParaRPr>
          </a:p>
        </p:txBody>
      </p:sp>
      <p:grpSp>
        <p:nvGrpSpPr>
          <p:cNvPr id="28" name="Group 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9" name="Isosceles Triangle 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Text&#10;&#10;Description automatically generated">
            <a:extLst>
              <a:ext uri="{FF2B5EF4-FFF2-40B4-BE49-F238E27FC236}">
                <a16:creationId xmlns:a16="http://schemas.microsoft.com/office/drawing/2014/main" id="{991226EA-1D31-D940-85CA-BE777D057488}"/>
              </a:ext>
            </a:extLst>
          </p:cNvPr>
          <p:cNvPicPr>
            <a:picLocks noChangeAspect="1"/>
          </p:cNvPicPr>
          <p:nvPr/>
        </p:nvPicPr>
        <p:blipFill>
          <a:blip r:embed="rId3"/>
          <a:stretch>
            <a:fillRect/>
          </a:stretch>
        </p:blipFill>
        <p:spPr>
          <a:xfrm>
            <a:off x="8132318" y="1782981"/>
            <a:ext cx="3416214" cy="1913079"/>
          </a:xfrm>
          <a:prstGeom prst="rect">
            <a:avLst/>
          </a:prstGeom>
        </p:spPr>
      </p:pic>
      <p:sp>
        <p:nvSpPr>
          <p:cNvPr id="5" name="TextBox 4">
            <a:extLst>
              <a:ext uri="{FF2B5EF4-FFF2-40B4-BE49-F238E27FC236}">
                <a16:creationId xmlns:a16="http://schemas.microsoft.com/office/drawing/2014/main" id="{902769DB-2225-4A9F-9619-5F1129F2759D}"/>
              </a:ext>
            </a:extLst>
          </p:cNvPr>
          <p:cNvSpPr txBox="1"/>
          <p:nvPr/>
        </p:nvSpPr>
        <p:spPr>
          <a:xfrm>
            <a:off x="816864" y="5998464"/>
            <a:ext cx="11099802" cy="1107996"/>
          </a:xfrm>
          <a:prstGeom prst="rect">
            <a:avLst/>
          </a:prstGeom>
          <a:noFill/>
        </p:spPr>
        <p:txBody>
          <a:bodyPr wrap="square" rtlCol="0">
            <a:spAutoFit/>
          </a:bodyPr>
          <a:lstStyle/>
          <a:p>
            <a:pPr marL="0" indent="0">
              <a:buNone/>
            </a:pPr>
            <a:r>
              <a:rPr lang="en-US" sz="1600" dirty="0">
                <a:hlinkClick r:id="rId2"/>
              </a:rPr>
              <a:t>https://www.jnj.com/johnson-johnson-announces-data-to-support-boosting-its-single-shot-covid-19-vaccine</a:t>
            </a:r>
            <a:endParaRPr lang="en-US" sz="1600" dirty="0"/>
          </a:p>
          <a:p>
            <a:pPr marL="0" indent="0">
              <a:buNone/>
            </a:pPr>
            <a:r>
              <a:rPr lang="en-US" sz="1600" dirty="0">
                <a:hlinkClick r:id="rId2"/>
              </a:rPr>
              <a:t>https://www.fda.gov/news-events/press-announcements/coronavirus-covid-19-update-fda-authorizes-additional-vaccine-dose-certain-immunocompromised</a:t>
            </a:r>
            <a:endParaRPr lang="en-US" sz="1600" dirty="0"/>
          </a:p>
          <a:p>
            <a:endParaRPr lang="en-US" dirty="0"/>
          </a:p>
        </p:txBody>
      </p:sp>
    </p:spTree>
    <p:extLst>
      <p:ext uri="{BB962C8B-B14F-4D97-AF65-F5344CB8AC3E}">
        <p14:creationId xmlns:p14="http://schemas.microsoft.com/office/powerpoint/2010/main" val="2169855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E48D6D-954F-064C-BD84-CB60A3D8DC45}"/>
              </a:ext>
            </a:extLst>
          </p:cNvPr>
          <p:cNvSpPr>
            <a:spLocks noGrp="1"/>
          </p:cNvSpPr>
          <p:nvPr>
            <p:ph type="title"/>
          </p:nvPr>
        </p:nvSpPr>
        <p:spPr>
          <a:xfrm>
            <a:off x="101601" y="247650"/>
            <a:ext cx="3886200" cy="3051650"/>
          </a:xfrm>
        </p:spPr>
        <p:txBody>
          <a:bodyPr>
            <a:normAutofit fontScale="90000"/>
          </a:bodyPr>
          <a:lstStyle/>
          <a:p>
            <a:pPr algn="ctr"/>
            <a:r>
              <a:rPr lang="en-US" sz="3600" dirty="0"/>
              <a:t>Why Should I get vaccinated if I have already had a COVID 19 infection or suspect that I did?</a:t>
            </a: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ADADBA43-9905-5C4D-9D5B-6EA346489C93}"/>
              </a:ext>
            </a:extLst>
          </p:cNvPr>
          <p:cNvSpPr>
            <a:spLocks noGrp="1"/>
          </p:cNvSpPr>
          <p:nvPr>
            <p:ph idx="1"/>
          </p:nvPr>
        </p:nvSpPr>
        <p:spPr>
          <a:xfrm>
            <a:off x="4229100" y="410308"/>
            <a:ext cx="7962899" cy="7256584"/>
          </a:xfrm>
          <a:noFill/>
        </p:spPr>
        <p:txBody>
          <a:bodyPr anchor="ctr">
            <a:normAutofit/>
          </a:bodyPr>
          <a:lstStyle/>
          <a:p>
            <a:r>
              <a:rPr lang="en-US" sz="1800" dirty="0"/>
              <a:t>We don’t know how long your protection will last or how much protection you will have against new variants, like the delta variant</a:t>
            </a:r>
          </a:p>
          <a:p>
            <a:r>
              <a:rPr lang="en-US" sz="1800" dirty="0"/>
              <a:t>The immunity from the COVID 19 vaccines appears to be more </a:t>
            </a:r>
            <a:r>
              <a:rPr lang="en-US" sz="1800" b="1" dirty="0"/>
              <a:t>durable and protective</a:t>
            </a:r>
            <a:r>
              <a:rPr lang="en-US" sz="1800" dirty="0"/>
              <a:t>, especially against some variants that are more contagious and dangerous than the original virus.</a:t>
            </a:r>
          </a:p>
          <a:p>
            <a:r>
              <a:rPr lang="en-US" sz="1800" dirty="0"/>
              <a:t>The COVID 19 vaccines have undergone numerous trials and we continue to monitor immunity after vaccination</a:t>
            </a:r>
          </a:p>
          <a:p>
            <a:r>
              <a:rPr lang="en-US" sz="1800" dirty="0"/>
              <a:t>Antibody tests are not adequate to make a decision about getting the vaccine.</a:t>
            </a:r>
          </a:p>
          <a:p>
            <a:r>
              <a:rPr lang="en-US" sz="1800" dirty="0"/>
              <a:t>Research shows that people who had COVID-19 and get vaccinated have an enhanced immune response and strong resistance against variants of concern (JAMA, July 14, 2021)</a:t>
            </a:r>
          </a:p>
          <a:p>
            <a:r>
              <a:rPr lang="en-US" sz="1800" dirty="0"/>
              <a:t>August 6, 2021:CDC research showed Unvaccinated adults who were previously infected with COVID-19 were twice as likely to be reinfected as those previously infected but also fully vaccinated</a:t>
            </a:r>
          </a:p>
          <a:p>
            <a:pPr lvl="1"/>
            <a:r>
              <a:rPr lang="en-US" sz="1600" b="1" dirty="0">
                <a:solidFill>
                  <a:srgbClr val="FF0000"/>
                </a:solidFill>
              </a:rPr>
              <a:t>You have incomplete protection if you have had a past COVID 19 infection but no vaccination</a:t>
            </a:r>
          </a:p>
          <a:p>
            <a:pPr marL="0" indent="0">
              <a:buNone/>
            </a:pPr>
            <a:endParaRPr lang="en-US" sz="1000" dirty="0"/>
          </a:p>
          <a:p>
            <a:pPr marL="0" indent="0">
              <a:buNone/>
            </a:pPr>
            <a:r>
              <a:rPr lang="en-US" sz="1000" dirty="0"/>
              <a:t>MMWR: </a:t>
            </a:r>
            <a:r>
              <a:rPr lang="en-US" sz="1000" dirty="0">
                <a:hlinkClick r:id="rId2"/>
              </a:rPr>
              <a:t>https://www.cdc.gov/mmwr/volumes/70/wr/mm7032e1.htm?s_cid=mm7032e1_w</a:t>
            </a:r>
            <a:endParaRPr lang="en-US" sz="1000" dirty="0"/>
          </a:p>
          <a:p>
            <a:pPr marL="0" indent="0">
              <a:buNone/>
            </a:pPr>
            <a:r>
              <a:rPr lang="en-US" sz="1050" dirty="0"/>
              <a:t>https://jamanetwork.com/journals/jama/fullarticle/2782139?guestAccessKey=70cac40b-0f82-4e56-a96a-eadc0942a934&amp;utm_source=silverchair&amp;utm_medium=email&amp;utm_campaign=article_alert-jama&amp;utm_term=mostread&amp;utm_content=olf-widget_07162021</a:t>
            </a:r>
          </a:p>
          <a:p>
            <a:endParaRPr lang="en-US" sz="2000" dirty="0"/>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06" y="3558700"/>
            <a:ext cx="3653596" cy="2737581"/>
          </a:xfrm>
          <a:prstGeom prst="rect">
            <a:avLst/>
          </a:prstGeom>
        </p:spPr>
      </p:pic>
    </p:spTree>
    <p:extLst>
      <p:ext uri="{BB962C8B-B14F-4D97-AF65-F5344CB8AC3E}">
        <p14:creationId xmlns:p14="http://schemas.microsoft.com/office/powerpoint/2010/main" val="369470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 name="Rectangle 11">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5D0815A7-421C-0E4D-8B0D-CDB1EF82CFCE}"/>
              </a:ext>
            </a:extLst>
          </p:cNvPr>
          <p:cNvSpPr>
            <a:spLocks noGrp="1"/>
          </p:cNvSpPr>
          <p:nvPr>
            <p:ph type="title"/>
          </p:nvPr>
        </p:nvSpPr>
        <p:spPr>
          <a:xfrm>
            <a:off x="643467" y="321734"/>
            <a:ext cx="10905066" cy="1135737"/>
          </a:xfrm>
        </p:spPr>
        <p:txBody>
          <a:bodyPr>
            <a:normAutofit/>
          </a:bodyPr>
          <a:lstStyle/>
          <a:p>
            <a:r>
              <a:rPr lang="en-US" sz="3600" b="1" dirty="0"/>
              <a:t>Social Media Medical Misinformation</a:t>
            </a:r>
          </a:p>
        </p:txBody>
      </p:sp>
      <p:sp>
        <p:nvSpPr>
          <p:cNvPr id="3" name="Content Placeholder 2">
            <a:extLst>
              <a:ext uri="{FF2B5EF4-FFF2-40B4-BE49-F238E27FC236}">
                <a16:creationId xmlns:a16="http://schemas.microsoft.com/office/drawing/2014/main" id="{C21EBCB7-8DCA-D144-8BFF-4D959EA81548}"/>
              </a:ext>
            </a:extLst>
          </p:cNvPr>
          <p:cNvSpPr>
            <a:spLocks noGrp="1"/>
          </p:cNvSpPr>
          <p:nvPr>
            <p:ph idx="1"/>
          </p:nvPr>
        </p:nvSpPr>
        <p:spPr>
          <a:xfrm>
            <a:off x="643468" y="1782981"/>
            <a:ext cx="6842935" cy="4393982"/>
          </a:xfrm>
        </p:spPr>
        <p:txBody>
          <a:bodyPr>
            <a:normAutofit fontScale="92500"/>
          </a:bodyPr>
          <a:lstStyle/>
          <a:p>
            <a:r>
              <a:rPr lang="en-US" sz="2000" dirty="0"/>
              <a:t>There is a parallel between how the COVID 19 virus spreads and how information spreads</a:t>
            </a:r>
          </a:p>
          <a:p>
            <a:pPr lvl="1">
              <a:buFont typeface="Wingdings" panose="05000000000000000000" pitchFamily="2" charset="2"/>
              <a:buChar char="§"/>
            </a:pPr>
            <a:r>
              <a:rPr lang="en-US" sz="2000" dirty="0"/>
              <a:t>There can be super spreader events for misinformation and disinformation </a:t>
            </a:r>
          </a:p>
          <a:p>
            <a:pPr lvl="2">
              <a:buFont typeface="Courier New" panose="02070309020205020404" pitchFamily="49" charset="0"/>
              <a:buChar char="o"/>
            </a:pPr>
            <a:r>
              <a:rPr lang="en-US" dirty="0"/>
              <a:t>Large platform, many followers</a:t>
            </a:r>
          </a:p>
          <a:p>
            <a:pPr lvl="2">
              <a:buFont typeface="Courier New" panose="02070309020205020404" pitchFamily="49" charset="0"/>
              <a:buChar char="o"/>
            </a:pPr>
            <a:r>
              <a:rPr lang="en-US" dirty="0"/>
              <a:t>Ex., Hydroxychloroquine, Ivermectin</a:t>
            </a:r>
          </a:p>
          <a:p>
            <a:r>
              <a:rPr lang="en-US" sz="2000" dirty="0"/>
              <a:t>Why can misinformation spread faster than correct information?</a:t>
            </a:r>
          </a:p>
          <a:p>
            <a:pPr lvl="1">
              <a:buFont typeface="Wingdings" panose="05000000000000000000" pitchFamily="2" charset="2"/>
              <a:buChar char="§"/>
            </a:pPr>
            <a:r>
              <a:rPr lang="en-US" sz="2000" dirty="0"/>
              <a:t>It is a novelty</a:t>
            </a:r>
          </a:p>
          <a:p>
            <a:pPr lvl="1">
              <a:buFont typeface="Wingdings" panose="05000000000000000000" pitchFamily="2" charset="2"/>
              <a:buChar char="§"/>
            </a:pPr>
            <a:r>
              <a:rPr lang="en-US" sz="2000" dirty="0"/>
              <a:t>It can be sensationalized </a:t>
            </a:r>
          </a:p>
          <a:p>
            <a:pPr marL="457200" lvl="1" indent="0">
              <a:buNone/>
            </a:pPr>
            <a:endParaRPr lang="en-US" sz="1600" dirty="0"/>
          </a:p>
          <a:p>
            <a:pPr marL="457200" lvl="1" indent="0">
              <a:buNone/>
            </a:pPr>
            <a:endParaRPr lang="en-US" sz="1600" dirty="0"/>
          </a:p>
          <a:p>
            <a:pPr marL="457200" lvl="1" indent="0">
              <a:buNone/>
            </a:pPr>
            <a:endParaRPr lang="en-US" sz="1600" dirty="0"/>
          </a:p>
          <a:p>
            <a:pPr marL="457200" lvl="1" indent="0">
              <a:buNone/>
            </a:pPr>
            <a:r>
              <a:rPr lang="en-US" sz="1600" dirty="0"/>
              <a:t>Dr Seema Yasmin, </a:t>
            </a:r>
            <a:r>
              <a:rPr lang="en-US" sz="1600" dirty="0">
                <a:hlinkClick r:id="rId2"/>
              </a:rPr>
              <a:t>https://edhub.ama-assn.org/stanford-medicine-cme/audio-player/18592150?utm_source=silverchair_edhub&amp;utm_campaign=activity_alert-edhub&amp;utm_content=weekly_batch&amp;cmp=1&amp;utm_medium=email</a:t>
            </a:r>
            <a:endParaRPr lang="en-US" sz="1600" dirty="0"/>
          </a:p>
        </p:txBody>
      </p:sp>
      <p:grpSp>
        <p:nvGrpSpPr>
          <p:cNvPr id="15" name="Group 1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E7A73952-0933-AC4B-B55A-FB94B9EF533C}"/>
              </a:ext>
            </a:extLst>
          </p:cNvPr>
          <p:cNvPicPr>
            <a:picLocks noChangeAspect="1"/>
          </p:cNvPicPr>
          <p:nvPr/>
        </p:nvPicPr>
        <p:blipFill>
          <a:blip r:embed="rId3"/>
          <a:stretch>
            <a:fillRect/>
          </a:stretch>
        </p:blipFill>
        <p:spPr>
          <a:xfrm>
            <a:off x="8132318" y="1782981"/>
            <a:ext cx="3416214" cy="2273335"/>
          </a:xfrm>
          <a:prstGeom prst="rect">
            <a:avLst/>
          </a:prstGeom>
        </p:spPr>
      </p:pic>
    </p:spTree>
    <p:extLst>
      <p:ext uri="{BB962C8B-B14F-4D97-AF65-F5344CB8AC3E}">
        <p14:creationId xmlns:p14="http://schemas.microsoft.com/office/powerpoint/2010/main" val="379801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91BD72-AC3F-6E41-BA2F-86242DA93C27}"/>
              </a:ext>
            </a:extLst>
          </p:cNvPr>
          <p:cNvSpPr>
            <a:spLocks noGrp="1"/>
          </p:cNvSpPr>
          <p:nvPr>
            <p:ph type="title"/>
          </p:nvPr>
        </p:nvSpPr>
        <p:spPr>
          <a:xfrm>
            <a:off x="85343" y="586855"/>
            <a:ext cx="3815629" cy="3387497"/>
          </a:xfrm>
        </p:spPr>
        <p:txBody>
          <a:bodyPr anchor="b">
            <a:normAutofit/>
          </a:bodyPr>
          <a:lstStyle/>
          <a:p>
            <a:pPr algn="ctr"/>
            <a:r>
              <a:rPr lang="en-US" sz="3400" dirty="0">
                <a:solidFill>
                  <a:srgbClr val="FFFFFF"/>
                </a:solidFill>
              </a:rPr>
              <a:t>Side Effects of the Pfizer, Moderna and Johnson &amp;  Johnson Vaccines</a:t>
            </a:r>
            <a:br>
              <a:rPr lang="en-US" sz="3400" dirty="0">
                <a:solidFill>
                  <a:srgbClr val="FFFFFF"/>
                </a:solidFill>
              </a:rPr>
            </a:br>
            <a:endParaRPr lang="en-US" sz="3400" dirty="0">
              <a:solidFill>
                <a:srgbClr val="FFFFFF"/>
              </a:solidFill>
            </a:endParaRPr>
          </a:p>
        </p:txBody>
      </p:sp>
      <p:sp>
        <p:nvSpPr>
          <p:cNvPr id="3" name="Content Placeholder 2">
            <a:extLst>
              <a:ext uri="{FF2B5EF4-FFF2-40B4-BE49-F238E27FC236}">
                <a16:creationId xmlns:a16="http://schemas.microsoft.com/office/drawing/2014/main" id="{173F71AF-5D0C-8B40-9050-6449E5B8E362}"/>
              </a:ext>
            </a:extLst>
          </p:cNvPr>
          <p:cNvSpPr>
            <a:spLocks noGrp="1"/>
          </p:cNvSpPr>
          <p:nvPr>
            <p:ph idx="1"/>
          </p:nvPr>
        </p:nvSpPr>
        <p:spPr>
          <a:xfrm>
            <a:off x="4810259" y="649480"/>
            <a:ext cx="6555347" cy="6007352"/>
          </a:xfrm>
        </p:spPr>
        <p:txBody>
          <a:bodyPr anchor="ctr">
            <a:normAutofit fontScale="85000" lnSpcReduction="20000"/>
          </a:bodyPr>
          <a:lstStyle/>
          <a:p>
            <a:r>
              <a:rPr lang="pt-BR" sz="2200" b="1" dirty="0"/>
              <a:t>Short-Term Side Effects—1-2 days after the vaccine:</a:t>
            </a:r>
          </a:p>
          <a:p>
            <a:pPr lvl="1"/>
            <a:r>
              <a:rPr lang="pt-BR" sz="2200" dirty="0"/>
              <a:t>Fever </a:t>
            </a:r>
          </a:p>
          <a:p>
            <a:pPr lvl="1"/>
            <a:r>
              <a:rPr lang="pt-BR" sz="2200" dirty="0"/>
              <a:t>Fatigue </a:t>
            </a:r>
          </a:p>
          <a:p>
            <a:pPr lvl="1"/>
            <a:r>
              <a:rPr lang="pt-BR" sz="2200" dirty="0"/>
              <a:t>Headache</a:t>
            </a:r>
          </a:p>
          <a:p>
            <a:pPr lvl="1"/>
            <a:r>
              <a:rPr lang="pt-BR" sz="2200" dirty="0"/>
              <a:t>Pain at the injection sight</a:t>
            </a:r>
          </a:p>
          <a:p>
            <a:pPr lvl="1"/>
            <a:r>
              <a:rPr lang="en-US" sz="2200" dirty="0"/>
              <a:t>More common after the second dose of the Pfizer and Moderna vaccines</a:t>
            </a:r>
          </a:p>
          <a:p>
            <a:pPr marL="457200" lvl="1" indent="0">
              <a:buNone/>
            </a:pPr>
            <a:r>
              <a:rPr lang="en-US" sz="2200" b="1" dirty="0"/>
              <a:t>These side effects show that the vaccine is working and your body is making antibodies to protect you against a COVID 19 infection</a:t>
            </a:r>
            <a:endParaRPr lang="en-US" sz="2200" dirty="0"/>
          </a:p>
          <a:p>
            <a:r>
              <a:rPr lang="en-US" sz="2200" b="1" dirty="0"/>
              <a:t>Risk of Anaphylaxis: </a:t>
            </a:r>
          </a:p>
          <a:p>
            <a:pPr lvl="1"/>
            <a:r>
              <a:rPr lang="en-US" sz="2200" dirty="0"/>
              <a:t>Pfizer: 4.7 cases per million</a:t>
            </a:r>
          </a:p>
          <a:p>
            <a:pPr lvl="1"/>
            <a:r>
              <a:rPr lang="en-US" sz="2200" dirty="0"/>
              <a:t>Moderna: 2.5 cases per million</a:t>
            </a:r>
          </a:p>
          <a:p>
            <a:r>
              <a:rPr lang="en-US" sz="2200" b="1" dirty="0"/>
              <a:t>Risk of Blood Clots with Johnson &amp; Johnson Vaccine:</a:t>
            </a:r>
          </a:p>
          <a:p>
            <a:pPr lvl="1"/>
            <a:r>
              <a:rPr lang="en-US" sz="2200" dirty="0"/>
              <a:t>1.9 per million doses</a:t>
            </a:r>
          </a:p>
          <a:p>
            <a:pPr lvl="1"/>
            <a:r>
              <a:rPr lang="en-US" sz="2200" dirty="0"/>
              <a:t>7 per million for women &lt; 50 years old</a:t>
            </a:r>
          </a:p>
          <a:p>
            <a:pPr lvl="1"/>
            <a:r>
              <a:rPr lang="en-US" sz="2200" b="1" dirty="0"/>
              <a:t>KEY MESSAGE: The risk of getting a blood clot with a COVID 19 infection is </a:t>
            </a:r>
            <a:r>
              <a:rPr lang="en-US" sz="2200" b="1" u="sng" dirty="0"/>
              <a:t>far greater </a:t>
            </a:r>
            <a:r>
              <a:rPr lang="en-US" sz="2200" b="1" dirty="0"/>
              <a:t>than the risk of a blood clot with the J &amp; J vaccine</a:t>
            </a:r>
            <a:endParaRPr lang="en-US" sz="2200" dirty="0"/>
          </a:p>
          <a:p>
            <a:pPr marL="0" indent="0">
              <a:buNone/>
            </a:pPr>
            <a:endParaRPr lang="en-US" sz="1800" dirty="0"/>
          </a:p>
          <a:p>
            <a:pPr marL="0" indent="0">
              <a:buNone/>
            </a:pPr>
            <a:r>
              <a:rPr lang="en-US" sz="1400" dirty="0"/>
              <a:t>Reports of Anaphylaxis After Receipt of mRNA COVID-19 Vaccines in the US—December 14, 2020-January 18, 2021. </a:t>
            </a:r>
            <a:r>
              <a:rPr lang="en-US" sz="1400" b="1" dirty="0"/>
              <a:t>Published Online:</a:t>
            </a:r>
            <a:r>
              <a:rPr lang="en-US" sz="1400" dirty="0"/>
              <a:t> February 12, 2021. doi:</a:t>
            </a:r>
            <a:r>
              <a:rPr lang="en-US" sz="1400" u="sng" dirty="0">
                <a:hlinkClick r:id="rId2"/>
              </a:rPr>
              <a:t>10.1001/jama.2021.1967</a:t>
            </a:r>
            <a:endParaRPr lang="en-US" sz="1400" u="sng" dirty="0"/>
          </a:p>
          <a:p>
            <a:pPr marL="0" indent="0">
              <a:buNone/>
            </a:pPr>
            <a:r>
              <a:rPr lang="en-US" sz="1400" dirty="0">
                <a:hlinkClick r:id="rId3"/>
              </a:rPr>
              <a:t>https://www.cdc.gov/mmwr/volumes/70/wr/mm7017e4.htm?s_cid=mm7017e4_w</a:t>
            </a:r>
            <a:endParaRPr lang="en-US" sz="1400" dirty="0"/>
          </a:p>
          <a:p>
            <a:pPr marL="0" indent="0">
              <a:buNone/>
            </a:pPr>
            <a:endParaRPr lang="en-US" sz="1400" dirty="0"/>
          </a:p>
          <a:p>
            <a:endParaRPr lang="en-US" sz="1400" dirty="0"/>
          </a:p>
        </p:txBody>
      </p:sp>
    </p:spTree>
    <p:extLst>
      <p:ext uri="{BB962C8B-B14F-4D97-AF65-F5344CB8AC3E}">
        <p14:creationId xmlns:p14="http://schemas.microsoft.com/office/powerpoint/2010/main" val="2123070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B037E3-D15D-7349-AF87-22918B6CB0D2}"/>
              </a:ext>
            </a:extLst>
          </p:cNvPr>
          <p:cNvSpPr>
            <a:spLocks noGrp="1"/>
          </p:cNvSpPr>
          <p:nvPr>
            <p:ph type="title"/>
          </p:nvPr>
        </p:nvSpPr>
        <p:spPr>
          <a:xfrm>
            <a:off x="838200" y="365760"/>
            <a:ext cx="10515600" cy="1325563"/>
          </a:xfrm>
        </p:spPr>
        <p:txBody>
          <a:bodyPr>
            <a:normAutofit/>
          </a:bodyPr>
          <a:lstStyle/>
          <a:p>
            <a:pPr algn="ctr"/>
            <a:r>
              <a:rPr lang="en-US" sz="2800" dirty="0">
                <a:solidFill>
                  <a:schemeClr val="bg1"/>
                </a:solidFill>
              </a:rPr>
              <a:t>Is the COVID 19 vaccine safe to take if I am pregnant or planning to become pregnant?</a:t>
            </a:r>
            <a:br>
              <a:rPr lang="en-US" sz="2800" dirty="0">
                <a:solidFill>
                  <a:schemeClr val="bg1"/>
                </a:solidFill>
              </a:rPr>
            </a:br>
            <a:endParaRPr lang="en-US" sz="2800" dirty="0">
              <a:solidFill>
                <a:schemeClr val="bg1"/>
              </a:solidFill>
            </a:endParaRPr>
          </a:p>
        </p:txBody>
      </p:sp>
      <p:sp>
        <p:nvSpPr>
          <p:cNvPr id="3" name="Content Placeholder 2">
            <a:extLst>
              <a:ext uri="{FF2B5EF4-FFF2-40B4-BE49-F238E27FC236}">
                <a16:creationId xmlns:a16="http://schemas.microsoft.com/office/drawing/2014/main" id="{4F67FE9A-B8A4-B647-B61D-1258677F392E}"/>
              </a:ext>
            </a:extLst>
          </p:cNvPr>
          <p:cNvSpPr>
            <a:spLocks noGrp="1"/>
          </p:cNvSpPr>
          <p:nvPr>
            <p:ph idx="1"/>
          </p:nvPr>
        </p:nvSpPr>
        <p:spPr>
          <a:xfrm>
            <a:off x="170688" y="2276856"/>
            <a:ext cx="6778752" cy="4367783"/>
          </a:xfrm>
        </p:spPr>
        <p:txBody>
          <a:bodyPr anchor="ctr">
            <a:normAutofit fontScale="85000" lnSpcReduction="20000"/>
          </a:bodyPr>
          <a:lstStyle/>
          <a:p>
            <a:r>
              <a:rPr lang="en-US" sz="2200" dirty="0"/>
              <a:t>Studies show all the COVID 19 vaccines are safe for pregnant women</a:t>
            </a:r>
          </a:p>
          <a:p>
            <a:pPr lvl="1">
              <a:buFont typeface="Wingdings" panose="05000000000000000000" pitchFamily="2" charset="2"/>
              <a:buChar char="§"/>
            </a:pPr>
            <a:r>
              <a:rPr lang="en-US" sz="2200" dirty="0"/>
              <a:t>No increased risk for miscarriage, premature births or other complications </a:t>
            </a:r>
          </a:p>
          <a:p>
            <a:r>
              <a:rPr lang="en-US" sz="2200" dirty="0"/>
              <a:t>CDC recommends COVID 19 vaccination for pregnant women or before pregnancy if possible:</a:t>
            </a:r>
          </a:p>
          <a:p>
            <a:pPr lvl="1"/>
            <a:r>
              <a:rPr lang="en-US" sz="2200" dirty="0"/>
              <a:t>“Vaccination programs should target women early in pregnancy or before conception, if possible.”</a:t>
            </a:r>
          </a:p>
          <a:p>
            <a:r>
              <a:rPr lang="en-US" sz="2200" dirty="0"/>
              <a:t>The American College of Obstetricians and Gynecologists and the Society for Maternal-Fetal Medicine recommend COVID-19 shots for all pregnant women</a:t>
            </a:r>
          </a:p>
          <a:p>
            <a:endParaRPr lang="en-US" sz="1200" dirty="0"/>
          </a:p>
          <a:p>
            <a:pPr marL="0" indent="0">
              <a:buNone/>
            </a:pPr>
            <a:endParaRPr lang="en-US" sz="1200" dirty="0"/>
          </a:p>
          <a:p>
            <a:pPr marL="0" indent="0">
              <a:buNone/>
            </a:pPr>
            <a:r>
              <a:rPr lang="en-US" sz="1600" dirty="0">
                <a:hlinkClick r:id="rId2"/>
              </a:rPr>
              <a:t>https://wwwnc.cdc.gov/eid/article/27/10/21-1394_article</a:t>
            </a:r>
            <a:endParaRPr lang="en-US" sz="1600" dirty="0"/>
          </a:p>
          <a:p>
            <a:pPr marL="0" indent="0">
              <a:buNone/>
            </a:pPr>
            <a:r>
              <a:rPr lang="en-US" sz="1600" dirty="0">
                <a:hlinkClick r:id="rId3"/>
              </a:rPr>
              <a:t>https://www.researchsquare.com/article/rs-798175/v1</a:t>
            </a:r>
            <a:endParaRPr lang="en-US" sz="1600" dirty="0"/>
          </a:p>
          <a:p>
            <a:pPr marL="0" indent="0">
              <a:buNone/>
            </a:pPr>
            <a:r>
              <a:rPr lang="en-US" sz="1600" dirty="0">
                <a:hlinkClick r:id="rId4"/>
              </a:rPr>
              <a:t>https://www.acog.org/covid-19/covid-19-vaccines-and-pregnancy-conversation-guide-for-clinicians</a:t>
            </a:r>
            <a:endParaRPr lang="en-US" sz="1600" dirty="0"/>
          </a:p>
          <a:p>
            <a:pPr marL="0" indent="0">
              <a:buNone/>
            </a:pPr>
            <a:endParaRPr lang="en-US" sz="1200" dirty="0"/>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14160" b="-1"/>
          <a:stretch/>
        </p:blipFill>
        <p:spPr>
          <a:xfrm>
            <a:off x="7364432" y="2276857"/>
            <a:ext cx="3986321" cy="3099815"/>
          </a:xfrm>
          <a:prstGeom prst="rect">
            <a:avLst/>
          </a:prstGeom>
        </p:spPr>
      </p:pic>
    </p:spTree>
    <p:extLst>
      <p:ext uri="{BB962C8B-B14F-4D97-AF65-F5344CB8AC3E}">
        <p14:creationId xmlns:p14="http://schemas.microsoft.com/office/powerpoint/2010/main" val="3254332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08DBDB77-0E0E-9745-B3B9-2D335B1624BB}"/>
              </a:ext>
            </a:extLst>
          </p:cNvPr>
          <p:cNvPicPr>
            <a:picLocks noGrp="1" noChangeAspect="1"/>
          </p:cNvPicPr>
          <p:nvPr>
            <p:ph idx="1"/>
          </p:nvPr>
        </p:nvPicPr>
        <p:blipFill>
          <a:blip r:embed="rId2"/>
          <a:stretch>
            <a:fillRect/>
          </a:stretch>
        </p:blipFill>
        <p:spPr>
          <a:xfrm>
            <a:off x="1318665" y="643467"/>
            <a:ext cx="9554670" cy="6071658"/>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389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2C2E644-6C92-7042-BF12-E269791C1F5D}"/>
              </a:ext>
            </a:extLst>
          </p:cNvPr>
          <p:cNvSpPr txBox="1"/>
          <p:nvPr/>
        </p:nvSpPr>
        <p:spPr>
          <a:xfrm>
            <a:off x="643468" y="785813"/>
            <a:ext cx="4500031" cy="5391150"/>
          </a:xfrm>
          <a:prstGeom prst="rect">
            <a:avLst/>
          </a:prstGeom>
        </p:spPr>
        <p:txBody>
          <a:bodyPr vert="horz" lIns="91440" tIns="45720" rIns="91440" bIns="45720" rtlCol="0">
            <a:normAutofit/>
          </a:bodyPr>
          <a:lstStyle/>
          <a:p>
            <a:pPr>
              <a:lnSpc>
                <a:spcPct val="90000"/>
              </a:lnSpc>
              <a:spcAft>
                <a:spcPts val="600"/>
              </a:spcAft>
            </a:pPr>
            <a:r>
              <a:rPr lang="en-US" sz="2200" dirty="0"/>
              <a:t>This Study showed:</a:t>
            </a:r>
          </a:p>
          <a:p>
            <a:pPr marL="285750" indent="-228600">
              <a:lnSpc>
                <a:spcPct val="90000"/>
              </a:lnSpc>
              <a:spcAft>
                <a:spcPts val="600"/>
              </a:spcAft>
              <a:buFont typeface="Arial" panose="020B0604020202020204" pitchFamily="34" charset="0"/>
              <a:buChar char="•"/>
            </a:pPr>
            <a:r>
              <a:rPr lang="en-US" sz="2200" dirty="0"/>
              <a:t>Of 869,079 women, 18,715 (2.2%) had COVID 19</a:t>
            </a:r>
          </a:p>
          <a:p>
            <a:pPr marL="285750" indent="-228600">
              <a:lnSpc>
                <a:spcPct val="90000"/>
              </a:lnSpc>
              <a:spcAft>
                <a:spcPts val="600"/>
              </a:spcAft>
              <a:buFont typeface="Arial" panose="020B0604020202020204" pitchFamily="34" charset="0"/>
              <a:buChar char="•"/>
            </a:pPr>
            <a:r>
              <a:rPr lang="en-US" sz="2200" dirty="0"/>
              <a:t>Women with COVID 19 infections during their pregnancy had:</a:t>
            </a:r>
          </a:p>
          <a:p>
            <a:pPr marL="742950" lvl="1" indent="-228600">
              <a:lnSpc>
                <a:spcPct val="90000"/>
              </a:lnSpc>
              <a:spcAft>
                <a:spcPts val="600"/>
              </a:spcAft>
              <a:buFont typeface="Arial" panose="020B0604020202020204" pitchFamily="34" charset="0"/>
              <a:buChar char="•"/>
            </a:pPr>
            <a:r>
              <a:rPr lang="en-US" sz="2200" dirty="0"/>
              <a:t>Increased risk for pre-term delivery</a:t>
            </a:r>
          </a:p>
          <a:p>
            <a:pPr marL="742950" lvl="1" indent="-228600">
              <a:lnSpc>
                <a:spcPct val="90000"/>
              </a:lnSpc>
              <a:spcAft>
                <a:spcPts val="600"/>
              </a:spcAft>
              <a:buFont typeface="Arial" panose="020B0604020202020204" pitchFamily="34" charset="0"/>
              <a:buChar char="•"/>
            </a:pPr>
            <a:r>
              <a:rPr lang="en-US" sz="2200" dirty="0"/>
              <a:t>5 times more likely to be  admitted into the ICU</a:t>
            </a:r>
          </a:p>
          <a:p>
            <a:pPr marL="742950" lvl="1" indent="-228600">
              <a:lnSpc>
                <a:spcPct val="90000"/>
              </a:lnSpc>
              <a:spcAft>
                <a:spcPts val="600"/>
              </a:spcAft>
              <a:buFont typeface="Arial" panose="020B0604020202020204" pitchFamily="34" charset="0"/>
              <a:buChar char="•"/>
            </a:pPr>
            <a:r>
              <a:rPr lang="en-US" sz="2200" dirty="0"/>
              <a:t>3 times more likely to need a ventilator</a:t>
            </a:r>
          </a:p>
          <a:p>
            <a:pPr marL="742950" lvl="1" indent="-228600">
              <a:lnSpc>
                <a:spcPct val="90000"/>
              </a:lnSpc>
              <a:spcAft>
                <a:spcPts val="600"/>
              </a:spcAft>
              <a:buFont typeface="Arial" panose="020B0604020202020204" pitchFamily="34" charset="0"/>
              <a:buChar char="•"/>
            </a:pPr>
            <a:r>
              <a:rPr lang="en-US" sz="2200" dirty="0"/>
              <a:t>10 times increase in risk of dying </a:t>
            </a:r>
          </a:p>
          <a:p>
            <a:pPr marL="742950" lvl="1" indent="-228600">
              <a:lnSpc>
                <a:spcPct val="90000"/>
              </a:lnSpc>
              <a:spcAft>
                <a:spcPts val="600"/>
              </a:spcAft>
              <a:buFont typeface="Arial" panose="020B0604020202020204" pitchFamily="34" charset="0"/>
              <a:buChar char="•"/>
            </a:pPr>
            <a:endParaRPr lang="en-US" sz="2000" dirty="0"/>
          </a:p>
        </p:txBody>
      </p:sp>
      <p:grpSp>
        <p:nvGrpSpPr>
          <p:cNvPr id="29" name="Group 2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0" name="Isosceles Triangle 2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Content Placeholder 4" descr="Graphical user interface, text, application, email&#10;&#10;Description automatically generated">
            <a:extLst>
              <a:ext uri="{FF2B5EF4-FFF2-40B4-BE49-F238E27FC236}">
                <a16:creationId xmlns:a16="http://schemas.microsoft.com/office/drawing/2014/main" id="{A767223F-4C08-674D-8D1C-71BA8481F058}"/>
              </a:ext>
            </a:extLst>
          </p:cNvPr>
          <p:cNvPicPr>
            <a:picLocks noGrp="1" noChangeAspect="1"/>
          </p:cNvPicPr>
          <p:nvPr>
            <p:ph idx="1"/>
          </p:nvPr>
        </p:nvPicPr>
        <p:blipFill>
          <a:blip r:embed="rId2"/>
          <a:stretch>
            <a:fillRect/>
          </a:stretch>
        </p:blipFill>
        <p:spPr>
          <a:xfrm>
            <a:off x="5295320" y="671513"/>
            <a:ext cx="6253212" cy="5743575"/>
          </a:xfrm>
          <a:prstGeom prst="rect">
            <a:avLst/>
          </a:prstGeom>
        </p:spPr>
      </p:pic>
      <p:grpSp>
        <p:nvGrpSpPr>
          <p:cNvPr id="33" name="Group 3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4" name="Rectangle 3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Isosceles Triangle 3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9796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4EC5A1-0B50-8F43-9954-9A180F4B8939}"/>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Does the COVID 19 vaccine cause sterility or infertility?</a:t>
            </a:r>
            <a:br>
              <a:rPr lang="en-US" sz="4000" dirty="0">
                <a:solidFill>
                  <a:srgbClr val="FFFFFF"/>
                </a:solidFill>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AB26553F-B0FF-504F-A383-974FE6094A36}"/>
              </a:ext>
            </a:extLst>
          </p:cNvPr>
          <p:cNvSpPr>
            <a:spLocks noGrp="1"/>
          </p:cNvSpPr>
          <p:nvPr>
            <p:ph idx="1"/>
          </p:nvPr>
        </p:nvSpPr>
        <p:spPr>
          <a:xfrm>
            <a:off x="4698858" y="586856"/>
            <a:ext cx="6555347" cy="6858000"/>
          </a:xfrm>
        </p:spPr>
        <p:txBody>
          <a:bodyPr anchor="ctr">
            <a:normAutofit/>
          </a:bodyPr>
          <a:lstStyle/>
          <a:p>
            <a:r>
              <a:rPr lang="en-US" sz="2400" dirty="0"/>
              <a:t>“</a:t>
            </a:r>
            <a:r>
              <a:rPr lang="en-US" sz="2400" b="1" dirty="0"/>
              <a:t>There's no evidence or even biologic plausibility that COVID 19 vaccines cause infertility in either men or women” </a:t>
            </a:r>
            <a:r>
              <a:rPr lang="en-US" sz="2000" b="1" dirty="0"/>
              <a:t>– </a:t>
            </a:r>
            <a:r>
              <a:rPr lang="en-US" sz="2000" dirty="0"/>
              <a:t>Denise J. Jamieson, MD, MPH, professor and chair, Department of Gynecology &amp; Obstetrics, Emory University School of Medicine; member, ACOG Practice Advisory on COVID-19 Vaccines and Pregnancy</a:t>
            </a:r>
          </a:p>
          <a:p>
            <a:endParaRPr lang="en-US" sz="2000" dirty="0"/>
          </a:p>
          <a:p>
            <a:r>
              <a:rPr lang="en-US" sz="2000" dirty="0"/>
              <a:t>People who have received any of the 3 COVID 19 vaccines have not had any increased complications with pregnancy compared to before the pandemic began</a:t>
            </a:r>
          </a:p>
          <a:p>
            <a:r>
              <a:rPr lang="en-US" sz="2000" dirty="0"/>
              <a:t>Because the COVID 19 vaccines do not last in your body or change anything inside your cells, it is not possible for the vaccines to have long term side effects or affect fertility in the future</a:t>
            </a:r>
          </a:p>
          <a:p>
            <a:pPr marL="0" indent="0">
              <a:buNone/>
            </a:pPr>
            <a:endParaRPr lang="en-US" sz="2000" dirty="0"/>
          </a:p>
          <a:p>
            <a:pPr marL="0" indent="0">
              <a:buNone/>
            </a:pPr>
            <a:r>
              <a:rPr lang="en-US" sz="1600" dirty="0">
                <a:hlinkClick r:id="rId2"/>
              </a:rPr>
              <a:t>https://www.ama-assn.org/delivering-care/population-care/denise-jamieson-md-mph-covid-19-vaccines-during-pregnancy</a:t>
            </a:r>
            <a:endParaRPr lang="en-US" sz="1600" dirty="0"/>
          </a:p>
          <a:p>
            <a:pPr marL="0" indent="0">
              <a:buNone/>
            </a:pPr>
            <a:endParaRPr lang="en-US" sz="2000" dirty="0"/>
          </a:p>
          <a:p>
            <a:endParaRPr lang="en-US" sz="2000" dirty="0"/>
          </a:p>
        </p:txBody>
      </p:sp>
    </p:spTree>
    <p:extLst>
      <p:ext uri="{BB962C8B-B14F-4D97-AF65-F5344CB8AC3E}">
        <p14:creationId xmlns:p14="http://schemas.microsoft.com/office/powerpoint/2010/main" val="2420595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E406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90C135-FEB3-9D4E-B7BB-6E17E47E7D5E}"/>
              </a:ext>
            </a:extLst>
          </p:cNvPr>
          <p:cNvSpPr>
            <a:spLocks noGrp="1"/>
          </p:cNvSpPr>
          <p:nvPr>
            <p:ph type="title"/>
          </p:nvPr>
        </p:nvSpPr>
        <p:spPr>
          <a:xfrm>
            <a:off x="524256" y="491260"/>
            <a:ext cx="6594189" cy="1625210"/>
          </a:xfrm>
        </p:spPr>
        <p:txBody>
          <a:bodyPr>
            <a:normAutofit/>
          </a:bodyPr>
          <a:lstStyle/>
          <a:p>
            <a:r>
              <a:rPr lang="en-US" dirty="0">
                <a:solidFill>
                  <a:srgbClr val="FFFFFF"/>
                </a:solidFill>
              </a:rPr>
              <a:t>What can we expect in the future for COVID 19?</a:t>
            </a:r>
          </a:p>
        </p:txBody>
      </p:sp>
      <p:pic>
        <p:nvPicPr>
          <p:cNvPr id="4" name="Picture 3">
            <a:extLst>
              <a:ext uri="{FF2B5EF4-FFF2-40B4-BE49-F238E27FC236}">
                <a16:creationId xmlns:a16="http://schemas.microsoft.com/office/drawing/2014/main" id="{078B34C0-7C28-8A4C-9B68-4CB368480F84}"/>
              </a:ext>
            </a:extLst>
          </p:cNvPr>
          <p:cNvPicPr>
            <a:picLocks noChangeAspect="1"/>
          </p:cNvPicPr>
          <p:nvPr/>
        </p:nvPicPr>
        <p:blipFill rotWithShape="1">
          <a:blip r:embed="rId3"/>
          <a:srcRect t="1189" r="1" b="1"/>
          <a:stretch/>
        </p:blipFill>
        <p:spPr>
          <a:xfrm>
            <a:off x="327547" y="2454903"/>
            <a:ext cx="7058306" cy="4080254"/>
          </a:xfrm>
          <a:prstGeom prst="rect">
            <a:avLst/>
          </a:prstGeom>
        </p:spPr>
      </p:pic>
      <p:sp>
        <p:nvSpPr>
          <p:cNvPr id="24" name="Rectangle 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8496F15-DF5A-CF47-B127-8F78DFA7A2C0}"/>
              </a:ext>
            </a:extLst>
          </p:cNvPr>
          <p:cNvSpPr>
            <a:spLocks noGrp="1"/>
          </p:cNvSpPr>
          <p:nvPr>
            <p:ph idx="1"/>
          </p:nvPr>
        </p:nvSpPr>
        <p:spPr>
          <a:xfrm>
            <a:off x="8029319" y="917725"/>
            <a:ext cx="3424739" cy="4852362"/>
          </a:xfrm>
        </p:spPr>
        <p:txBody>
          <a:bodyPr anchor="ctr">
            <a:noAutofit/>
          </a:bodyPr>
          <a:lstStyle/>
          <a:p>
            <a:r>
              <a:rPr lang="en-US" sz="2400" dirty="0">
                <a:solidFill>
                  <a:srgbClr val="FFFFFF"/>
                </a:solidFill>
              </a:rPr>
              <a:t>You have a dedicated leadership team</a:t>
            </a:r>
          </a:p>
          <a:p>
            <a:r>
              <a:rPr lang="en-US" sz="2400" dirty="0">
                <a:solidFill>
                  <a:srgbClr val="FFFFFF"/>
                </a:solidFill>
              </a:rPr>
              <a:t>They have your back and want you to be healthy and safe</a:t>
            </a:r>
          </a:p>
          <a:p>
            <a:r>
              <a:rPr lang="en-US" sz="2400" dirty="0">
                <a:solidFill>
                  <a:srgbClr val="FFFFFF"/>
                </a:solidFill>
              </a:rPr>
              <a:t>Things can improve but only if we all do our part</a:t>
            </a:r>
          </a:p>
          <a:p>
            <a:r>
              <a:rPr lang="en-US" sz="2400" dirty="0">
                <a:solidFill>
                  <a:srgbClr val="FFFFFF"/>
                </a:solidFill>
              </a:rPr>
              <a:t>We will be transparent with information and expectations</a:t>
            </a:r>
          </a:p>
        </p:txBody>
      </p:sp>
    </p:spTree>
    <p:extLst>
      <p:ext uri="{BB962C8B-B14F-4D97-AF65-F5344CB8AC3E}">
        <p14:creationId xmlns:p14="http://schemas.microsoft.com/office/powerpoint/2010/main" val="166482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6">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E16B54-F56A-074A-8C39-9F565B14A541}"/>
              </a:ext>
            </a:extLst>
          </p:cNvPr>
          <p:cNvSpPr>
            <a:spLocks noGrp="1"/>
          </p:cNvSpPr>
          <p:nvPr>
            <p:ph type="title"/>
          </p:nvPr>
        </p:nvSpPr>
        <p:spPr>
          <a:xfrm>
            <a:off x="643467" y="640080"/>
            <a:ext cx="3096427" cy="5613236"/>
          </a:xfrm>
        </p:spPr>
        <p:txBody>
          <a:bodyPr anchor="ctr">
            <a:normAutofit/>
          </a:bodyPr>
          <a:lstStyle/>
          <a:p>
            <a:r>
              <a:rPr lang="en-US" b="1" dirty="0">
                <a:solidFill>
                  <a:srgbClr val="FFFFFF"/>
                </a:solidFill>
              </a:rPr>
              <a:t>What can we do to make things better?</a:t>
            </a:r>
          </a:p>
        </p:txBody>
      </p:sp>
      <p:sp>
        <p:nvSpPr>
          <p:cNvPr id="3" name="Content Placeholder 2">
            <a:extLst>
              <a:ext uri="{FF2B5EF4-FFF2-40B4-BE49-F238E27FC236}">
                <a16:creationId xmlns:a16="http://schemas.microsoft.com/office/drawing/2014/main" id="{3FDCAE60-AF99-904A-B8C7-1E53FE1AF3BC}"/>
              </a:ext>
            </a:extLst>
          </p:cNvPr>
          <p:cNvSpPr>
            <a:spLocks noGrp="1"/>
          </p:cNvSpPr>
          <p:nvPr>
            <p:ph idx="1"/>
          </p:nvPr>
        </p:nvSpPr>
        <p:spPr>
          <a:xfrm>
            <a:off x="4699818" y="109728"/>
            <a:ext cx="6848715" cy="3413760"/>
          </a:xfrm>
        </p:spPr>
        <p:txBody>
          <a:bodyPr anchor="ctr">
            <a:normAutofit/>
          </a:bodyPr>
          <a:lstStyle/>
          <a:p>
            <a:pPr lvl="1"/>
            <a:r>
              <a:rPr lang="en-US" sz="1800" dirty="0"/>
              <a:t>Even if you are vaccinated, be diligent</a:t>
            </a:r>
          </a:p>
          <a:p>
            <a:pPr lvl="1"/>
            <a:r>
              <a:rPr lang="en-US" sz="1800" dirty="0"/>
              <a:t>Wear your mask if you are indoors</a:t>
            </a:r>
          </a:p>
          <a:p>
            <a:pPr lvl="1"/>
            <a:r>
              <a:rPr lang="en-US" sz="1800" dirty="0"/>
              <a:t>If you have questions, ask them! If we do not know the answer, we will research the answer</a:t>
            </a:r>
          </a:p>
          <a:p>
            <a:pPr lvl="1"/>
            <a:r>
              <a:rPr lang="en-US" sz="1800" dirty="0"/>
              <a:t>Be proud of what each one of you have done, you have saved lives, helped the most vulnerable in our society, and have made our community a better and safer place</a:t>
            </a:r>
          </a:p>
          <a:p>
            <a:pPr lvl="1"/>
            <a:r>
              <a:rPr lang="en-US" sz="1800" dirty="0"/>
              <a:t>You are important to the residents and your coworkers</a:t>
            </a:r>
          </a:p>
          <a:p>
            <a:pPr lvl="1"/>
            <a:r>
              <a:rPr lang="en-US" sz="1800" dirty="0"/>
              <a:t>Your expertise will make the world of difference during this time </a:t>
            </a:r>
          </a:p>
        </p:txBody>
      </p:sp>
      <p:pic>
        <p:nvPicPr>
          <p:cNvPr id="4" name="Picture 3">
            <a:extLst>
              <a:ext uri="{FF2B5EF4-FFF2-40B4-BE49-F238E27FC236}">
                <a16:creationId xmlns:a16="http://schemas.microsoft.com/office/drawing/2014/main" id="{1E8EDE58-A70D-374F-8358-56D4F06E5C98}"/>
              </a:ext>
            </a:extLst>
          </p:cNvPr>
          <p:cNvPicPr>
            <a:picLocks noChangeAspect="1"/>
          </p:cNvPicPr>
          <p:nvPr/>
        </p:nvPicPr>
        <p:blipFill>
          <a:blip r:embed="rId2"/>
          <a:stretch>
            <a:fillRect/>
          </a:stretch>
        </p:blipFill>
        <p:spPr>
          <a:xfrm>
            <a:off x="5682496" y="3729583"/>
            <a:ext cx="4883357" cy="2488335"/>
          </a:xfrm>
          <a:prstGeom prst="rect">
            <a:avLst/>
          </a:prstGeom>
        </p:spPr>
      </p:pic>
    </p:spTree>
    <p:extLst>
      <p:ext uri="{BB962C8B-B14F-4D97-AF65-F5344CB8AC3E}">
        <p14:creationId xmlns:p14="http://schemas.microsoft.com/office/powerpoint/2010/main" val="3306740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5DE84-6170-034A-8EEE-CC70D3A09912}"/>
              </a:ext>
            </a:extLst>
          </p:cNvPr>
          <p:cNvSpPr>
            <a:spLocks noGrp="1"/>
          </p:cNvSpPr>
          <p:nvPr>
            <p:ph type="title"/>
          </p:nvPr>
        </p:nvSpPr>
        <p:spPr>
          <a:xfrm>
            <a:off x="6289158" y="803325"/>
            <a:ext cx="5259707" cy="1325563"/>
          </a:xfrm>
        </p:spPr>
        <p:txBody>
          <a:bodyPr>
            <a:noAutofit/>
          </a:bodyPr>
          <a:lstStyle/>
          <a:p>
            <a:r>
              <a:rPr lang="en-US" sz="3000" b="1" dirty="0"/>
              <a:t>Update on the Delta Variant and COVID 19: The Facts</a:t>
            </a:r>
            <a:br>
              <a:rPr lang="en-US" sz="3000" b="1" dirty="0"/>
            </a:br>
            <a:endParaRPr lang="en-US" sz="3000" b="1" dirty="0"/>
          </a:p>
        </p:txBody>
      </p:sp>
      <p:sp>
        <p:nvSpPr>
          <p:cNvPr id="25" name="Freeform: Shape 24">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8219AB7A-331F-2345-A8BE-8A3D3F3D5DCC}"/>
              </a:ext>
            </a:extLst>
          </p:cNvPr>
          <p:cNvPicPr>
            <a:picLocks noChangeAspect="1"/>
          </p:cNvPicPr>
          <p:nvPr/>
        </p:nvPicPr>
        <p:blipFill rotWithShape="1">
          <a:blip r:embed="rId2"/>
          <a:srcRect l="13345" r="13343"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70532653-BD5F-C249-8106-2C8A0C1F56CC}"/>
              </a:ext>
            </a:extLst>
          </p:cNvPr>
          <p:cNvSpPr>
            <a:spLocks noGrp="1"/>
          </p:cNvSpPr>
          <p:nvPr>
            <p:ph idx="1"/>
          </p:nvPr>
        </p:nvSpPr>
        <p:spPr>
          <a:xfrm>
            <a:off x="6289158" y="2023871"/>
            <a:ext cx="5259714" cy="4030803"/>
          </a:xfrm>
        </p:spPr>
        <p:txBody>
          <a:bodyPr anchor="t">
            <a:normAutofit/>
          </a:bodyPr>
          <a:lstStyle/>
          <a:p>
            <a:pPr marL="342900" lvl="3" indent="-342900"/>
            <a:r>
              <a:rPr lang="en-US" sz="2000" dirty="0"/>
              <a:t>We are not done yet fighting the virus yet, but we have much better tools now</a:t>
            </a:r>
          </a:p>
          <a:p>
            <a:pPr marL="342900" lvl="3" indent="-342900"/>
            <a:r>
              <a:rPr lang="en-US" sz="2000" dirty="0"/>
              <a:t>The Delta variant is more infectious and more deadly than the original virus</a:t>
            </a:r>
          </a:p>
          <a:p>
            <a:pPr marL="342900" lvl="3" indent="-342900"/>
            <a:r>
              <a:rPr lang="en-US" sz="2000" dirty="0"/>
              <a:t>Patients are younger and get sicker more quickly</a:t>
            </a:r>
          </a:p>
          <a:p>
            <a:endParaRPr lang="en-US" sz="1800" dirty="0"/>
          </a:p>
        </p:txBody>
      </p:sp>
      <p:sp>
        <p:nvSpPr>
          <p:cNvPr id="5" name="TextBox 4">
            <a:extLst>
              <a:ext uri="{FF2B5EF4-FFF2-40B4-BE49-F238E27FC236}">
                <a16:creationId xmlns:a16="http://schemas.microsoft.com/office/drawing/2014/main" id="{1F31F623-0D2D-4CEA-A694-7E44504391F9}"/>
              </a:ext>
            </a:extLst>
          </p:cNvPr>
          <p:cNvSpPr txBox="1"/>
          <p:nvPr/>
        </p:nvSpPr>
        <p:spPr>
          <a:xfrm>
            <a:off x="989529" y="5402687"/>
            <a:ext cx="9485376" cy="984885"/>
          </a:xfrm>
          <a:prstGeom prst="rect">
            <a:avLst/>
          </a:prstGeom>
          <a:noFill/>
        </p:spPr>
        <p:txBody>
          <a:bodyPr wrap="square" rtlCol="0">
            <a:spAutoFit/>
          </a:bodyPr>
          <a:lstStyle/>
          <a:p>
            <a:pPr marL="742950" lvl="4" indent="-285750"/>
            <a:r>
              <a:rPr lang="en-US" sz="2000" i="1" dirty="0"/>
              <a:t>“The  delta variant is not last year’s (COVID 19) virus, and it's become incredibly apparent to healthcare workers that we are dealing with a different beast.” </a:t>
            </a:r>
            <a:r>
              <a:rPr lang="en-US" sz="1800" dirty="0"/>
              <a:t>Catherine O'Neal, MD, an infectious disease physician</a:t>
            </a:r>
          </a:p>
        </p:txBody>
      </p:sp>
    </p:spTree>
    <p:extLst>
      <p:ext uri="{BB962C8B-B14F-4D97-AF65-F5344CB8AC3E}">
        <p14:creationId xmlns:p14="http://schemas.microsoft.com/office/powerpoint/2010/main" val="121946545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903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7259BA-D36E-824E-B3A8-1136B1BC1D0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Thank you for all you do every day!</a:t>
            </a:r>
          </a:p>
        </p:txBody>
      </p:sp>
      <p:pic>
        <p:nvPicPr>
          <p:cNvPr id="7" name="Content Placeholder 6">
            <a:extLst>
              <a:ext uri="{FF2B5EF4-FFF2-40B4-BE49-F238E27FC236}">
                <a16:creationId xmlns:a16="http://schemas.microsoft.com/office/drawing/2014/main" id="{2647A11D-E5E5-E24C-AF13-20081B572A8A}"/>
              </a:ext>
            </a:extLst>
          </p:cNvPr>
          <p:cNvPicPr>
            <a:picLocks noGrp="1" noChangeAspect="1"/>
          </p:cNvPicPr>
          <p:nvPr>
            <p:ph idx="1"/>
          </p:nvPr>
        </p:nvPicPr>
        <p:blipFill rotWithShape="1">
          <a:blip r:embed="rId2"/>
          <a:srcRect l="6253" r="13904"/>
          <a:stretch/>
        </p:blipFill>
        <p:spPr>
          <a:xfrm>
            <a:off x="4038600" y="1014759"/>
            <a:ext cx="7188199" cy="4825092"/>
          </a:xfrm>
          <a:prstGeom prst="rect">
            <a:avLst/>
          </a:prstGeom>
        </p:spPr>
      </p:pic>
    </p:spTree>
    <p:extLst>
      <p:ext uri="{BB962C8B-B14F-4D97-AF65-F5344CB8AC3E}">
        <p14:creationId xmlns:p14="http://schemas.microsoft.com/office/powerpoint/2010/main" val="328533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697E022C-AE84-DE48-BF14-BC5C7DEF0DE1}"/>
              </a:ext>
            </a:extLst>
          </p:cNvPr>
          <p:cNvSpPr>
            <a:spLocks noGrp="1"/>
          </p:cNvSpPr>
          <p:nvPr>
            <p:ph type="title"/>
          </p:nvPr>
        </p:nvSpPr>
        <p:spPr>
          <a:xfrm>
            <a:off x="7835104" y="1213968"/>
            <a:ext cx="3220127" cy="1715106"/>
          </a:xfrm>
        </p:spPr>
        <p:txBody>
          <a:bodyPr vert="horz" lIns="91440" tIns="45720" rIns="91440" bIns="45720" rtlCol="0" anchor="b">
            <a:normAutofit/>
          </a:bodyPr>
          <a:lstStyle/>
          <a:p>
            <a:r>
              <a:rPr lang="en-US" sz="3600" kern="1200" dirty="0">
                <a:solidFill>
                  <a:srgbClr val="FFFFFF"/>
                </a:solidFill>
                <a:latin typeface="+mj-lt"/>
                <a:ea typeface="+mj-ea"/>
                <a:cs typeface="+mj-cs"/>
              </a:rPr>
              <a:t>Questions?</a:t>
            </a:r>
          </a:p>
        </p:txBody>
      </p:sp>
      <p:pic>
        <p:nvPicPr>
          <p:cNvPr id="4" name="Content Placeholder 3">
            <a:extLst>
              <a:ext uri="{FF2B5EF4-FFF2-40B4-BE49-F238E27FC236}">
                <a16:creationId xmlns:a16="http://schemas.microsoft.com/office/drawing/2014/main" id="{DCC4CFA2-643F-3A48-9027-9BEF6A76B5FA}"/>
              </a:ext>
            </a:extLst>
          </p:cNvPr>
          <p:cNvPicPr>
            <a:picLocks noChangeAspect="1"/>
          </p:cNvPicPr>
          <p:nvPr/>
        </p:nvPicPr>
        <p:blipFill rotWithShape="1">
          <a:blip r:embed="rId2"/>
          <a:srcRect l="1832" r="12852" b="-1"/>
          <a:stretch/>
        </p:blipFill>
        <p:spPr>
          <a:xfrm>
            <a:off x="804101" y="804101"/>
            <a:ext cx="6730556" cy="5249798"/>
          </a:xfrm>
          <a:prstGeom prst="rect">
            <a:avLst/>
          </a:prstGeom>
        </p:spPr>
      </p:pic>
      <p:sp>
        <p:nvSpPr>
          <p:cNvPr id="54"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12008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A13751D-EAB9-2F44-9C39-412BF5A8F1D7}"/>
              </a:ext>
            </a:extLst>
          </p:cNvPr>
          <p:cNvPicPr>
            <a:picLocks noGrp="1" noChangeAspect="1"/>
          </p:cNvPicPr>
          <p:nvPr>
            <p:ph idx="1"/>
          </p:nvPr>
        </p:nvPicPr>
        <p:blipFill>
          <a:blip r:embed="rId2"/>
          <a:stretch>
            <a:fillRect/>
          </a:stretch>
        </p:blipFill>
        <p:spPr>
          <a:xfrm>
            <a:off x="0" y="342900"/>
            <a:ext cx="11548533" cy="5956300"/>
          </a:xfrm>
          <a:prstGeom prst="rect">
            <a:avLst/>
          </a:prstGeom>
        </p:spPr>
      </p:pic>
    </p:spTree>
    <p:extLst>
      <p:ext uri="{BB962C8B-B14F-4D97-AF65-F5344CB8AC3E}">
        <p14:creationId xmlns:p14="http://schemas.microsoft.com/office/powerpoint/2010/main" val="388998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7"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E04AC55A-EE5D-2848-AED1-4E9A2C69DED6}"/>
              </a:ext>
            </a:extLst>
          </p:cNvPr>
          <p:cNvSpPr>
            <a:spLocks noGrp="1"/>
          </p:cNvSpPr>
          <p:nvPr>
            <p:ph type="title"/>
          </p:nvPr>
        </p:nvSpPr>
        <p:spPr>
          <a:xfrm>
            <a:off x="904877" y="795527"/>
            <a:ext cx="10488547" cy="1190912"/>
          </a:xfrm>
        </p:spPr>
        <p:txBody>
          <a:bodyPr>
            <a:normAutofit/>
          </a:bodyPr>
          <a:lstStyle/>
          <a:p>
            <a:pPr algn="ctr"/>
            <a:r>
              <a:rPr lang="en-US" sz="4000" dirty="0"/>
              <a:t>What’s the latest about the COVID 19 vaccines?</a:t>
            </a:r>
          </a:p>
        </p:txBody>
      </p:sp>
      <p:sp>
        <p:nvSpPr>
          <p:cNvPr id="39" name="Rectangle 38">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DC437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ext&#10;&#10;Description automatically generated with low confidence">
            <a:extLst>
              <a:ext uri="{FF2B5EF4-FFF2-40B4-BE49-F238E27FC236}">
                <a16:creationId xmlns:a16="http://schemas.microsoft.com/office/drawing/2014/main" id="{0ACB365D-B64A-9640-88AC-620128975039}"/>
              </a:ext>
            </a:extLst>
          </p:cNvPr>
          <p:cNvPicPr>
            <a:picLocks noChangeAspect="1"/>
          </p:cNvPicPr>
          <p:nvPr/>
        </p:nvPicPr>
        <p:blipFill rotWithShape="1">
          <a:blip r:embed="rId2"/>
          <a:srcRect l="22579" r="1" b="1"/>
          <a:stretch/>
        </p:blipFill>
        <p:spPr>
          <a:xfrm>
            <a:off x="1103257" y="2416047"/>
            <a:ext cx="4626864" cy="3346704"/>
          </a:xfrm>
          <a:prstGeom prst="rect">
            <a:avLst/>
          </a:prstGeom>
          <a:ln w="12700">
            <a:noFill/>
          </a:ln>
        </p:spPr>
      </p:pic>
      <p:sp>
        <p:nvSpPr>
          <p:cNvPr id="3" name="Content Placeholder 2">
            <a:extLst>
              <a:ext uri="{FF2B5EF4-FFF2-40B4-BE49-F238E27FC236}">
                <a16:creationId xmlns:a16="http://schemas.microsoft.com/office/drawing/2014/main" id="{9BBF3A2B-284F-8D47-AB9B-90CA96CDCDE0}"/>
              </a:ext>
            </a:extLst>
          </p:cNvPr>
          <p:cNvSpPr>
            <a:spLocks noGrp="1"/>
          </p:cNvSpPr>
          <p:nvPr>
            <p:ph idx="1"/>
          </p:nvPr>
        </p:nvSpPr>
        <p:spPr>
          <a:xfrm>
            <a:off x="6380703" y="2228850"/>
            <a:ext cx="5028928" cy="3699669"/>
          </a:xfrm>
        </p:spPr>
        <p:txBody>
          <a:bodyPr anchor="ctr">
            <a:noAutofit/>
          </a:bodyPr>
          <a:lstStyle/>
          <a:p>
            <a:pPr>
              <a:buClr>
                <a:srgbClr val="DC437A"/>
              </a:buClr>
            </a:pPr>
            <a:r>
              <a:rPr lang="en-US" sz="2000" dirty="0"/>
              <a:t>On August 23, 2021, the U.S. Food and Drug Administration (FDA) granted </a:t>
            </a:r>
            <a:r>
              <a:rPr lang="en-US" sz="2000" u="sng" dirty="0">
                <a:hlinkClick r:id="rId3">
                  <a:extLst>
                    <a:ext uri="{A12FA001-AC4F-418D-AE19-62706E023703}">
                      <ahyp:hlinkClr xmlns:ahyp="http://schemas.microsoft.com/office/drawing/2018/hyperlinkcolor" val="tx"/>
                    </a:ext>
                  </a:extLst>
                </a:hlinkClick>
              </a:rPr>
              <a:t>full approval</a:t>
            </a:r>
            <a:r>
              <a:rPr lang="en-US" sz="2000" dirty="0"/>
              <a:t> of the </a:t>
            </a:r>
            <a:r>
              <a:rPr lang="en-US" sz="2000" u="sng" dirty="0">
                <a:hlinkClick r:id="rId4">
                  <a:extLst>
                    <a:ext uri="{A12FA001-AC4F-418D-AE19-62706E023703}">
                      <ahyp:hlinkClr xmlns:ahyp="http://schemas.microsoft.com/office/drawing/2018/hyperlinkcolor" val="tx"/>
                    </a:ext>
                  </a:extLst>
                </a:hlinkClick>
              </a:rPr>
              <a:t>Pfizer COVID-19 vaccine</a:t>
            </a:r>
            <a:r>
              <a:rPr lang="en-US" sz="2000" dirty="0"/>
              <a:t> for the prevention of COVID-19 disease in people ages 16 years and older.</a:t>
            </a:r>
          </a:p>
          <a:p>
            <a:pPr>
              <a:buClr>
                <a:srgbClr val="DC437A"/>
              </a:buClr>
            </a:pPr>
            <a:r>
              <a:rPr lang="en-US" sz="2000" dirty="0"/>
              <a:t>The vaccine continues to be available under emergency use authorization for </a:t>
            </a:r>
            <a:r>
              <a:rPr lang="en-US" sz="2000" u="sng" dirty="0">
                <a:hlinkClick r:id="rId5">
                  <a:extLst>
                    <a:ext uri="{A12FA001-AC4F-418D-AE19-62706E023703}">
                      <ahyp:hlinkClr xmlns:ahyp="http://schemas.microsoft.com/office/drawing/2018/hyperlinkcolor" val="tx"/>
                    </a:ext>
                  </a:extLst>
                </a:hlinkClick>
              </a:rPr>
              <a:t>adolescents ages 12 to 15 years</a:t>
            </a:r>
            <a:r>
              <a:rPr lang="en-US" sz="2000" dirty="0"/>
              <a:t>, and for the administration of a third dose in </a:t>
            </a:r>
            <a:r>
              <a:rPr lang="en-US" sz="2000" u="sng" dirty="0">
                <a:hlinkClick r:id="rId6">
                  <a:extLst>
                    <a:ext uri="{A12FA001-AC4F-418D-AE19-62706E023703}">
                      <ahyp:hlinkClr xmlns:ahyp="http://schemas.microsoft.com/office/drawing/2018/hyperlinkcolor" val="tx"/>
                    </a:ext>
                  </a:extLst>
                </a:hlinkClick>
              </a:rPr>
              <a:t>immunocompromised</a:t>
            </a:r>
            <a:r>
              <a:rPr lang="en-US" sz="2000" dirty="0"/>
              <a:t> people. </a:t>
            </a:r>
          </a:p>
          <a:p>
            <a:pPr>
              <a:buClr>
                <a:srgbClr val="DC437A"/>
              </a:buClr>
            </a:pPr>
            <a:r>
              <a:rPr lang="en-US" sz="2000" dirty="0"/>
              <a:t>As of August 26, 2021, 203 million people in the United States have received at least </a:t>
            </a:r>
            <a:r>
              <a:rPr lang="en-US" sz="2000" u="sng" dirty="0">
                <a:hlinkClick r:id="rId7">
                  <a:extLst>
                    <a:ext uri="{A12FA001-AC4F-418D-AE19-62706E023703}">
                      <ahyp:hlinkClr xmlns:ahyp="http://schemas.microsoft.com/office/drawing/2018/hyperlinkcolor" val="tx"/>
                    </a:ext>
                  </a:extLst>
                </a:hlinkClick>
              </a:rPr>
              <a:t>one dose</a:t>
            </a:r>
            <a:r>
              <a:rPr lang="en-US" sz="2000" dirty="0"/>
              <a:t> of a COVID-19 vaccine. </a:t>
            </a:r>
          </a:p>
        </p:txBody>
      </p:sp>
    </p:spTree>
    <p:extLst>
      <p:ext uri="{BB962C8B-B14F-4D97-AF65-F5344CB8AC3E}">
        <p14:creationId xmlns:p14="http://schemas.microsoft.com/office/powerpoint/2010/main" val="240498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26">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5CB18C-E8CA-0348-BF31-FCA1C2E832DE}"/>
              </a:ext>
            </a:extLst>
          </p:cNvPr>
          <p:cNvSpPr>
            <a:spLocks noGrp="1"/>
          </p:cNvSpPr>
          <p:nvPr>
            <p:ph type="title"/>
          </p:nvPr>
        </p:nvSpPr>
        <p:spPr>
          <a:xfrm>
            <a:off x="643467" y="640080"/>
            <a:ext cx="3096427" cy="5613236"/>
          </a:xfrm>
        </p:spPr>
        <p:txBody>
          <a:bodyPr anchor="ctr">
            <a:normAutofit/>
          </a:bodyPr>
          <a:lstStyle/>
          <a:p>
            <a:r>
              <a:rPr lang="en-US" dirty="0">
                <a:solidFill>
                  <a:srgbClr val="FFFFFF"/>
                </a:solidFill>
              </a:rPr>
              <a:t>Are the COVID 19 Vaccines Safe?</a:t>
            </a:r>
          </a:p>
        </p:txBody>
      </p:sp>
      <p:sp>
        <p:nvSpPr>
          <p:cNvPr id="3" name="Content Placeholder 2">
            <a:extLst>
              <a:ext uri="{FF2B5EF4-FFF2-40B4-BE49-F238E27FC236}">
                <a16:creationId xmlns:a16="http://schemas.microsoft.com/office/drawing/2014/main" id="{AC8DF336-DC43-CC4B-8997-0C5C63643FF5}"/>
              </a:ext>
            </a:extLst>
          </p:cNvPr>
          <p:cNvSpPr>
            <a:spLocks noGrp="1"/>
          </p:cNvSpPr>
          <p:nvPr>
            <p:ph idx="1"/>
          </p:nvPr>
        </p:nvSpPr>
        <p:spPr>
          <a:xfrm>
            <a:off x="4699818" y="640081"/>
            <a:ext cx="6848715" cy="3573573"/>
          </a:xfrm>
        </p:spPr>
        <p:txBody>
          <a:bodyPr anchor="ctr">
            <a:normAutofit fontScale="70000" lnSpcReduction="20000"/>
          </a:bodyPr>
          <a:lstStyle/>
          <a:p>
            <a:pPr marL="0" indent="0">
              <a:buNone/>
            </a:pPr>
            <a:r>
              <a:rPr lang="en-US" sz="3400" b="1" dirty="0">
                <a:solidFill>
                  <a:srgbClr val="0070C0"/>
                </a:solidFill>
              </a:rPr>
              <a:t>Yes!</a:t>
            </a:r>
          </a:p>
          <a:p>
            <a:r>
              <a:rPr lang="en-US" sz="2900" dirty="0"/>
              <a:t>The FDA and CDC are using the same standards that they always use to evaluate a vaccine. No standards have been changed and no steps for evaluation have been skipped.</a:t>
            </a:r>
          </a:p>
          <a:p>
            <a:pPr lvl="0"/>
            <a:r>
              <a:rPr lang="en-US" sz="2900" dirty="0"/>
              <a:t>FDA advises a minimum of 3,000 participants to assess safety. The three vaccines that are authorized to use in the US had trials with 30,000 to 50,000 participants. Now we have over 2 billion people who have taken the COVID 19 vaccines.</a:t>
            </a:r>
          </a:p>
          <a:p>
            <a:pPr lvl="0"/>
            <a:r>
              <a:rPr lang="en-US" sz="2900" dirty="0"/>
              <a:t>We have an effective safety monitoring system.</a:t>
            </a:r>
          </a:p>
          <a:p>
            <a:pPr lvl="0"/>
            <a:r>
              <a:rPr lang="en-US" sz="2900" dirty="0"/>
              <a:t>Side effects happen for vaccines within 6 weeks of getting vaccinated. We have an enormous amount of information on the safety of these vaccines now because so many people have been vaccinated!</a:t>
            </a:r>
          </a:p>
          <a:p>
            <a:pPr lvl="0"/>
            <a:endParaRPr lang="en-US" sz="1300" dirty="0"/>
          </a:p>
        </p:txBody>
      </p:sp>
      <p:pic>
        <p:nvPicPr>
          <p:cNvPr id="4" name="Picture 3" descr="A doctor examining a patient&#10;&#10;Description automatically generated with low confidence">
            <a:extLst>
              <a:ext uri="{FF2B5EF4-FFF2-40B4-BE49-F238E27FC236}">
                <a16:creationId xmlns:a16="http://schemas.microsoft.com/office/drawing/2014/main" id="{11B91AF0-59ED-0C4A-83E9-6AEC5BC5FE76}"/>
              </a:ext>
            </a:extLst>
          </p:cNvPr>
          <p:cNvPicPr>
            <a:picLocks noChangeAspect="1"/>
          </p:cNvPicPr>
          <p:nvPr/>
        </p:nvPicPr>
        <p:blipFill>
          <a:blip r:embed="rId2"/>
          <a:stretch>
            <a:fillRect/>
          </a:stretch>
        </p:blipFill>
        <p:spPr>
          <a:xfrm>
            <a:off x="4654297" y="4384763"/>
            <a:ext cx="6894236" cy="1809736"/>
          </a:xfrm>
          <a:prstGeom prst="rect">
            <a:avLst/>
          </a:prstGeom>
        </p:spPr>
      </p:pic>
    </p:spTree>
    <p:extLst>
      <p:ext uri="{BB962C8B-B14F-4D97-AF65-F5344CB8AC3E}">
        <p14:creationId xmlns:p14="http://schemas.microsoft.com/office/powerpoint/2010/main" val="18228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796E60-B386-F34C-8DC4-DABE4CE6680F}"/>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Will the mRNA COVID 19 vaccines change my DNA? </a:t>
            </a:r>
          </a:p>
        </p:txBody>
      </p:sp>
      <p:pic>
        <p:nvPicPr>
          <p:cNvPr id="6" name="Picture 5">
            <a:extLst>
              <a:ext uri="{FF2B5EF4-FFF2-40B4-BE49-F238E27FC236}">
                <a16:creationId xmlns:a16="http://schemas.microsoft.com/office/drawing/2014/main" id="{83E3B7E1-F9CE-034F-A200-F72A78827423}"/>
              </a:ext>
            </a:extLst>
          </p:cNvPr>
          <p:cNvPicPr>
            <a:picLocks noChangeAspect="1"/>
          </p:cNvPicPr>
          <p:nvPr/>
        </p:nvPicPr>
        <p:blipFill rotWithShape="1">
          <a:blip r:embed="rId2"/>
          <a:srcRect t="1945" r="-1" b="9855"/>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0631679D-FBD2-014F-8719-89BEBD279C32}"/>
              </a:ext>
            </a:extLst>
          </p:cNvPr>
          <p:cNvSpPr>
            <a:spLocks noGrp="1"/>
          </p:cNvSpPr>
          <p:nvPr>
            <p:ph idx="1"/>
          </p:nvPr>
        </p:nvSpPr>
        <p:spPr>
          <a:xfrm>
            <a:off x="7546848" y="2516777"/>
            <a:ext cx="3803904" cy="3660185"/>
          </a:xfrm>
        </p:spPr>
        <p:txBody>
          <a:bodyPr anchor="ctr">
            <a:normAutofit lnSpcReduction="10000"/>
          </a:bodyPr>
          <a:lstStyle/>
          <a:p>
            <a:pPr marL="0" indent="0">
              <a:buNone/>
            </a:pPr>
            <a:r>
              <a:rPr lang="en-US" sz="2400" b="1" u="sng" dirty="0"/>
              <a:t>No</a:t>
            </a:r>
          </a:p>
          <a:p>
            <a:r>
              <a:rPr lang="en-US" sz="1900" dirty="0"/>
              <a:t>mRNA technology has been used for over 10 years for other medical treatments (including cancer treatments) and we know a lot about this technology</a:t>
            </a:r>
          </a:p>
          <a:p>
            <a:r>
              <a:rPr lang="en-US" sz="1900" dirty="0"/>
              <a:t>mRNA is like a school bus and your DNA is in the classroom: The school bus cannot get into the classroom.</a:t>
            </a:r>
          </a:p>
          <a:p>
            <a:r>
              <a:rPr lang="en-US" sz="1900" dirty="0"/>
              <a:t>The mRNA does not last in your body for more than a few days.</a:t>
            </a:r>
          </a:p>
        </p:txBody>
      </p:sp>
    </p:spTree>
    <p:extLst>
      <p:ext uri="{BB962C8B-B14F-4D97-AF65-F5344CB8AC3E}">
        <p14:creationId xmlns:p14="http://schemas.microsoft.com/office/powerpoint/2010/main" val="814168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083F3557-B5D4-614D-832A-F9B6F8A26A23}"/>
              </a:ext>
            </a:extLst>
          </p:cNvPr>
          <p:cNvSpPr>
            <a:spLocks noGrp="1"/>
          </p:cNvSpPr>
          <p:nvPr>
            <p:ph type="title"/>
          </p:nvPr>
        </p:nvSpPr>
        <p:spPr>
          <a:xfrm>
            <a:off x="1098468" y="885651"/>
            <a:ext cx="3229803" cy="4624603"/>
          </a:xfrm>
        </p:spPr>
        <p:txBody>
          <a:bodyPr>
            <a:normAutofit/>
          </a:bodyPr>
          <a:lstStyle/>
          <a:p>
            <a:r>
              <a:rPr lang="en-US" sz="3100" b="1" dirty="0">
                <a:solidFill>
                  <a:srgbClr val="FFFFFF"/>
                </a:solidFill>
              </a:rPr>
              <a:t>“What does the COVID 19 vaccine really do? People who have been vaccinated are still getting COVID.”</a:t>
            </a:r>
            <a:br>
              <a:rPr lang="en-US" sz="3100" b="1" dirty="0">
                <a:solidFill>
                  <a:srgbClr val="FFFFFF"/>
                </a:solidFill>
              </a:rPr>
            </a:br>
            <a:r>
              <a:rPr lang="en-US" sz="3100" b="1" dirty="0">
                <a:solidFill>
                  <a:srgbClr val="FFFFFF"/>
                </a:solidFill>
              </a:rPr>
              <a:t> </a:t>
            </a:r>
            <a:br>
              <a:rPr lang="en-US" sz="3100" b="1" dirty="0">
                <a:solidFill>
                  <a:srgbClr val="FFFFFF"/>
                </a:solidFill>
              </a:rPr>
            </a:br>
            <a:br>
              <a:rPr lang="en-US" sz="3100" b="1" dirty="0">
                <a:solidFill>
                  <a:srgbClr val="FFFFFF"/>
                </a:solidFill>
              </a:rPr>
            </a:br>
            <a:endParaRPr lang="en-US" sz="3100" dirty="0">
              <a:solidFill>
                <a:srgbClr val="FFFFFF"/>
              </a:solidFill>
            </a:endParaRPr>
          </a:p>
        </p:txBody>
      </p:sp>
      <p:sp>
        <p:nvSpPr>
          <p:cNvPr id="3" name="Content Placeholder 2">
            <a:extLst>
              <a:ext uri="{FF2B5EF4-FFF2-40B4-BE49-F238E27FC236}">
                <a16:creationId xmlns:a16="http://schemas.microsoft.com/office/drawing/2014/main" id="{59ECFF4D-952D-EA42-80DD-491455ECA3E6}"/>
              </a:ext>
            </a:extLst>
          </p:cNvPr>
          <p:cNvSpPr>
            <a:spLocks noGrp="1"/>
          </p:cNvSpPr>
          <p:nvPr>
            <p:ph idx="1"/>
          </p:nvPr>
        </p:nvSpPr>
        <p:spPr>
          <a:xfrm>
            <a:off x="4978708" y="757923"/>
            <a:ext cx="6525220" cy="5342154"/>
          </a:xfrm>
        </p:spPr>
        <p:txBody>
          <a:bodyPr anchor="ctr">
            <a:normAutofit/>
          </a:bodyPr>
          <a:lstStyle/>
          <a:p>
            <a:pPr lvl="1"/>
            <a:r>
              <a:rPr lang="en-US" sz="2000" dirty="0"/>
              <a:t>All 3 of the COVID 19 vaccines protect against the COVID 19 variants including the Delta variants</a:t>
            </a:r>
          </a:p>
          <a:p>
            <a:pPr lvl="1"/>
            <a:r>
              <a:rPr lang="en-US" sz="2000" b="1" dirty="0"/>
              <a:t>IT IS OUR BEST TOOL AND WILL SAVE YOUR LIFE AND THE LIVES OF THE PEOPLE YOU CARE FOR AND CARE ABOUT, especially our kids who are not yet old enough to get vaccinated</a:t>
            </a:r>
          </a:p>
          <a:p>
            <a:pPr lvl="1"/>
            <a:r>
              <a:rPr lang="en-US" sz="2000" b="1" dirty="0"/>
              <a:t>Let’s be clear: what is the vaccine supposed to do?</a:t>
            </a:r>
          </a:p>
          <a:p>
            <a:pPr lvl="2">
              <a:buFont typeface="Courier New" panose="02070309020205020404" pitchFamily="49" charset="0"/>
              <a:buChar char="o"/>
            </a:pPr>
            <a:r>
              <a:rPr lang="en-US" dirty="0"/>
              <a:t>Protects against severe disease, hospitalization, need for a ventilator, and death</a:t>
            </a:r>
          </a:p>
          <a:p>
            <a:pPr lvl="2">
              <a:buFont typeface="Courier New" panose="02070309020205020404" pitchFamily="49" charset="0"/>
              <a:buChar char="o"/>
            </a:pPr>
            <a:r>
              <a:rPr lang="en-US" dirty="0"/>
              <a:t>Protects those around you who may be immunosuppressed, on cancer treatments</a:t>
            </a:r>
          </a:p>
          <a:p>
            <a:pPr lvl="2">
              <a:buFont typeface="Courier New" panose="02070309020205020404" pitchFamily="49" charset="0"/>
              <a:buChar char="o"/>
            </a:pPr>
            <a:r>
              <a:rPr lang="en-US" dirty="0"/>
              <a:t>Helps prevent more variants from forming and thereby help stop the pandemic for all of us</a:t>
            </a:r>
          </a:p>
          <a:p>
            <a:pPr lvl="1"/>
            <a:r>
              <a:rPr lang="en-US" sz="2000" dirty="0"/>
              <a:t>There will be breakthrough cases and that is expected. Almost all people who have breakthrough cases do not get severely sick, because of the vaccine!</a:t>
            </a:r>
          </a:p>
          <a:p>
            <a:pPr lvl="1"/>
            <a:endParaRPr lang="en-US" dirty="0"/>
          </a:p>
          <a:p>
            <a:endParaRPr lang="en-US" sz="1700" dirty="0"/>
          </a:p>
        </p:txBody>
      </p:sp>
    </p:spTree>
    <p:extLst>
      <p:ext uri="{BB962C8B-B14F-4D97-AF65-F5344CB8AC3E}">
        <p14:creationId xmlns:p14="http://schemas.microsoft.com/office/powerpoint/2010/main" val="220553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BFA26D-8D4E-AC41-88A9-EA318BBD92A1}"/>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Why should I get the COVID 19 Vaccine ?</a:t>
            </a:r>
          </a:p>
        </p:txBody>
      </p:sp>
      <p:pic>
        <p:nvPicPr>
          <p:cNvPr id="4" name="Picture 3">
            <a:extLst>
              <a:ext uri="{FF2B5EF4-FFF2-40B4-BE49-F238E27FC236}">
                <a16:creationId xmlns:a16="http://schemas.microsoft.com/office/drawing/2014/main" id="{2D665554-087C-F944-B637-3885AE383E53}"/>
              </a:ext>
            </a:extLst>
          </p:cNvPr>
          <p:cNvPicPr>
            <a:picLocks noChangeAspect="1"/>
          </p:cNvPicPr>
          <p:nvPr/>
        </p:nvPicPr>
        <p:blipFill rotWithShape="1">
          <a:blip r:embed="rId2"/>
          <a:srcRect r="-1" b="11800"/>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DB0976AF-4944-4C49-8B52-2605BBCA36AA}"/>
              </a:ext>
            </a:extLst>
          </p:cNvPr>
          <p:cNvSpPr>
            <a:spLocks noGrp="1"/>
          </p:cNvSpPr>
          <p:nvPr>
            <p:ph idx="1"/>
          </p:nvPr>
        </p:nvSpPr>
        <p:spPr>
          <a:xfrm>
            <a:off x="7549896" y="2673327"/>
            <a:ext cx="3803904" cy="3660185"/>
          </a:xfrm>
        </p:spPr>
        <p:txBody>
          <a:bodyPr anchor="ctr">
            <a:normAutofit lnSpcReduction="10000"/>
          </a:bodyPr>
          <a:lstStyle/>
          <a:p>
            <a:r>
              <a:rPr lang="en-US" sz="1800" dirty="0"/>
              <a:t>To protect yourself, your family, coworkers and residents</a:t>
            </a:r>
          </a:p>
          <a:p>
            <a:r>
              <a:rPr lang="en-US" sz="1800" dirty="0"/>
              <a:t>It is all about safety and survival</a:t>
            </a:r>
          </a:p>
          <a:p>
            <a:pPr lvl="1"/>
            <a:r>
              <a:rPr lang="en-US" sz="1800" dirty="0"/>
              <a:t>We put on our seatbelt</a:t>
            </a:r>
          </a:p>
          <a:p>
            <a:pPr lvl="1"/>
            <a:r>
              <a:rPr lang="en-US" sz="1800" dirty="0"/>
              <a:t>We do wound care</a:t>
            </a:r>
          </a:p>
          <a:p>
            <a:pPr lvl="1"/>
            <a:r>
              <a:rPr lang="en-US" sz="1800" dirty="0"/>
              <a:t>We have received other vaccines (e.g., measles and tetanus)</a:t>
            </a:r>
          </a:p>
          <a:p>
            <a:r>
              <a:rPr lang="en-US" sz="1800" dirty="0"/>
              <a:t>It will help end the pandemic and get our lives back</a:t>
            </a:r>
          </a:p>
          <a:p>
            <a:r>
              <a:rPr lang="en-US" sz="1800" dirty="0"/>
              <a:t>To act with purpose and be part of the solution</a:t>
            </a:r>
          </a:p>
          <a:p>
            <a:r>
              <a:rPr lang="en-US" sz="1800" dirty="0"/>
              <a:t>The vaccines are safe and effective</a:t>
            </a:r>
          </a:p>
          <a:p>
            <a:endParaRPr lang="en-US" sz="1700" dirty="0"/>
          </a:p>
        </p:txBody>
      </p:sp>
    </p:spTree>
    <p:extLst>
      <p:ext uri="{BB962C8B-B14F-4D97-AF65-F5344CB8AC3E}">
        <p14:creationId xmlns:p14="http://schemas.microsoft.com/office/powerpoint/2010/main" val="3143262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A38BA8-44BD-4B4F-8DDE-B4516306D3B5}"/>
              </a:ext>
            </a:extLst>
          </p:cNvPr>
          <p:cNvSpPr>
            <a:spLocks noGrp="1"/>
          </p:cNvSpPr>
          <p:nvPr>
            <p:ph type="title"/>
          </p:nvPr>
        </p:nvSpPr>
        <p:spPr>
          <a:xfrm>
            <a:off x="679197" y="185028"/>
            <a:ext cx="6703059" cy="1642970"/>
          </a:xfrm>
        </p:spPr>
        <p:txBody>
          <a:bodyPr anchor="b">
            <a:normAutofit/>
          </a:bodyPr>
          <a:lstStyle/>
          <a:p>
            <a:r>
              <a:rPr lang="en-US" sz="3700" dirty="0"/>
              <a:t>COVID 19 Vaccine: Answers to current common questions</a:t>
            </a:r>
          </a:p>
        </p:txBody>
      </p:sp>
      <p:sp>
        <p:nvSpPr>
          <p:cNvPr id="3" name="Content Placeholder 2">
            <a:extLst>
              <a:ext uri="{FF2B5EF4-FFF2-40B4-BE49-F238E27FC236}">
                <a16:creationId xmlns:a16="http://schemas.microsoft.com/office/drawing/2014/main" id="{BE8D7B91-F85B-2A4F-997D-8B2D2D56EFDE}"/>
              </a:ext>
            </a:extLst>
          </p:cNvPr>
          <p:cNvSpPr>
            <a:spLocks noGrp="1"/>
          </p:cNvSpPr>
          <p:nvPr>
            <p:ph idx="1"/>
          </p:nvPr>
        </p:nvSpPr>
        <p:spPr>
          <a:xfrm>
            <a:off x="841772" y="1880836"/>
            <a:ext cx="5315189" cy="3535083"/>
          </a:xfrm>
        </p:spPr>
        <p:txBody>
          <a:bodyPr anchor="t">
            <a:noAutofit/>
          </a:bodyPr>
          <a:lstStyle/>
          <a:p>
            <a:r>
              <a:rPr lang="en-US" sz="1800" b="1" dirty="0"/>
              <a:t>Is it still worth it to get the vaccine?</a:t>
            </a:r>
          </a:p>
          <a:p>
            <a:pPr lvl="1"/>
            <a:r>
              <a:rPr lang="en-US" sz="1800" dirty="0"/>
              <a:t>The vaccine was created to prevent severe disease, hospitalization, the need for a ventilator and death</a:t>
            </a:r>
          </a:p>
          <a:p>
            <a:pPr lvl="1"/>
            <a:r>
              <a:rPr lang="en-US" sz="1800" dirty="0"/>
              <a:t>The COVID 19 vaccine does all these things</a:t>
            </a:r>
          </a:p>
          <a:p>
            <a:r>
              <a:rPr lang="en-US" sz="1800" b="1" dirty="0"/>
              <a:t>What about breakthrough cases?</a:t>
            </a:r>
          </a:p>
          <a:p>
            <a:pPr lvl="1"/>
            <a:r>
              <a:rPr lang="en-US" sz="1800" dirty="0"/>
              <a:t>Breakthrough cases are expected and does not mean the vaccine has failed</a:t>
            </a:r>
          </a:p>
          <a:p>
            <a:pPr lvl="1"/>
            <a:r>
              <a:rPr lang="en-US" sz="1800" dirty="0"/>
              <a:t>Breakthrough cases are usually mild (No hospital, ventilator or death)</a:t>
            </a:r>
          </a:p>
          <a:p>
            <a:r>
              <a:rPr lang="en-US" sz="1800" b="1" dirty="0"/>
              <a:t>Two key statistics to know:</a:t>
            </a:r>
          </a:p>
          <a:p>
            <a:pPr lvl="1"/>
            <a:r>
              <a:rPr lang="en-US" sz="1800" dirty="0"/>
              <a:t>In the US now </a:t>
            </a:r>
            <a:r>
              <a:rPr lang="en-US" sz="1800" b="1" dirty="0"/>
              <a:t>95%-99% </a:t>
            </a:r>
            <a:r>
              <a:rPr lang="en-US" sz="1800" dirty="0"/>
              <a:t>of hospitalizations are in people who are not fully vaccinated</a:t>
            </a:r>
          </a:p>
          <a:p>
            <a:pPr lvl="1"/>
            <a:r>
              <a:rPr lang="en-US" sz="1800" dirty="0"/>
              <a:t>In the US now over </a:t>
            </a:r>
            <a:r>
              <a:rPr lang="en-US" sz="1800" b="1" dirty="0"/>
              <a:t>99% </a:t>
            </a:r>
            <a:r>
              <a:rPr lang="en-US" sz="1800" dirty="0"/>
              <a:t>of the people who are dying from COVID 19 are not fully vaccinated</a:t>
            </a:r>
          </a:p>
          <a:p>
            <a:pPr lvl="1"/>
            <a:endParaRPr lang="en-US" sz="1800" dirty="0"/>
          </a:p>
        </p:txBody>
      </p:sp>
      <p:sp>
        <p:nvSpPr>
          <p:cNvPr id="16" name="Rectangle 1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ext&#10;&#10;Description automatically generated with low confidence">
            <a:extLst>
              <a:ext uri="{FF2B5EF4-FFF2-40B4-BE49-F238E27FC236}">
                <a16:creationId xmlns:a16="http://schemas.microsoft.com/office/drawing/2014/main" id="{913B3DE0-A489-4745-8E7D-54E1E965957D}"/>
              </a:ext>
            </a:extLst>
          </p:cNvPr>
          <p:cNvPicPr>
            <a:picLocks noChangeAspect="1"/>
          </p:cNvPicPr>
          <p:nvPr/>
        </p:nvPicPr>
        <p:blipFill rotWithShape="1">
          <a:blip r:embed="rId2"/>
          <a:srcRect l="51480" r="4289" b="1"/>
          <a:stretch/>
        </p:blipFill>
        <p:spPr>
          <a:xfrm>
            <a:off x="7839456" y="909082"/>
            <a:ext cx="3324723" cy="4209322"/>
          </a:xfrm>
          <a:prstGeom prst="rect">
            <a:avLst/>
          </a:prstGeom>
        </p:spPr>
      </p:pic>
      <p:sp>
        <p:nvSpPr>
          <p:cNvPr id="5" name="TextBox 4">
            <a:extLst>
              <a:ext uri="{FF2B5EF4-FFF2-40B4-BE49-F238E27FC236}">
                <a16:creationId xmlns:a16="http://schemas.microsoft.com/office/drawing/2014/main" id="{A2D1B829-55F3-4CAD-9FD1-3B952A6DB621}"/>
              </a:ext>
            </a:extLst>
          </p:cNvPr>
          <p:cNvSpPr txBox="1"/>
          <p:nvPr/>
        </p:nvSpPr>
        <p:spPr>
          <a:xfrm>
            <a:off x="457200" y="6211656"/>
            <a:ext cx="6377733" cy="584775"/>
          </a:xfrm>
          <a:prstGeom prst="rect">
            <a:avLst/>
          </a:prstGeom>
          <a:noFill/>
        </p:spPr>
        <p:txBody>
          <a:bodyPr wrap="square" rtlCol="0">
            <a:spAutoFit/>
          </a:bodyPr>
          <a:lstStyle/>
          <a:p>
            <a:pPr marL="457200" lvl="1" indent="0">
              <a:buNone/>
            </a:pPr>
            <a:r>
              <a:rPr lang="en-US" sz="1600" dirty="0">
                <a:hlinkClick r:id="rId3"/>
              </a:rPr>
              <a:t>https://www.kff.org/policy-watch/covid-19-vaccine-breakthrough-cases-data-from-the-states/</a:t>
            </a:r>
            <a:endParaRPr lang="en-US" sz="1600" dirty="0"/>
          </a:p>
        </p:txBody>
      </p:sp>
    </p:spTree>
    <p:extLst>
      <p:ext uri="{BB962C8B-B14F-4D97-AF65-F5344CB8AC3E}">
        <p14:creationId xmlns:p14="http://schemas.microsoft.com/office/powerpoint/2010/main" val="2088694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20809</TotalTime>
  <Words>1991</Words>
  <Application>Microsoft Macintosh PowerPoint</Application>
  <PresentationFormat>Widescreen</PresentationFormat>
  <Paragraphs>143</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Courier New</vt:lpstr>
      <vt:lpstr>Wingdings</vt:lpstr>
      <vt:lpstr>Office Theme</vt:lpstr>
      <vt:lpstr>A Trusted Source</vt:lpstr>
      <vt:lpstr>Update on the Delta Variant and COVID 19: The Facts </vt:lpstr>
      <vt:lpstr>PowerPoint Presentation</vt:lpstr>
      <vt:lpstr>What’s the latest about the COVID 19 vaccines?</vt:lpstr>
      <vt:lpstr>Are the COVID 19 Vaccines Safe?</vt:lpstr>
      <vt:lpstr>Will the mRNA COVID 19 vaccines change my DNA? </vt:lpstr>
      <vt:lpstr>“What does the COVID 19 vaccine really do? People who have been vaccinated are still getting COVID.”    </vt:lpstr>
      <vt:lpstr>Why should I get the COVID 19 Vaccine ?</vt:lpstr>
      <vt:lpstr>COVID 19 Vaccine: Answers to current common questions</vt:lpstr>
      <vt:lpstr>What about Booster Shots?</vt:lpstr>
      <vt:lpstr>Why Should I get vaccinated if I have already had a COVID 19 infection or suspect that I did?</vt:lpstr>
      <vt:lpstr>Social Media Medical Misinformation</vt:lpstr>
      <vt:lpstr>Side Effects of the Pfizer, Moderna and Johnson &amp;  Johnson Vaccines </vt:lpstr>
      <vt:lpstr>Is the COVID 19 vaccine safe to take if I am pregnant or planning to become pregnant? </vt:lpstr>
      <vt:lpstr>PowerPoint Presentation</vt:lpstr>
      <vt:lpstr>PowerPoint Presentation</vt:lpstr>
      <vt:lpstr>Does the COVID 19 vaccine cause sterility or infertility? </vt:lpstr>
      <vt:lpstr>What can we expect in the future for COVID 19?</vt:lpstr>
      <vt:lpstr>What can we do to make things better?</vt:lpstr>
      <vt:lpstr>Thank you for all you do every day!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Try Something New: Promoting COVID 19 Vaccine Confidence Now</dc:title>
  <dc:creator>Leslie Eber</dc:creator>
  <cp:lastModifiedBy>Leslie Eber</cp:lastModifiedBy>
  <cp:revision>213</cp:revision>
  <dcterms:created xsi:type="dcterms:W3CDTF">2021-07-18T18:19:07Z</dcterms:created>
  <dcterms:modified xsi:type="dcterms:W3CDTF">2021-09-09T03:50:05Z</dcterms:modified>
</cp:coreProperties>
</file>