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68" r:id="rId2"/>
    <p:sldId id="258" r:id="rId3"/>
    <p:sldId id="288" r:id="rId4"/>
    <p:sldId id="289" r:id="rId5"/>
    <p:sldId id="290" r:id="rId6"/>
    <p:sldId id="292" r:id="rId7"/>
    <p:sldId id="278" r:id="rId8"/>
    <p:sldId id="291" r:id="rId9"/>
    <p:sldId id="293" r:id="rId10"/>
    <p:sldId id="295" r:id="rId11"/>
    <p:sldId id="296" r:id="rId12"/>
    <p:sldId id="297" r:id="rId13"/>
    <p:sldId id="298" r:id="rId14"/>
    <p:sldId id="299" r:id="rId15"/>
    <p:sldId id="300" r:id="rId16"/>
    <p:sldId id="301" r:id="rId17"/>
    <p:sldId id="302" r:id="rId18"/>
    <p:sldId id="280" r:id="rId19"/>
    <p:sldId id="28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A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3" d="100"/>
          <a:sy n="73" d="100"/>
        </p:scale>
        <p:origin x="618" y="72"/>
      </p:cViewPr>
      <p:guideLst>
        <p:guide orient="horz" pos="2160"/>
        <p:guide pos="3840"/>
      </p:guideLst>
    </p:cSldViewPr>
  </p:slideViewPr>
  <p:notesTextViewPr>
    <p:cViewPr>
      <p:scale>
        <a:sx n="1" d="1"/>
        <a:sy n="1" d="1"/>
      </p:scale>
      <p:origin x="0" y="0"/>
    </p:cViewPr>
  </p:notesTextViewPr>
  <p:notesViewPr>
    <p:cSldViewPr snapToGrid="0"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F93605-0C0C-4258-9724-5F2F9BB3BC90}" type="datetimeFigureOut">
              <a:rPr lang="en-US" smtClean="0"/>
              <a:t>8/30/2020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FFE7F-C917-439A-8026-3D301EB5CC28}" type="slidenum">
              <a:rPr lang="en-US" smtClean="0"/>
              <a:t>‹#›</a:t>
            </a:fld>
            <a:endParaRPr lang="en-US"/>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31B3D-E4E3-4A80-AB70-C5564C267266}" type="datetimeFigureOut">
              <a:rPr lang="en-US" smtClean="0"/>
              <a:t>8/30/2020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0B30D-C07A-425B-A90C-BA7BEB191079}" type="slidenum">
              <a:rPr lang="en-US" smtClean="0"/>
              <a:t>‹#›</a:t>
            </a:fld>
            <a:endParaRPr lang="en-US"/>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8/30/2020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027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6522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794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8/30/2020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52992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8/30/2020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28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8/30/2020</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69591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CC0096-1860-4642-9CD2-0079EA5E7CD1}" type="datetimeFigureOut">
              <a:rPr lang="en-US" smtClean="0"/>
              <a:t>8/30/2020</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57271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7CC0096-1860-4642-9CD2-0079EA5E7CD1}" type="datetimeFigureOut">
              <a:rPr lang="en-US" smtClean="0"/>
              <a:t>8/30/2020</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92946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t>8/30/2020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955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8/30/2020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09918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8/30/2020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33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7CC0096-1860-4642-9CD2-0079EA5E7CD1}" type="datetimeFigureOut">
              <a:rPr lang="en-US" smtClean="0"/>
              <a:pPr/>
              <a:t>8/30/2020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31375A4-56A4-47D6-9801-1991572033F7}"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66644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voa.org/the-war-insid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hsq.dukehealth.org/tool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johnshopkinssolutions.com/solution/rise-peer-support-for-caregivers-in-distres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medicaleconomics.com/news/now-it-moral-injury-covid-19-pandemic-and-moral-distress" TargetMode="External"/><Relationship Id="rId3" Type="http://schemas.openxmlformats.org/officeDocument/2006/relationships/hyperlink" Target="https://www.theschwartzcenter.org/covid-19?utm_source=website&amp;utm_medium=banner&amp;utm_campaign=covid19" TargetMode="External"/><Relationship Id="rId7" Type="http://schemas.openxmlformats.org/officeDocument/2006/relationships/hyperlink" Target="https://chaplaincyinnovation.org/wp-content/uploads/2020/03/Doehring-2020-Coping-with-moral-struggles-arising-from-coronavirus-stress.pdf?fbclid=IwAR2HSMb9bMz7vy5GRa5uYYXzBA8YctAJ8acBu-NTF2Vz7SQzOGbat2VVBcU" TargetMode="External"/><Relationship Id="rId2" Type="http://schemas.openxmlformats.org/officeDocument/2006/relationships/hyperlink" Target="https://www.ptsd.va.gov/professional/continuing_ed/psych_firstaid_training.asp" TargetMode="External"/><Relationship Id="rId1" Type="http://schemas.openxmlformats.org/officeDocument/2006/relationships/slideLayout" Target="../slideLayouts/slideLayout2.xml"/><Relationship Id="rId6" Type="http://schemas.openxmlformats.org/officeDocument/2006/relationships/hyperlink" Target="https://www.voa.org/moral-injury-war-inside" TargetMode="External"/><Relationship Id="rId5" Type="http://schemas.openxmlformats.org/officeDocument/2006/relationships/hyperlink" Target="https://www.hsq.dukehealth.org/tools/" TargetMode="External"/><Relationship Id="rId4" Type="http://schemas.openxmlformats.org/officeDocument/2006/relationships/hyperlink" Target="https://www.youtube.com/watch?v=BmCRW8xTaIc&amp;feature=youtu.be" TargetMode="External"/><Relationship Id="rId9" Type="http://schemas.openxmlformats.org/officeDocument/2006/relationships/hyperlink" Target="https://www.upaya.org/wp-content/uploads/2014/10/JPM-framework-for-moral-distress.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Alexandra.Donovan@compassus.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haplaincyinnovation.org/wp-content/uploads/2020/03/Doehring-2020-Coping-with-moral-struggles-arising-from-coronavirus-stress.pdf?fbclid=IwAR2HSMb9bMz7vy5GRa5uYYXzBA8YctAJ8acBu-NTF2Vz7SQzOGbat2VVBcU" TargetMode="External"/><Relationship Id="rId2" Type="http://schemas.openxmlformats.org/officeDocument/2006/relationships/hyperlink" Target="https://www.medicaleconomics.com/news/now-it-moral-injury-covid-19-pandemic-and-moral-distress" TargetMode="External"/><Relationship Id="rId1" Type="http://schemas.openxmlformats.org/officeDocument/2006/relationships/slideLayout" Target="../slideLayouts/slideLayout2.xml"/><Relationship Id="rId4" Type="http://schemas.openxmlformats.org/officeDocument/2006/relationships/hyperlink" Target="https://www.upaya.org/wp-content/uploads/2014/10/JPM-framework-for-moral-distress.pd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 y="4960137"/>
            <a:ext cx="7955280" cy="1463040"/>
          </a:xfrm>
        </p:spPr>
        <p:txBody>
          <a:bodyPr>
            <a:normAutofit/>
          </a:bodyPr>
          <a:lstStyle/>
          <a:p>
            <a:r>
              <a:rPr lang="en-US" sz="4000" dirty="0" smtClean="0"/>
              <a:t>Understanding Moral Distress &amp; Injury</a:t>
            </a:r>
            <a:endParaRPr lang="en-US" sz="4000" dirty="0"/>
          </a:p>
        </p:txBody>
      </p:sp>
      <p:sp>
        <p:nvSpPr>
          <p:cNvPr id="3" name="Subtitle 2"/>
          <p:cNvSpPr>
            <a:spLocks noGrp="1"/>
          </p:cNvSpPr>
          <p:nvPr>
            <p:ph type="subTitle" idx="1"/>
          </p:nvPr>
        </p:nvSpPr>
        <p:spPr/>
        <p:txBody>
          <a:bodyPr/>
          <a:lstStyle/>
          <a:p>
            <a:r>
              <a:rPr lang="en-US" dirty="0" smtClean="0"/>
              <a:t>Alex Donovan, BCC</a:t>
            </a:r>
            <a:endParaRPr lang="en-US" dirty="0" smtClean="0"/>
          </a:p>
          <a:p>
            <a:r>
              <a:rPr lang="en-US" dirty="0" smtClean="0"/>
              <a:t>September 1, 2020</a:t>
            </a:r>
            <a:endParaRPr lang="en-US" dirty="0"/>
          </a:p>
        </p:txBody>
      </p:sp>
      <p:pic>
        <p:nvPicPr>
          <p:cNvPr id="4" name="Picture 3"/>
          <p:cNvPicPr>
            <a:picLocks noChangeAspect="1"/>
          </p:cNvPicPr>
          <p:nvPr/>
        </p:nvPicPr>
        <p:blipFill>
          <a:blip r:embed="rId2"/>
          <a:stretch>
            <a:fillRect/>
          </a:stretch>
        </p:blipFill>
        <p:spPr>
          <a:xfrm>
            <a:off x="0" y="-3181"/>
            <a:ext cx="12192000" cy="4611883"/>
          </a:xfrm>
          <a:prstGeom prst="rect">
            <a:avLst/>
          </a:prstGeom>
        </p:spPr>
      </p:pic>
    </p:spTree>
    <p:extLst>
      <p:ext uri="{BB962C8B-B14F-4D97-AF65-F5344CB8AC3E}">
        <p14:creationId xmlns:p14="http://schemas.microsoft.com/office/powerpoint/2010/main" val="237011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 Inside” </a:t>
            </a:r>
            <a:endParaRPr lang="en-US" dirty="0"/>
          </a:p>
        </p:txBody>
      </p:sp>
      <p:sp>
        <p:nvSpPr>
          <p:cNvPr id="3" name="Content Placeholder 2"/>
          <p:cNvSpPr>
            <a:spLocks noGrp="1"/>
          </p:cNvSpPr>
          <p:nvPr>
            <p:ph idx="1"/>
          </p:nvPr>
        </p:nvSpPr>
        <p:spPr/>
        <p:txBody>
          <a:bodyPr/>
          <a:lstStyle/>
          <a:p>
            <a:r>
              <a:rPr lang="en-US" dirty="0"/>
              <a:t>Video by Volunteers of America: </a:t>
            </a:r>
            <a:r>
              <a:rPr lang="en-US" dirty="0">
                <a:hlinkClick r:id="rId2"/>
              </a:rPr>
              <a:t>https://www.voa.org/the-war-inside</a:t>
            </a:r>
            <a:r>
              <a:rPr lang="en-US" dirty="0"/>
              <a:t>  (4 min) </a:t>
            </a:r>
          </a:p>
          <a:p>
            <a:endParaRPr lang="en-US" dirty="0"/>
          </a:p>
        </p:txBody>
      </p:sp>
    </p:spTree>
    <p:extLst>
      <p:ext uri="{BB962C8B-B14F-4D97-AF65-F5344CB8AC3E}">
        <p14:creationId xmlns:p14="http://schemas.microsoft.com/office/powerpoint/2010/main" val="876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&amp; Symptoms</a:t>
            </a:r>
            <a:endParaRPr lang="en-US" dirty="0"/>
          </a:p>
        </p:txBody>
      </p:sp>
      <p:sp>
        <p:nvSpPr>
          <p:cNvPr id="3" name="Content Placeholder 2"/>
          <p:cNvSpPr>
            <a:spLocks noGrp="1"/>
          </p:cNvSpPr>
          <p:nvPr>
            <p:ph idx="1"/>
          </p:nvPr>
        </p:nvSpPr>
        <p:spPr>
          <a:xfrm>
            <a:off x="1024128" y="1907177"/>
            <a:ext cx="9720073" cy="4023360"/>
          </a:xfrm>
        </p:spPr>
        <p:txBody>
          <a:bodyPr>
            <a:normAutofit fontScale="85000" lnSpcReduction="20000"/>
          </a:bodyPr>
          <a:lstStyle/>
          <a:p>
            <a:r>
              <a:rPr lang="en-US" dirty="0"/>
              <a:t>Moral Distress:</a:t>
            </a:r>
          </a:p>
          <a:p>
            <a:pPr lvl="1"/>
            <a:r>
              <a:rPr lang="en-US" dirty="0"/>
              <a:t>“Could’ve should’ve would’ve” </a:t>
            </a:r>
          </a:p>
          <a:p>
            <a:pPr lvl="1"/>
            <a:r>
              <a:rPr lang="en-US" dirty="0"/>
              <a:t>Rumination, beating yourself up, inability to stop thinking about/second-guessing a decision you made </a:t>
            </a:r>
          </a:p>
          <a:p>
            <a:pPr lvl="1"/>
            <a:r>
              <a:rPr lang="en-US" dirty="0"/>
              <a:t>“Moral Distress may undermine empathy, cause personal distress, and lead to moral outrage, burnout, or acute secondary stress.”  (Halifax)</a:t>
            </a:r>
          </a:p>
          <a:p>
            <a:r>
              <a:rPr lang="en-US" dirty="0"/>
              <a:t>Moral Injury: </a:t>
            </a:r>
          </a:p>
          <a:p>
            <a:pPr lvl="1"/>
            <a:r>
              <a:rPr lang="en-US" dirty="0"/>
              <a:t>Anger</a:t>
            </a:r>
          </a:p>
          <a:p>
            <a:pPr lvl="1"/>
            <a:r>
              <a:rPr lang="en-US" dirty="0"/>
              <a:t>Sadness</a:t>
            </a:r>
          </a:p>
          <a:p>
            <a:pPr lvl="1"/>
            <a:r>
              <a:rPr lang="en-US" dirty="0"/>
              <a:t>Helplessness</a:t>
            </a:r>
          </a:p>
          <a:p>
            <a:pPr lvl="1"/>
            <a:r>
              <a:rPr lang="en-US" dirty="0"/>
              <a:t>Loss of faith</a:t>
            </a:r>
          </a:p>
          <a:p>
            <a:pPr lvl="1"/>
            <a:r>
              <a:rPr lang="en-US" dirty="0"/>
              <a:t>Who am I now that I’ve had this experience? (existential crisis: “I thought I was a good person; I thought I was a good </a:t>
            </a:r>
            <a:r>
              <a:rPr lang="en-US" dirty="0" smtClean="0"/>
              <a:t>nurse/physician/social worker…”) </a:t>
            </a:r>
            <a:endParaRPr lang="en-US" dirty="0"/>
          </a:p>
          <a:p>
            <a:pPr lvl="1"/>
            <a:r>
              <a:rPr lang="en-US" dirty="0"/>
              <a:t>A “mix of dread, guilt, and shame” (Halifax) </a:t>
            </a:r>
            <a:endParaRPr lang="en-US" dirty="0" smtClean="0"/>
          </a:p>
          <a:p>
            <a:pPr lvl="1"/>
            <a:endParaRPr lang="en-US" dirty="0"/>
          </a:p>
          <a:p>
            <a:pPr marL="128016" lvl="1" indent="0" algn="ctr">
              <a:buNone/>
            </a:pPr>
            <a:r>
              <a:rPr lang="en-US" sz="3500" b="1" dirty="0" smtClean="0">
                <a:solidFill>
                  <a:srgbClr val="FF0000"/>
                </a:solidFill>
              </a:rPr>
              <a:t>SHAME</a:t>
            </a:r>
            <a:endParaRPr lang="en-US" sz="3500" b="1" dirty="0">
              <a:solidFill>
                <a:srgbClr val="FF0000"/>
              </a:solidFill>
            </a:endParaRPr>
          </a:p>
          <a:p>
            <a:endParaRPr lang="en-US" dirty="0"/>
          </a:p>
        </p:txBody>
      </p:sp>
    </p:spTree>
    <p:extLst>
      <p:ext uri="{BB962C8B-B14F-4D97-AF65-F5344CB8AC3E}">
        <p14:creationId xmlns:p14="http://schemas.microsoft.com/office/powerpoint/2010/main" val="202069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What symptoms of moral distress are we all experiencing?</a:t>
            </a:r>
            <a:br>
              <a:rPr lang="en-US" dirty="0"/>
            </a:br>
            <a:r>
              <a:rPr lang="en-US" dirty="0"/>
              <a:t/>
            </a:r>
            <a:br>
              <a:rPr lang="en-US" dirty="0"/>
            </a:br>
            <a:r>
              <a:rPr lang="en-US" dirty="0"/>
              <a:t>1. Ruminating, beating yourself up, inability to stop thinking about or second guessing a decision</a:t>
            </a:r>
          </a:p>
          <a:p>
            <a:pPr marL="0" indent="0">
              <a:buNone/>
            </a:pPr>
            <a:r>
              <a:rPr lang="en-US" dirty="0"/>
              <a:t>2. A sense of guilt or shame about not seeing patients, or not being with them more</a:t>
            </a:r>
          </a:p>
          <a:p>
            <a:pPr marL="0" indent="0">
              <a:buNone/>
            </a:pPr>
            <a:r>
              <a:rPr lang="en-US" dirty="0"/>
              <a:t>3. A diminished sense of purpose or motivation</a:t>
            </a:r>
          </a:p>
          <a:p>
            <a:pPr marL="0" indent="0">
              <a:buNone/>
            </a:pPr>
            <a:r>
              <a:rPr lang="en-US" dirty="0"/>
              <a:t>4. A diminished sense of self worth</a:t>
            </a:r>
          </a:p>
          <a:p>
            <a:pPr marL="0" indent="0">
              <a:buNone/>
            </a:pPr>
            <a:r>
              <a:rPr lang="en-US" dirty="0"/>
              <a:t>5. Loss of faith in self, your calling, your company, God, or a benevolent universe</a:t>
            </a:r>
          </a:p>
          <a:p>
            <a:pPr marL="0" indent="0">
              <a:buNone/>
            </a:pPr>
            <a:r>
              <a:rPr lang="en-US" dirty="0"/>
              <a:t>6. Crisis of identity: who am I now, who am I when things get hard, who am I if I’m not the hero others see me as? </a:t>
            </a:r>
          </a:p>
          <a:p>
            <a:pPr marL="0" indent="0">
              <a:buNone/>
            </a:pPr>
            <a:r>
              <a:rPr lang="en-US" dirty="0"/>
              <a:t>7. Anger or moral outrage: How dare people not wear masks; how dark someone ask me to visit a patient and put myself at risk; how dare they not allow me to see my patients or allow family members to visit…</a:t>
            </a:r>
          </a:p>
          <a:p>
            <a:pPr marL="0" indent="0">
              <a:buNone/>
            </a:pPr>
            <a:r>
              <a:rPr lang="en-US" dirty="0"/>
              <a:t>8. Feelings of pervading sadness</a:t>
            </a:r>
          </a:p>
          <a:p>
            <a:pPr marL="0" indent="0">
              <a:buNone/>
            </a:pPr>
            <a:r>
              <a:rPr lang="en-US" dirty="0"/>
              <a:t>9. Feelings of helplessness or hopelessness </a:t>
            </a:r>
          </a:p>
          <a:p>
            <a:endParaRPr lang="en-US" dirty="0"/>
          </a:p>
        </p:txBody>
      </p:sp>
    </p:spTree>
    <p:extLst>
      <p:ext uri="{BB962C8B-B14F-4D97-AF65-F5344CB8AC3E}">
        <p14:creationId xmlns:p14="http://schemas.microsoft.com/office/powerpoint/2010/main" val="422332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can help ourselves</a:t>
            </a:r>
            <a:endParaRPr lang="en-US" dirty="0"/>
          </a:p>
        </p:txBody>
      </p:sp>
      <p:sp>
        <p:nvSpPr>
          <p:cNvPr id="3" name="Content Placeholder 2"/>
          <p:cNvSpPr>
            <a:spLocks noGrp="1"/>
          </p:cNvSpPr>
          <p:nvPr>
            <p:ph idx="1"/>
          </p:nvPr>
        </p:nvSpPr>
        <p:spPr>
          <a:xfrm>
            <a:off x="1024128" y="1894114"/>
            <a:ext cx="10379746" cy="4415246"/>
          </a:xfrm>
        </p:spPr>
        <p:txBody>
          <a:bodyPr>
            <a:normAutofit fontScale="92500" lnSpcReduction="20000"/>
          </a:bodyPr>
          <a:lstStyle/>
          <a:p>
            <a:pPr>
              <a:buFont typeface="Wingdings" panose="05000000000000000000" pitchFamily="2" charset="2"/>
              <a:buChar char="Ø"/>
            </a:pPr>
            <a:r>
              <a:rPr lang="en-US" dirty="0" smtClean="0"/>
              <a:t>Meaningful relationships: talk </a:t>
            </a:r>
            <a:r>
              <a:rPr lang="en-US" dirty="0"/>
              <a:t>with trusted peers about our dilemmas and injuries. This is how we combat the shame that keeps this injury hidden. </a:t>
            </a:r>
          </a:p>
          <a:p>
            <a:pPr>
              <a:buFont typeface="Wingdings" panose="05000000000000000000" pitchFamily="2" charset="2"/>
              <a:buChar char="Ø"/>
            </a:pPr>
            <a:r>
              <a:rPr lang="en-US" dirty="0" smtClean="0"/>
              <a:t>Small </a:t>
            </a:r>
            <a:r>
              <a:rPr lang="en-US" dirty="0"/>
              <a:t>victories v. perfectionism. What went well? Where did we help? </a:t>
            </a:r>
            <a:r>
              <a:rPr lang="en-US" dirty="0" smtClean="0">
                <a:hlinkClick r:id="rId2"/>
              </a:rPr>
              <a:t>3 Good Things Program</a:t>
            </a:r>
            <a:endParaRPr lang="en-US" dirty="0"/>
          </a:p>
          <a:p>
            <a:pPr>
              <a:buFont typeface="Wingdings" panose="05000000000000000000" pitchFamily="2" charset="2"/>
              <a:buChar char="Ø"/>
            </a:pPr>
            <a:r>
              <a:rPr lang="en-US" dirty="0"/>
              <a:t>Journaling, expressive </a:t>
            </a:r>
            <a:r>
              <a:rPr lang="en-US" dirty="0" smtClean="0"/>
              <a:t>therapies</a:t>
            </a:r>
          </a:p>
          <a:p>
            <a:pPr>
              <a:buFont typeface="Wingdings" panose="05000000000000000000" pitchFamily="2" charset="2"/>
              <a:buChar char="Ø"/>
            </a:pPr>
            <a:r>
              <a:rPr lang="en-US" dirty="0"/>
              <a:t>F</a:t>
            </a:r>
            <a:r>
              <a:rPr lang="en-US" dirty="0" smtClean="0"/>
              <a:t>inding meaningful outlets for our moral outrage and grief (protests, writing…)</a:t>
            </a:r>
            <a:endParaRPr lang="en-US" dirty="0"/>
          </a:p>
          <a:p>
            <a:pPr>
              <a:buFont typeface="Wingdings" panose="05000000000000000000" pitchFamily="2" charset="2"/>
              <a:buChar char="Ø"/>
            </a:pPr>
            <a:r>
              <a:rPr lang="en-US" dirty="0"/>
              <a:t>Mindfulness practices to help with self awareness and </a:t>
            </a:r>
            <a:r>
              <a:rPr lang="en-US" dirty="0" smtClean="0"/>
              <a:t>self-regulation, helping us to make decisions out of a place of non-anxiety</a:t>
            </a:r>
          </a:p>
          <a:p>
            <a:pPr marL="0" indent="0">
              <a:buNone/>
            </a:pPr>
            <a:endParaRPr lang="en-US" dirty="0"/>
          </a:p>
          <a:p>
            <a:pPr marL="0" indent="0">
              <a:buNone/>
            </a:pPr>
            <a:r>
              <a:rPr lang="en-US" sz="2400" b="1" i="1" dirty="0"/>
              <a:t>“This is a time to make use of psychological support services.  It is a time to be honest with oneself. It is a time to frequently monitor one’s stress and coping and to listen to others who may be voicing concerns in caring about you. Most health systems have scaled their professional assistance programs to meet the psychological demands of this pandemic and provide valuable short term and more extended support for providers and their families.”</a:t>
            </a:r>
            <a:r>
              <a:rPr lang="en-US" sz="2400" b="1" i="1" baseline="30000" dirty="0">
                <a:latin typeface="Century Gothic" panose="020B0502020202020204" pitchFamily="34" charset="0"/>
              </a:rPr>
              <a:t> †</a:t>
            </a:r>
            <a:endParaRPr lang="en-US" sz="2400" b="1" i="1" dirty="0"/>
          </a:p>
          <a:p>
            <a:endParaRPr lang="en-US" dirty="0"/>
          </a:p>
        </p:txBody>
      </p:sp>
      <p:pic>
        <p:nvPicPr>
          <p:cNvPr id="4" name="Picture 3"/>
          <p:cNvPicPr>
            <a:picLocks noChangeAspect="1"/>
          </p:cNvPicPr>
          <p:nvPr/>
        </p:nvPicPr>
        <p:blipFill>
          <a:blip r:embed="rId3"/>
          <a:stretch>
            <a:fillRect/>
          </a:stretch>
        </p:blipFill>
        <p:spPr>
          <a:xfrm>
            <a:off x="3268377" y="6272763"/>
            <a:ext cx="5907536" cy="475529"/>
          </a:xfrm>
          <a:prstGeom prst="rect">
            <a:avLst/>
          </a:prstGeom>
        </p:spPr>
      </p:pic>
    </p:spTree>
    <p:extLst>
      <p:ext uri="{BB962C8B-B14F-4D97-AF65-F5344CB8AC3E}">
        <p14:creationId xmlns:p14="http://schemas.microsoft.com/office/powerpoint/2010/main" val="400410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can help others</a:t>
            </a:r>
            <a:endParaRPr lang="en-US" dirty="0"/>
          </a:p>
        </p:txBody>
      </p:sp>
      <p:sp>
        <p:nvSpPr>
          <p:cNvPr id="3" name="Content Placeholder 2"/>
          <p:cNvSpPr>
            <a:spLocks noGrp="1"/>
          </p:cNvSpPr>
          <p:nvPr>
            <p:ph idx="1"/>
          </p:nvPr>
        </p:nvSpPr>
        <p:spPr/>
        <p:txBody>
          <a:bodyPr>
            <a:normAutofit lnSpcReduction="10000"/>
          </a:bodyPr>
          <a:lstStyle/>
          <a:p>
            <a:r>
              <a:rPr lang="en-US" dirty="0"/>
              <a:t>Walk with others through difficult decisions; become aware of ways we may be placing people in ethical conflict. Become aware of ways that to avoid our own discomfort, we may outsource decision-making to our teammates and put them in distressing situations instead of sharing the decision-making. </a:t>
            </a:r>
            <a:endParaRPr lang="en-US" dirty="0" smtClean="0"/>
          </a:p>
          <a:p>
            <a:pPr lvl="2"/>
            <a:r>
              <a:rPr lang="en-US" dirty="0" smtClean="0"/>
              <a:t>Ex: asking someone to visit a patient at 4:45pm on a Friday, putting them in the position to have to say no. Or asking an elderly minister to officiate a large funeral when you know they should say know for their own safety.</a:t>
            </a:r>
            <a:endParaRPr lang="en-US" dirty="0"/>
          </a:p>
          <a:p>
            <a:pPr lvl="2"/>
            <a:r>
              <a:rPr lang="en-US" dirty="0" smtClean="0"/>
              <a:t>Making others aware of a need (and asking them to help with that need) opens them up the moral distress if they are unable to help be part of the solution and especially if they are not kept in the loop about the result.</a:t>
            </a:r>
          </a:p>
          <a:p>
            <a:pPr lvl="2"/>
            <a:r>
              <a:rPr lang="en-US" dirty="0" smtClean="0"/>
              <a:t>We can become guardians of one another’s wellbeing by having clear communication and being willing to not keep passing the anxiety buck.</a:t>
            </a:r>
            <a:endParaRPr lang="en-US" dirty="0"/>
          </a:p>
          <a:p>
            <a:r>
              <a:rPr lang="en-US" dirty="0" smtClean="0"/>
              <a:t>Be open to listening to stories of distress; don’t dismiss the dilemma (“don’t worry, you did the best you could”) but really hear the struggle: “I hear you trying to honor your family and also your calling at the same time. It sounds like that’s really tearing you in two directions.” </a:t>
            </a:r>
          </a:p>
          <a:p>
            <a:endParaRPr lang="en-US" dirty="0"/>
          </a:p>
        </p:txBody>
      </p:sp>
    </p:spTree>
    <p:extLst>
      <p:ext uri="{BB962C8B-B14F-4D97-AF65-F5344CB8AC3E}">
        <p14:creationId xmlns:p14="http://schemas.microsoft.com/office/powerpoint/2010/main" val="124549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 </a:t>
            </a:r>
            <a:r>
              <a:rPr lang="en-US" dirty="0" smtClean="0"/>
              <a:t>organizations/Leaders:</a:t>
            </a:r>
            <a:endParaRPr lang="en-US" dirty="0"/>
          </a:p>
        </p:txBody>
      </p:sp>
      <p:sp>
        <p:nvSpPr>
          <p:cNvPr id="3" name="Content Placeholder 2"/>
          <p:cNvSpPr>
            <a:spLocks noGrp="1"/>
          </p:cNvSpPr>
          <p:nvPr>
            <p:ph idx="1"/>
          </p:nvPr>
        </p:nvSpPr>
        <p:spPr>
          <a:xfrm>
            <a:off x="561704" y="2286000"/>
            <a:ext cx="10182498" cy="4023360"/>
          </a:xfrm>
        </p:spPr>
        <p:txBody>
          <a:bodyPr>
            <a:normAutofit/>
          </a:bodyPr>
          <a:lstStyle/>
          <a:p>
            <a:r>
              <a:rPr lang="en-US" b="1" i="1" dirty="0" smtClean="0"/>
              <a:t>“</a:t>
            </a:r>
            <a:r>
              <a:rPr lang="en-US" b="1" i="1" dirty="0"/>
              <a:t>Action to prevent or mitigate the development of moral injury begins with assuring resources are available, protocols are consistent, clear and communicated and environments are as safe as possible.”</a:t>
            </a:r>
            <a:r>
              <a:rPr lang="en-US" b="1" i="1" baseline="30000" dirty="0">
                <a:latin typeface="Century Gothic" panose="020B0502020202020204" pitchFamily="34" charset="0"/>
              </a:rPr>
              <a:t> </a:t>
            </a:r>
            <a:r>
              <a:rPr lang="en-US" b="1" i="1" baseline="30000" dirty="0" smtClean="0">
                <a:latin typeface="Century Gothic" panose="020B0502020202020204" pitchFamily="34" charset="0"/>
              </a:rPr>
              <a:t>†</a:t>
            </a:r>
          </a:p>
          <a:p>
            <a:endParaRPr lang="en-US" dirty="0"/>
          </a:p>
          <a:p>
            <a:pPr lvl="1"/>
            <a:r>
              <a:rPr lang="en-US" dirty="0"/>
              <a:t>Clearly communicated and agreed upon guidelines even if these change</a:t>
            </a:r>
          </a:p>
          <a:p>
            <a:pPr lvl="1"/>
            <a:r>
              <a:rPr lang="en-US" dirty="0"/>
              <a:t>Communicating that we are in this together, and acknowledging that this is not “business as usual.” </a:t>
            </a:r>
            <a:endParaRPr lang="en-US" dirty="0" smtClean="0"/>
          </a:p>
          <a:p>
            <a:pPr lvl="1"/>
            <a:r>
              <a:rPr lang="en-US" dirty="0" smtClean="0"/>
              <a:t>(Hospital setting): clear </a:t>
            </a:r>
            <a:r>
              <a:rPr lang="en-US" dirty="0"/>
              <a:t>triage rules: how are we making our difficult decisions? What is our protocol? </a:t>
            </a:r>
          </a:p>
          <a:p>
            <a:pPr lvl="1"/>
            <a:r>
              <a:rPr lang="en-US" dirty="0"/>
              <a:t>A separate triage team that is not connected to the clinical team  (remove the decisions from those on the ground) </a:t>
            </a:r>
            <a:endParaRPr lang="en-US" dirty="0" smtClean="0"/>
          </a:p>
          <a:p>
            <a:pPr lvl="1"/>
            <a:r>
              <a:rPr lang="en-US" dirty="0"/>
              <a:t>Programs like </a:t>
            </a:r>
            <a:r>
              <a:rPr lang="en-US" dirty="0">
                <a:hlinkClick r:id="rId2"/>
              </a:rPr>
              <a:t>RISE</a:t>
            </a:r>
            <a:r>
              <a:rPr lang="en-US" dirty="0"/>
              <a:t> (Resilience In Stressful Events) – Johns Hopkins</a:t>
            </a:r>
          </a:p>
          <a:p>
            <a:pPr lvl="1"/>
            <a:endParaRPr lang="en-US" dirty="0"/>
          </a:p>
          <a:p>
            <a:endParaRPr lang="en-US" dirty="0"/>
          </a:p>
          <a:p>
            <a:endParaRPr lang="en-US" dirty="0"/>
          </a:p>
        </p:txBody>
      </p:sp>
      <p:pic>
        <p:nvPicPr>
          <p:cNvPr id="4" name="Picture 3"/>
          <p:cNvPicPr>
            <a:picLocks noChangeAspect="1"/>
          </p:cNvPicPr>
          <p:nvPr/>
        </p:nvPicPr>
        <p:blipFill>
          <a:blip r:embed="rId3"/>
          <a:stretch>
            <a:fillRect/>
          </a:stretch>
        </p:blipFill>
        <p:spPr>
          <a:xfrm>
            <a:off x="2500569" y="5833831"/>
            <a:ext cx="5907536" cy="475529"/>
          </a:xfrm>
          <a:prstGeom prst="rect">
            <a:avLst/>
          </a:prstGeom>
        </p:spPr>
      </p:pic>
    </p:spTree>
    <p:extLst>
      <p:ext uri="{BB962C8B-B14F-4D97-AF65-F5344CB8AC3E}">
        <p14:creationId xmlns:p14="http://schemas.microsoft.com/office/powerpoint/2010/main" val="18113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a:xfrm>
            <a:off x="1024128" y="1867989"/>
            <a:ext cx="9720073" cy="4441371"/>
          </a:xfrm>
        </p:spPr>
        <p:txBody>
          <a:bodyPr>
            <a:normAutofit fontScale="70000" lnSpcReduction="20000"/>
          </a:bodyPr>
          <a:lstStyle/>
          <a:p>
            <a:r>
              <a:rPr lang="en-US" dirty="0"/>
              <a:t>“Stress First Aid Model”, Dr. Patricia Watson, </a:t>
            </a:r>
            <a:r>
              <a:rPr lang="en-US" dirty="0">
                <a:hlinkClick r:id="rId2"/>
              </a:rPr>
              <a:t>National Center for PTSD</a:t>
            </a:r>
            <a:endParaRPr lang="en-US" dirty="0"/>
          </a:p>
          <a:p>
            <a:r>
              <a:rPr lang="en-US" dirty="0"/>
              <a:t>The Schwartz Center for Compassionate Healthcare</a:t>
            </a:r>
          </a:p>
          <a:p>
            <a:pPr lvl="1"/>
            <a:r>
              <a:rPr lang="en-US" dirty="0">
                <a:hlinkClick r:id="rId3"/>
              </a:rPr>
              <a:t>“Leading with Compassion: Supporting Healthcare Workers in a Crisis” </a:t>
            </a:r>
            <a:endParaRPr lang="en-US" dirty="0"/>
          </a:p>
          <a:p>
            <a:pPr lvl="1"/>
            <a:r>
              <a:rPr lang="en-US" dirty="0">
                <a:hlinkClick r:id="rId3"/>
              </a:rPr>
              <a:t>“Caring for yourself &amp; others during the COVID-19 Pandemic”</a:t>
            </a:r>
            <a:endParaRPr lang="en-US" dirty="0"/>
          </a:p>
          <a:p>
            <a:r>
              <a:rPr lang="en-US" dirty="0"/>
              <a:t>Matt </a:t>
            </a:r>
            <a:r>
              <a:rPr lang="en-US" dirty="0" err="1"/>
              <a:t>Norvell</a:t>
            </a:r>
            <a:r>
              <a:rPr lang="en-US" dirty="0"/>
              <a:t> and the RISE Program at John’s Hopkins (Resilience In Stressful Events)</a:t>
            </a:r>
          </a:p>
          <a:p>
            <a:pPr lvl="1"/>
            <a:r>
              <a:rPr lang="en-US" dirty="0">
                <a:hlinkClick r:id="rId4"/>
              </a:rPr>
              <a:t>Introduction to the RISE </a:t>
            </a:r>
            <a:r>
              <a:rPr lang="en-US" dirty="0" smtClean="0">
                <a:hlinkClick r:id="rId4"/>
              </a:rPr>
              <a:t>Model</a:t>
            </a:r>
            <a:endParaRPr lang="en-US" dirty="0"/>
          </a:p>
          <a:p>
            <a:pPr lvl="1"/>
            <a:endParaRPr lang="en-US" dirty="0" smtClean="0"/>
          </a:p>
          <a:p>
            <a:pPr marL="128016" lvl="1" indent="0">
              <a:buNone/>
            </a:pPr>
            <a:r>
              <a:rPr lang="en-US" sz="2200" dirty="0" smtClean="0"/>
              <a:t>Duke’s “Three Good Things” Resilience Tool: </a:t>
            </a:r>
            <a:r>
              <a:rPr lang="en-US" sz="2200" dirty="0">
                <a:hlinkClick r:id="rId5"/>
              </a:rPr>
              <a:t>https://www.hsq.dukehealth.org/tools/</a:t>
            </a:r>
            <a:endParaRPr lang="en-US" sz="2200" dirty="0"/>
          </a:p>
          <a:p>
            <a:r>
              <a:rPr lang="en-US" dirty="0"/>
              <a:t>The Shay Moral Injury Center, Volunteers of America: </a:t>
            </a:r>
            <a:r>
              <a:rPr lang="en-US" dirty="0">
                <a:hlinkClick r:id="rId6"/>
              </a:rPr>
              <a:t>https://www.voa.org/moral-injury-war-inside</a:t>
            </a:r>
            <a:r>
              <a:rPr lang="en-US" dirty="0"/>
              <a:t> . All images in this slideshow are originally from the VOA Shay Center website.</a:t>
            </a:r>
          </a:p>
          <a:p>
            <a:r>
              <a:rPr lang="en-US" dirty="0" err="1"/>
              <a:t>Doehring</a:t>
            </a:r>
            <a:r>
              <a:rPr lang="en-US" dirty="0"/>
              <a:t>, Carrie: Coping with moral struggles arising from coronavirus stress: Spiritual self-care for chaplains and religious leaders. </a:t>
            </a:r>
            <a:r>
              <a:rPr lang="en-US" dirty="0">
                <a:hlinkClick r:id="rId7"/>
              </a:rPr>
              <a:t>https://chaplaincyinnovation.org/wp-content/uploads/2020/03/Doehring-2020-Coping-with-moral-struggles-arising-from-coronavirus-stress.pdf?fbclid=IwAR2HSMb9bMz7vy5GRa5uYYXzBA8YctAJ8acBu-NTF2Vz7SQzOGbat2VVBcU</a:t>
            </a:r>
            <a:endParaRPr lang="en-US" dirty="0"/>
          </a:p>
          <a:p>
            <a:r>
              <a:rPr lang="en-US" dirty="0" err="1"/>
              <a:t>Asken</a:t>
            </a:r>
            <a:r>
              <a:rPr lang="en-US" dirty="0"/>
              <a:t>, Michael J.: “Now it is Moral Injury: The COVID-19 pandemic and moral distress.” </a:t>
            </a:r>
            <a:r>
              <a:rPr lang="en-US" i="1" dirty="0"/>
              <a:t>Medical Economics, </a:t>
            </a:r>
            <a:r>
              <a:rPr lang="en-US" dirty="0"/>
              <a:t>April 29, 2020. </a:t>
            </a:r>
            <a:r>
              <a:rPr lang="en-US" dirty="0">
                <a:hlinkClick r:id="rId8"/>
              </a:rPr>
              <a:t>https://www.medicaleconomics.com/news/now-it-moral-injury-covid-19-pandemic-and-moral-distress</a:t>
            </a:r>
            <a:endParaRPr lang="en-US" dirty="0"/>
          </a:p>
          <a:p>
            <a:r>
              <a:rPr lang="en-US" dirty="0"/>
              <a:t>Rushton, </a:t>
            </a:r>
            <a:r>
              <a:rPr lang="en-US" dirty="0" err="1"/>
              <a:t>Kaszniak</a:t>
            </a:r>
            <a:r>
              <a:rPr lang="en-US" dirty="0"/>
              <a:t>, and </a:t>
            </a:r>
            <a:r>
              <a:rPr lang="en-US" dirty="0" err="1"/>
              <a:t>Hallifax</a:t>
            </a:r>
            <a:r>
              <a:rPr lang="en-US" dirty="0"/>
              <a:t>: </a:t>
            </a:r>
            <a:r>
              <a:rPr lang="en-US" i="1" dirty="0"/>
              <a:t>A Framework for Understanding Moral Distress among Palliative Care Clinicians, Journal of Palliative Medicine,</a:t>
            </a:r>
            <a:r>
              <a:rPr lang="en-US" dirty="0"/>
              <a:t> vol. 16 2013. </a:t>
            </a:r>
            <a:r>
              <a:rPr lang="en-US" dirty="0">
                <a:hlinkClick r:id="rId9"/>
              </a:rPr>
              <a:t>https://www.upaya.org/wp-content/uploads/2014/10/JPM-framework-for-moral-distress.pdf</a:t>
            </a:r>
            <a:endParaRPr lang="en-US" dirty="0"/>
          </a:p>
          <a:p>
            <a:endParaRPr lang="en-US" dirty="0"/>
          </a:p>
        </p:txBody>
      </p:sp>
    </p:spTree>
    <p:extLst>
      <p:ext uri="{BB962C8B-B14F-4D97-AF65-F5344CB8AC3E}">
        <p14:creationId xmlns:p14="http://schemas.microsoft.com/office/powerpoint/2010/main" val="427109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282" y="2244198"/>
            <a:ext cx="9720072" cy="1499616"/>
          </a:xfrm>
        </p:spPr>
        <p:txBody>
          <a:bodyPr/>
          <a:lstStyle/>
          <a:p>
            <a:r>
              <a:rPr lang="en-US" dirty="0" smtClean="0"/>
              <a:t>Questions? Thoughts? </a:t>
            </a:r>
            <a:endParaRPr lang="en-US" dirty="0"/>
          </a:p>
        </p:txBody>
      </p:sp>
    </p:spTree>
    <p:extLst>
      <p:ext uri="{BB962C8B-B14F-4D97-AF65-F5344CB8AC3E}">
        <p14:creationId xmlns:p14="http://schemas.microsoft.com/office/powerpoint/2010/main" val="311622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Mindfulness Meditation For Moral Distress</a:t>
            </a:r>
            <a:endParaRPr lang="en-US" dirty="0"/>
          </a:p>
        </p:txBody>
      </p:sp>
      <p:pic>
        <p:nvPicPr>
          <p:cNvPr id="4098" name="Picture 2" descr="Mindfulness | Counseling and Wellness Center of Pittsburgh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5328" y="2377607"/>
            <a:ext cx="5653453" cy="3768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48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488788" y="2286000"/>
            <a:ext cx="6091311" cy="4022725"/>
          </a:xfrm>
        </p:spPr>
        <p:txBody>
          <a:bodyPr/>
          <a:lstStyle/>
          <a:p>
            <a:r>
              <a:rPr lang="en-US" dirty="0" smtClean="0">
                <a:hlinkClick r:id="rId2"/>
              </a:rPr>
              <a:t>Alexandra.Donovan@compassus.com</a:t>
            </a:r>
            <a:endParaRPr lang="en-US" dirty="0" smtClean="0"/>
          </a:p>
          <a:p>
            <a:r>
              <a:rPr lang="en-US" dirty="0" smtClean="0"/>
              <a:t>720.429.1625</a:t>
            </a:r>
            <a:endParaRPr lang="en-US" dirty="0"/>
          </a:p>
        </p:txBody>
      </p:sp>
    </p:spTree>
    <p:extLst>
      <p:ext uri="{BB962C8B-B14F-4D97-AF65-F5344CB8AC3E}">
        <p14:creationId xmlns:p14="http://schemas.microsoft.com/office/powerpoint/2010/main" val="189849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next 30 </a:t>
            </a:r>
            <a:r>
              <a:rPr lang="en-US" dirty="0" err="1" smtClean="0"/>
              <a:t>minUtes</a:t>
            </a:r>
            <a:r>
              <a:rPr lang="en-US" dirty="0" smtClean="0"/>
              <a:t> </a:t>
            </a:r>
            <a:endParaRPr lang="en-US" dirty="0"/>
          </a:p>
        </p:txBody>
      </p:sp>
      <p:sp>
        <p:nvSpPr>
          <p:cNvPr id="3" name="Content Placeholder 2"/>
          <p:cNvSpPr>
            <a:spLocks noGrp="1"/>
          </p:cNvSpPr>
          <p:nvPr>
            <p:ph idx="1"/>
          </p:nvPr>
        </p:nvSpPr>
        <p:spPr/>
        <p:txBody>
          <a:bodyPr/>
          <a:lstStyle/>
          <a:p>
            <a:r>
              <a:rPr lang="en-US" dirty="0" smtClean="0"/>
              <a:t>Defining Moral Distress</a:t>
            </a:r>
          </a:p>
          <a:p>
            <a:r>
              <a:rPr lang="en-US" dirty="0" smtClean="0"/>
              <a:t>Defining Moral Injury</a:t>
            </a:r>
          </a:p>
          <a:p>
            <a:r>
              <a:rPr lang="en-US" dirty="0" smtClean="0"/>
              <a:t>“The War Inside”</a:t>
            </a:r>
          </a:p>
          <a:p>
            <a:r>
              <a:rPr lang="en-US" dirty="0" smtClean="0"/>
              <a:t>Poll</a:t>
            </a:r>
          </a:p>
          <a:p>
            <a:r>
              <a:rPr lang="en-US" dirty="0" smtClean="0"/>
              <a:t>Questions?</a:t>
            </a:r>
          </a:p>
          <a:p>
            <a:r>
              <a:rPr lang="en-US" dirty="0" smtClean="0"/>
              <a:t>Brief Meditation</a:t>
            </a:r>
            <a:endParaRPr lang="en-US" dirty="0"/>
          </a:p>
        </p:txBody>
      </p:sp>
      <p:pic>
        <p:nvPicPr>
          <p:cNvPr id="4" name="Picture 3"/>
          <p:cNvPicPr>
            <a:picLocks noChangeAspect="1"/>
          </p:cNvPicPr>
          <p:nvPr/>
        </p:nvPicPr>
        <p:blipFill>
          <a:blip r:embed="rId2"/>
          <a:stretch>
            <a:fillRect/>
          </a:stretch>
        </p:blipFill>
        <p:spPr>
          <a:xfrm>
            <a:off x="4666182" y="2084832"/>
            <a:ext cx="7065876" cy="2676376"/>
          </a:xfrm>
          <a:prstGeom prst="rect">
            <a:avLst/>
          </a:prstGeom>
        </p:spPr>
      </p:pic>
    </p:spTree>
    <p:extLst>
      <p:ext uri="{BB962C8B-B14F-4D97-AF65-F5344CB8AC3E}">
        <p14:creationId xmlns:p14="http://schemas.microsoft.com/office/powerpoint/2010/main" val="225353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Life Threat (traumatic injury)		</a:t>
            </a:r>
          </a:p>
          <a:p>
            <a:r>
              <a:rPr lang="en-US" dirty="0"/>
              <a:t>Loss (grief injury)			</a:t>
            </a:r>
          </a:p>
          <a:p>
            <a:r>
              <a:rPr lang="en-US" b="1" dirty="0"/>
              <a:t>Inner Conflict (moral injury)</a:t>
            </a:r>
            <a:r>
              <a:rPr lang="en-US" dirty="0"/>
              <a:t>		</a:t>
            </a:r>
            <a:r>
              <a:rPr lang="en-US" b="1" dirty="0">
                <a:solidFill>
                  <a:srgbClr val="FF0000"/>
                </a:solidFill>
              </a:rPr>
              <a:t>BURNOUT</a:t>
            </a:r>
            <a:r>
              <a:rPr lang="en-US" dirty="0"/>
              <a:t>	</a:t>
            </a:r>
          </a:p>
          <a:p>
            <a:r>
              <a:rPr lang="en-US" dirty="0"/>
              <a:t>Wear &amp; Tear (fatigue injury)</a:t>
            </a:r>
          </a:p>
          <a:p>
            <a:pPr marL="0" indent="0">
              <a:buNone/>
            </a:pPr>
            <a:endParaRPr lang="en-US" dirty="0"/>
          </a:p>
          <a:p>
            <a:pPr marL="0" indent="0">
              <a:buNone/>
            </a:pPr>
            <a:r>
              <a:rPr lang="en-US" dirty="0"/>
              <a:t>We are experiencing unusually high amounts of ALL of these types of injury right now.</a:t>
            </a:r>
          </a:p>
          <a:p>
            <a:endParaRPr lang="en-US" dirty="0"/>
          </a:p>
        </p:txBody>
      </p:sp>
      <p:cxnSp>
        <p:nvCxnSpPr>
          <p:cNvPr id="5" name="Straight Arrow Connector 4"/>
          <p:cNvCxnSpPr/>
          <p:nvPr/>
        </p:nvCxnSpPr>
        <p:spPr>
          <a:xfrm>
            <a:off x="4402183" y="2481943"/>
            <a:ext cx="1149531" cy="718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239589" y="2965269"/>
            <a:ext cx="2076994"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493623" y="3435531"/>
            <a:ext cx="666206" cy="13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402183" y="3657600"/>
            <a:ext cx="914400" cy="2612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545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a:t>Asken</a:t>
            </a:r>
            <a:r>
              <a:rPr lang="en-US" dirty="0"/>
              <a:t>, Michael J.: “Now it is Moral Injury: The COVID-19 pandemic and moral distress.” </a:t>
            </a:r>
            <a:r>
              <a:rPr lang="en-US" i="1" dirty="0"/>
              <a:t>Medical Economics, </a:t>
            </a:r>
            <a:r>
              <a:rPr lang="en-US" dirty="0"/>
              <a:t>April 29, 2020. </a:t>
            </a:r>
            <a:r>
              <a:rPr lang="en-US" dirty="0">
                <a:hlinkClick r:id="rId2"/>
              </a:rPr>
              <a:t>https://www.medicaleconomics.com/news/now-it-moral-injury-covid-19-pandemic-and-moral-distress</a:t>
            </a:r>
            <a:endParaRPr lang="en-US" dirty="0"/>
          </a:p>
          <a:p>
            <a:pPr marL="0" indent="0">
              <a:buNone/>
            </a:pPr>
            <a:endParaRPr lang="en-US" dirty="0"/>
          </a:p>
          <a:p>
            <a:r>
              <a:rPr lang="en-US" dirty="0" err="1"/>
              <a:t>Doehring</a:t>
            </a:r>
            <a:r>
              <a:rPr lang="en-US" dirty="0"/>
              <a:t>, Carrie: Coping with moral struggles arising from coronavirus stress: Spiritual self-care for chaplains and religious leaders. </a:t>
            </a:r>
            <a:r>
              <a:rPr lang="en-US" dirty="0">
                <a:hlinkClick r:id="rId3"/>
              </a:rPr>
              <a:t>https://chaplaincyinnovation.org/wp-content/uploads/2020/03/Doehring-2020-Coping-with-moral-struggles-arising-from-coronavirus-stress.pdf?fbclid=IwAR2HSMb9bMz7vy5GRa5uYYXzBA8YctAJ8acBu-NTF2Vz7SQzOGbat2VVBcU</a:t>
            </a:r>
            <a:endParaRPr lang="en-US" dirty="0"/>
          </a:p>
          <a:p>
            <a:endParaRPr lang="en-US" dirty="0"/>
          </a:p>
          <a:p>
            <a:r>
              <a:rPr lang="en-US" dirty="0"/>
              <a:t>Rushton, </a:t>
            </a:r>
            <a:r>
              <a:rPr lang="en-US" dirty="0" err="1"/>
              <a:t>Kaszniak</a:t>
            </a:r>
            <a:r>
              <a:rPr lang="en-US" dirty="0"/>
              <a:t>, and </a:t>
            </a:r>
            <a:r>
              <a:rPr lang="en-US" dirty="0" err="1"/>
              <a:t>Hallifax</a:t>
            </a:r>
            <a:r>
              <a:rPr lang="en-US" dirty="0"/>
              <a:t>: </a:t>
            </a:r>
            <a:r>
              <a:rPr lang="en-US" i="1" dirty="0"/>
              <a:t>A Framework for Understanding Moral Distress among Palliative Care Clinicians, Journal of Palliative Medicine,</a:t>
            </a:r>
            <a:r>
              <a:rPr lang="en-US" dirty="0"/>
              <a:t> vol. 16 2013. </a:t>
            </a:r>
            <a:r>
              <a:rPr lang="en-US" dirty="0">
                <a:hlinkClick r:id="rId4"/>
              </a:rPr>
              <a:t>https://www.upaya.org/wp-content/uploads/2014/10/JPM-framework-for-moral-distress.pdf</a:t>
            </a:r>
            <a:endParaRPr lang="en-US" i="1" dirty="0"/>
          </a:p>
          <a:p>
            <a:pPr marL="0" indent="0">
              <a:buNone/>
            </a:pPr>
            <a:endParaRPr lang="en-US" dirty="0"/>
          </a:p>
          <a:p>
            <a:r>
              <a:rPr lang="en-US" dirty="0"/>
              <a:t>All images in these slides taken from: The Shay Moral Injury Center (Volunteers of America) voa.org/moral-injury-war-inside </a:t>
            </a:r>
          </a:p>
          <a:p>
            <a:endParaRPr lang="en-US" dirty="0"/>
          </a:p>
        </p:txBody>
      </p:sp>
    </p:spTree>
    <p:extLst>
      <p:ext uri="{BB962C8B-B14F-4D97-AF65-F5344CB8AC3E}">
        <p14:creationId xmlns:p14="http://schemas.microsoft.com/office/powerpoint/2010/main" val="17692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494973" y="772381"/>
            <a:ext cx="14165944" cy="5365967"/>
          </a:xfrm>
          <a:prstGeom prst="rect">
            <a:avLst/>
          </a:prstGeom>
        </p:spPr>
      </p:pic>
    </p:spTree>
    <p:extLst>
      <p:ext uri="{BB962C8B-B14F-4D97-AF65-F5344CB8AC3E}">
        <p14:creationId xmlns:p14="http://schemas.microsoft.com/office/powerpoint/2010/main" val="2040437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 Distress</a:t>
            </a:r>
            <a:endParaRPr lang="en-US" dirty="0"/>
          </a:p>
        </p:txBody>
      </p:sp>
      <p:sp>
        <p:nvSpPr>
          <p:cNvPr id="3" name="Content Placeholder 2"/>
          <p:cNvSpPr>
            <a:spLocks noGrp="1"/>
          </p:cNvSpPr>
          <p:nvPr>
            <p:ph idx="1"/>
          </p:nvPr>
        </p:nvSpPr>
        <p:spPr/>
        <p:txBody>
          <a:bodyPr/>
          <a:lstStyle/>
          <a:p>
            <a:pPr marL="0" indent="0">
              <a:buNone/>
            </a:pPr>
            <a:r>
              <a:rPr lang="en-US" b="1" dirty="0"/>
              <a:t>Moral Distress</a:t>
            </a:r>
            <a:r>
              <a:rPr lang="en-US" dirty="0"/>
              <a:t>: arises when we are aware of a moral problem, determine a remedy, but cannot act on it due to external or internal constraints. </a:t>
            </a:r>
          </a:p>
          <a:p>
            <a:pPr marL="502920" lvl="1" indent="0">
              <a:buNone/>
            </a:pPr>
            <a:endParaRPr lang="en-US" b="1" dirty="0"/>
          </a:p>
          <a:p>
            <a:pPr marL="502920" lvl="1" indent="0">
              <a:buNone/>
            </a:pPr>
            <a:r>
              <a:rPr lang="en-US" b="1" dirty="0"/>
              <a:t>“The pain or anguish affecting the mind, body, or relationships in response to a situation in which the person is aware of a moral problem, acknowledges moral responsibility, and makes a moral judgment about the correct action; yet as a result of real or perceived constraints, participates in perceived moral wrongdoing”</a:t>
            </a:r>
            <a:r>
              <a:rPr lang="en-US" b="1" baseline="30000" dirty="0">
                <a:latin typeface="Century Gothic" panose="020B0502020202020204" pitchFamily="34" charset="0"/>
              </a:rPr>
              <a:t>†</a:t>
            </a:r>
            <a:r>
              <a:rPr lang="en-US" b="1" baseline="30000" dirty="0"/>
              <a:t> </a:t>
            </a:r>
            <a:r>
              <a:rPr lang="en-US" b="1" dirty="0"/>
              <a:t> </a:t>
            </a:r>
          </a:p>
          <a:p>
            <a:pPr marL="0" indent="0">
              <a:buNone/>
            </a:pPr>
            <a:r>
              <a:rPr lang="en-US" dirty="0"/>
              <a:t>Or more simply: the constant strain of having to weigh competing values in the middle of a crisis</a:t>
            </a:r>
            <a:r>
              <a:rPr lang="en-US" dirty="0" smtClean="0"/>
              <a:t>.</a:t>
            </a:r>
          </a:p>
          <a:p>
            <a:endParaRPr lang="en-US" dirty="0"/>
          </a:p>
        </p:txBody>
      </p:sp>
      <p:pic>
        <p:nvPicPr>
          <p:cNvPr id="4" name="Picture 3"/>
          <p:cNvPicPr>
            <a:picLocks noChangeAspect="1"/>
          </p:cNvPicPr>
          <p:nvPr/>
        </p:nvPicPr>
        <p:blipFill>
          <a:blip r:embed="rId2"/>
          <a:stretch>
            <a:fillRect/>
          </a:stretch>
        </p:blipFill>
        <p:spPr>
          <a:xfrm>
            <a:off x="2433789" y="5833831"/>
            <a:ext cx="5913633" cy="475529"/>
          </a:xfrm>
          <a:prstGeom prst="rect">
            <a:avLst/>
          </a:prstGeom>
        </p:spPr>
      </p:pic>
      <p:pic>
        <p:nvPicPr>
          <p:cNvPr id="5" name="Picture 4"/>
          <p:cNvPicPr>
            <a:picLocks noChangeAspect="1"/>
          </p:cNvPicPr>
          <p:nvPr/>
        </p:nvPicPr>
        <p:blipFill>
          <a:blip r:embed="rId3"/>
          <a:stretch>
            <a:fillRect/>
          </a:stretch>
        </p:blipFill>
        <p:spPr>
          <a:xfrm>
            <a:off x="6080903" y="251127"/>
            <a:ext cx="4837771" cy="1833705"/>
          </a:xfrm>
          <a:prstGeom prst="rect">
            <a:avLst/>
          </a:prstGeom>
        </p:spPr>
      </p:pic>
    </p:spTree>
    <p:extLst>
      <p:ext uri="{BB962C8B-B14F-4D97-AF65-F5344CB8AC3E}">
        <p14:creationId xmlns:p14="http://schemas.microsoft.com/office/powerpoint/2010/main" val="189036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 </a:t>
            </a:r>
            <a:r>
              <a:rPr lang="en-US" dirty="0" smtClean="0"/>
              <a:t>Distress – Examples: </a:t>
            </a:r>
            <a:endParaRPr lang="en-US" dirty="0"/>
          </a:p>
        </p:txBody>
      </p:sp>
      <p:sp>
        <p:nvSpPr>
          <p:cNvPr id="3" name="Content Placeholder 2"/>
          <p:cNvSpPr>
            <a:spLocks noGrp="1"/>
          </p:cNvSpPr>
          <p:nvPr>
            <p:ph idx="1"/>
          </p:nvPr>
        </p:nvSpPr>
        <p:spPr>
          <a:xfrm>
            <a:off x="927462" y="1817545"/>
            <a:ext cx="10031270" cy="4822406"/>
          </a:xfrm>
        </p:spPr>
        <p:txBody>
          <a:bodyPr>
            <a:normAutofit fontScale="92500" lnSpcReduction="20000"/>
          </a:bodyPr>
          <a:lstStyle/>
          <a:p>
            <a:pPr lvl="1"/>
            <a:r>
              <a:rPr lang="en-US" dirty="0" smtClean="0"/>
              <a:t>Wondering if you are jeopardizing your family by seeing patients with COVID</a:t>
            </a:r>
          </a:p>
          <a:p>
            <a:pPr lvl="1"/>
            <a:r>
              <a:rPr lang="en-US" dirty="0" smtClean="0"/>
              <a:t>Not </a:t>
            </a:r>
            <a:r>
              <a:rPr lang="en-US" dirty="0"/>
              <a:t>being able to spend the same amount of time or energy on a patient like you normally would due to high demand and thinner staff teams</a:t>
            </a:r>
          </a:p>
          <a:p>
            <a:pPr lvl="1"/>
            <a:r>
              <a:rPr lang="en-US" dirty="0" smtClean="0"/>
              <a:t>Having </a:t>
            </a:r>
            <a:r>
              <a:rPr lang="en-US" dirty="0"/>
              <a:t>to decide when is the right time to bring a hospice team into a facility (constantly weighing the values of care for the dying with protection of other residents) </a:t>
            </a:r>
          </a:p>
          <a:p>
            <a:pPr lvl="1"/>
            <a:r>
              <a:rPr lang="en-US" dirty="0" smtClean="0"/>
              <a:t>Having </a:t>
            </a:r>
            <a:r>
              <a:rPr lang="en-US" dirty="0"/>
              <a:t>to stay home from </a:t>
            </a:r>
            <a:r>
              <a:rPr lang="en-US" dirty="0" smtClean="0"/>
              <a:t>activities like protests, service opportunities, or social gatherings </a:t>
            </a:r>
            <a:r>
              <a:rPr lang="en-US" dirty="0"/>
              <a:t>due to health concerns or concerns for your patients or </a:t>
            </a:r>
            <a:r>
              <a:rPr lang="en-US" dirty="0" smtClean="0"/>
              <a:t>family (competing values) – or going to those things and wondering if you are jeopardizing your patients or your family</a:t>
            </a:r>
          </a:p>
          <a:p>
            <a:pPr lvl="1"/>
            <a:r>
              <a:rPr lang="en-US" dirty="0" smtClean="0"/>
              <a:t>Knowing </a:t>
            </a:r>
            <a:r>
              <a:rPr lang="en-US" dirty="0"/>
              <a:t>that the patient would benefit from a priest but not being able to bring one in due to concern for other patients</a:t>
            </a:r>
          </a:p>
          <a:p>
            <a:pPr lvl="1"/>
            <a:r>
              <a:rPr lang="en-US" dirty="0"/>
              <a:t>Sheltering at home because you’re older or immunocompromised when you know your skills could really be helping (whether it’s in healthcare or volunteering at the soup kitchen) </a:t>
            </a:r>
            <a:endParaRPr lang="en-US" dirty="0"/>
          </a:p>
          <a:p>
            <a:pPr lvl="1"/>
            <a:r>
              <a:rPr lang="en-US" dirty="0" smtClean="0"/>
              <a:t>Being told you can’t see patients when you know they need </a:t>
            </a:r>
            <a:r>
              <a:rPr lang="en-US" dirty="0" smtClean="0"/>
              <a:t>you</a:t>
            </a:r>
          </a:p>
          <a:p>
            <a:pPr lvl="1"/>
            <a:r>
              <a:rPr lang="en-US" dirty="0" smtClean="0"/>
              <a:t>Being asked to see patients when you know it’s a health risk to you, or when you are at the end of what you have to give.</a:t>
            </a:r>
            <a:endParaRPr lang="en-US" dirty="0" smtClean="0"/>
          </a:p>
          <a:p>
            <a:pPr lvl="1"/>
            <a:r>
              <a:rPr lang="en-US" dirty="0" smtClean="0"/>
              <a:t>The repeated question of: do I take my mask off when a patient asks me to? </a:t>
            </a:r>
            <a:r>
              <a:rPr lang="en-US" dirty="0" smtClean="0"/>
              <a:t>Constantly being torn between the human impulse and what’s safe or correct. The </a:t>
            </a:r>
            <a:r>
              <a:rPr lang="en-US" dirty="0" smtClean="0"/>
              <a:t>trade off between human needs (hugs) and healthcare needs (safety) and the constant weighing of those </a:t>
            </a:r>
            <a:r>
              <a:rPr lang="en-US" dirty="0" smtClean="0"/>
              <a:t>two. </a:t>
            </a:r>
            <a:endParaRPr lang="en-US" dirty="0" smtClean="0"/>
          </a:p>
          <a:p>
            <a:pPr lvl="1"/>
            <a:r>
              <a:rPr lang="en-US" dirty="0" smtClean="0"/>
              <a:t>I thought I was a good nurse but…. I thought I was the kind of person who always showed up in someone’s suffering but… </a:t>
            </a:r>
          </a:p>
          <a:p>
            <a:pPr lvl="1"/>
            <a:r>
              <a:rPr lang="en-US" dirty="0" smtClean="0"/>
              <a:t>Survivor’s Guilt: I feel bad for feeling </a:t>
            </a:r>
            <a:r>
              <a:rPr lang="en-US" dirty="0" smtClean="0"/>
              <a:t>relieved (such as that COVID hasn’t hit your family like it has hit others…)</a:t>
            </a:r>
            <a:endParaRPr lang="en-US" dirty="0" smtClean="0"/>
          </a:p>
        </p:txBody>
      </p:sp>
    </p:spTree>
    <p:extLst>
      <p:ext uri="{BB962C8B-B14F-4D97-AF65-F5344CB8AC3E}">
        <p14:creationId xmlns:p14="http://schemas.microsoft.com/office/powerpoint/2010/main" val="113278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 </a:t>
            </a:r>
            <a:r>
              <a:rPr lang="en-US" dirty="0" err="1" smtClean="0"/>
              <a:t>INjury</a:t>
            </a:r>
            <a:endParaRPr lang="en-US" dirty="0"/>
          </a:p>
        </p:txBody>
      </p:sp>
      <p:sp>
        <p:nvSpPr>
          <p:cNvPr id="3" name="Content Placeholder 2"/>
          <p:cNvSpPr>
            <a:spLocks noGrp="1"/>
          </p:cNvSpPr>
          <p:nvPr>
            <p:ph idx="1"/>
          </p:nvPr>
        </p:nvSpPr>
        <p:spPr/>
        <p:txBody>
          <a:bodyPr/>
          <a:lstStyle/>
          <a:p>
            <a:pPr marL="0" indent="0">
              <a:buNone/>
            </a:pPr>
            <a:r>
              <a:rPr lang="en-US" b="1" dirty="0"/>
              <a:t>Moral Injury</a:t>
            </a:r>
            <a:r>
              <a:rPr lang="en-US" dirty="0"/>
              <a:t>: A psychological wound as a result of a morally transgressive act (either witnessed or participated in</a:t>
            </a:r>
            <a:r>
              <a:rPr lang="en-US" dirty="0" smtClean="0"/>
              <a:t>).</a:t>
            </a:r>
            <a:endParaRPr lang="en-US" dirty="0"/>
          </a:p>
          <a:p>
            <a:r>
              <a:rPr lang="en-US" dirty="0"/>
              <a:t>Like PTSI, this constellation of symptoms and causes arose out of observations of soldiers returning from wartime, but the concept very much applies to any of those who are forced to partake in or witness actions that in “normal life” would absolutely go against their morals or values. </a:t>
            </a:r>
            <a:endParaRPr lang="en-US" dirty="0" smtClean="0"/>
          </a:p>
          <a:p>
            <a:endParaRPr lang="en-US" dirty="0"/>
          </a:p>
          <a:p>
            <a:r>
              <a:rPr lang="en-US" dirty="0"/>
              <a:t>“I would never have done this under normal </a:t>
            </a:r>
            <a:r>
              <a:rPr lang="en-US" dirty="0" smtClean="0"/>
              <a:t>circumstances or in ‘normal life’.” </a:t>
            </a:r>
            <a:endParaRPr lang="en-US" dirty="0"/>
          </a:p>
          <a:p>
            <a:endParaRPr lang="en-US" dirty="0"/>
          </a:p>
          <a:p>
            <a:endParaRPr lang="en-US" dirty="0"/>
          </a:p>
        </p:txBody>
      </p:sp>
      <p:pic>
        <p:nvPicPr>
          <p:cNvPr id="5" name="Picture 4"/>
          <p:cNvPicPr>
            <a:picLocks noChangeAspect="1"/>
          </p:cNvPicPr>
          <p:nvPr/>
        </p:nvPicPr>
        <p:blipFill>
          <a:blip r:embed="rId2"/>
          <a:stretch>
            <a:fillRect/>
          </a:stretch>
        </p:blipFill>
        <p:spPr>
          <a:xfrm>
            <a:off x="6609805" y="384048"/>
            <a:ext cx="3784981" cy="1432041"/>
          </a:xfrm>
          <a:prstGeom prst="rect">
            <a:avLst/>
          </a:prstGeom>
        </p:spPr>
      </p:pic>
    </p:spTree>
    <p:extLst>
      <p:ext uri="{BB962C8B-B14F-4D97-AF65-F5344CB8AC3E}">
        <p14:creationId xmlns:p14="http://schemas.microsoft.com/office/powerpoint/2010/main" val="69322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pPr marL="0" indent="0">
              <a:buNone/>
            </a:pPr>
            <a:r>
              <a:rPr lang="en-US" dirty="0"/>
              <a:t>Examples: </a:t>
            </a:r>
          </a:p>
          <a:p>
            <a:pPr lvl="1"/>
            <a:r>
              <a:rPr lang="en-US" dirty="0"/>
              <a:t>Wartime setting: </a:t>
            </a:r>
          </a:p>
          <a:p>
            <a:pPr lvl="2"/>
            <a:r>
              <a:rPr lang="en-US" dirty="0"/>
              <a:t>Being ordered to kill civilians,</a:t>
            </a:r>
          </a:p>
          <a:p>
            <a:pPr lvl="2"/>
            <a:r>
              <a:rPr lang="en-US" dirty="0"/>
              <a:t>Feeling guilty for your relief that the bombing hit others and not you</a:t>
            </a:r>
          </a:p>
          <a:p>
            <a:pPr lvl="1"/>
            <a:r>
              <a:rPr lang="en-US" dirty="0"/>
              <a:t>Healthcare:</a:t>
            </a:r>
          </a:p>
          <a:p>
            <a:pPr lvl="2"/>
            <a:r>
              <a:rPr lang="en-US" dirty="0"/>
              <a:t>Removing a ventilator from an older patient and giving it to a younger patient due to shortages (and based on triage policy) </a:t>
            </a:r>
          </a:p>
          <a:p>
            <a:pPr lvl="2"/>
            <a:r>
              <a:rPr lang="en-US" dirty="0"/>
              <a:t>Having to tell families they can’t come visit their dying loved ones, especially if that person dies before the family is able to visit.</a:t>
            </a:r>
          </a:p>
          <a:p>
            <a:pPr lvl="2"/>
            <a:r>
              <a:rPr lang="en-US" dirty="0"/>
              <a:t>Having to say no to requests to visit a dying patient (to give last rites, to provide support, to provide cares…) due to concern for your health, your family’s health, or due to external constraints (company or facility policy)  </a:t>
            </a:r>
          </a:p>
          <a:p>
            <a:pPr lvl="3"/>
            <a:r>
              <a:rPr lang="en-US" dirty="0"/>
              <a:t>The distress can be higher if we have to make the decision on our own, if the constraints are perceived to be subjective. There’s more room for guilt and second-guessing. </a:t>
            </a:r>
          </a:p>
          <a:p>
            <a:endParaRPr lang="en-US" dirty="0"/>
          </a:p>
        </p:txBody>
      </p:sp>
    </p:spTree>
    <p:extLst>
      <p:ext uri="{BB962C8B-B14F-4D97-AF65-F5344CB8AC3E}">
        <p14:creationId xmlns:p14="http://schemas.microsoft.com/office/powerpoint/2010/main" val="14372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1157</TotalTime>
  <Words>1900</Words>
  <Application>Microsoft Office PowerPoint</Application>
  <PresentationFormat>Widescreen</PresentationFormat>
  <Paragraphs>122</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Cambria</vt:lpstr>
      <vt:lpstr>Century Gothic</vt:lpstr>
      <vt:lpstr>Tw Cen MT</vt:lpstr>
      <vt:lpstr>Tw Cen MT Condensed</vt:lpstr>
      <vt:lpstr>Wingdings</vt:lpstr>
      <vt:lpstr>Wingdings 3</vt:lpstr>
      <vt:lpstr>Integral</vt:lpstr>
      <vt:lpstr>Understanding Moral Distress &amp; Injury</vt:lpstr>
      <vt:lpstr>In the next 30 minUtes </vt:lpstr>
      <vt:lpstr>PowerPoint Presentation</vt:lpstr>
      <vt:lpstr>References</vt:lpstr>
      <vt:lpstr>PowerPoint Presentation</vt:lpstr>
      <vt:lpstr>Moral Distress</vt:lpstr>
      <vt:lpstr>Moral Distress – Examples: </vt:lpstr>
      <vt:lpstr>Moral INjury</vt:lpstr>
      <vt:lpstr>Examples</vt:lpstr>
      <vt:lpstr>“The War Inside” </vt:lpstr>
      <vt:lpstr>Signs &amp; Symptoms</vt:lpstr>
      <vt:lpstr>Poll</vt:lpstr>
      <vt:lpstr>How we can help ourselves</vt:lpstr>
      <vt:lpstr>How we can help others</vt:lpstr>
      <vt:lpstr>As organizations/Leaders:</vt:lpstr>
      <vt:lpstr>Additional resources</vt:lpstr>
      <vt:lpstr>Questions? Thoughts? </vt:lpstr>
      <vt:lpstr>Mindfulness Meditation For Moral Distress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Alexandra Donovan</dc:creator>
  <cp:lastModifiedBy>Alexandra Donovan</cp:lastModifiedBy>
  <cp:revision>25</cp:revision>
  <dcterms:created xsi:type="dcterms:W3CDTF">2020-06-17T22:44:00Z</dcterms:created>
  <dcterms:modified xsi:type="dcterms:W3CDTF">2020-08-31T04:30:35Z</dcterms:modified>
</cp:coreProperties>
</file>