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9.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08" r:id="rId1"/>
  </p:sldMasterIdLst>
  <p:notesMasterIdLst>
    <p:notesMasterId r:id="rId26"/>
  </p:notesMasterIdLst>
  <p:handoutMasterIdLst>
    <p:handoutMasterId r:id="rId27"/>
  </p:handoutMasterIdLst>
  <p:sldIdLst>
    <p:sldId id="256" r:id="rId2"/>
    <p:sldId id="282" r:id="rId3"/>
    <p:sldId id="281" r:id="rId4"/>
    <p:sldId id="275" r:id="rId5"/>
    <p:sldId id="279" r:id="rId6"/>
    <p:sldId id="264" r:id="rId7"/>
    <p:sldId id="292" r:id="rId8"/>
    <p:sldId id="270" r:id="rId9"/>
    <p:sldId id="273" r:id="rId10"/>
    <p:sldId id="265" r:id="rId11"/>
    <p:sldId id="266" r:id="rId12"/>
    <p:sldId id="263" r:id="rId13"/>
    <p:sldId id="293" r:id="rId14"/>
    <p:sldId id="261" r:id="rId15"/>
    <p:sldId id="269" r:id="rId16"/>
    <p:sldId id="290" r:id="rId17"/>
    <p:sldId id="280" r:id="rId18"/>
    <p:sldId id="257" r:id="rId19"/>
    <p:sldId id="268" r:id="rId20"/>
    <p:sldId id="272" r:id="rId21"/>
    <p:sldId id="267" r:id="rId22"/>
    <p:sldId id="295" r:id="rId23"/>
    <p:sldId id="289" r:id="rId24"/>
    <p:sldId id="291" r:id="rId2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1944"/>
    <p:restoredTop sz="95735"/>
  </p:normalViewPr>
  <p:slideViewPr>
    <p:cSldViewPr snapToGrid="0" snapToObjects="1">
      <p:cViewPr varScale="1">
        <p:scale>
          <a:sx n="108" d="100"/>
          <a:sy n="108" d="100"/>
        </p:scale>
        <p:origin x="232" y="216"/>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00" d="100"/>
        <a:sy n="100" d="100"/>
      </p:scale>
      <p:origin x="0" y="0"/>
    </p:cViewPr>
  </p:sorterViewPr>
  <p:notesViewPr>
    <p:cSldViewPr snapToGrid="0" snapToObjects="1">
      <p:cViewPr varScale="1">
        <p:scale>
          <a:sx n="83" d="100"/>
          <a:sy n="83" d="100"/>
        </p:scale>
        <p:origin x="3992" y="19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diagrams/_rels/data1.xml.rels><?xml version="1.0" encoding="UTF-8" standalone="yes"?>
<Relationships xmlns="http://schemas.openxmlformats.org/package/2006/relationships"><Relationship Id="rId8" Type="http://schemas.openxmlformats.org/officeDocument/2006/relationships/image" Target="../media/image9.sv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7.svg"/><Relationship Id="rId5" Type="http://schemas.openxmlformats.org/officeDocument/2006/relationships/image" Target="../media/image6.png"/><Relationship Id="rId10" Type="http://schemas.openxmlformats.org/officeDocument/2006/relationships/image" Target="../media/image11.svg"/><Relationship Id="rId4" Type="http://schemas.openxmlformats.org/officeDocument/2006/relationships/image" Target="../media/image5.svg"/><Relationship Id="rId9" Type="http://schemas.openxmlformats.org/officeDocument/2006/relationships/image" Target="../media/image10.png"/></Relationships>
</file>

<file path=ppt/diagrams/_rels/data2.xml.rels><?xml version="1.0" encoding="UTF-8" standalone="yes"?>
<Relationships xmlns="http://schemas.openxmlformats.org/package/2006/relationships"><Relationship Id="rId8" Type="http://schemas.openxmlformats.org/officeDocument/2006/relationships/image" Target="../media/image19.svg"/><Relationship Id="rId3" Type="http://schemas.openxmlformats.org/officeDocument/2006/relationships/image" Target="../media/image14.png"/><Relationship Id="rId7" Type="http://schemas.openxmlformats.org/officeDocument/2006/relationships/image" Target="../media/image18.png"/><Relationship Id="rId12" Type="http://schemas.openxmlformats.org/officeDocument/2006/relationships/image" Target="../media/image23.svg"/><Relationship Id="rId2" Type="http://schemas.openxmlformats.org/officeDocument/2006/relationships/image" Target="../media/image13.svg"/><Relationship Id="rId1" Type="http://schemas.openxmlformats.org/officeDocument/2006/relationships/image" Target="../media/image12.png"/><Relationship Id="rId6" Type="http://schemas.openxmlformats.org/officeDocument/2006/relationships/image" Target="../media/image17.svg"/><Relationship Id="rId11" Type="http://schemas.openxmlformats.org/officeDocument/2006/relationships/image" Target="../media/image22.png"/><Relationship Id="rId5" Type="http://schemas.openxmlformats.org/officeDocument/2006/relationships/image" Target="../media/image16.png"/><Relationship Id="rId10" Type="http://schemas.openxmlformats.org/officeDocument/2006/relationships/image" Target="../media/image21.svg"/><Relationship Id="rId4" Type="http://schemas.openxmlformats.org/officeDocument/2006/relationships/image" Target="../media/image15.svg"/><Relationship Id="rId9" Type="http://schemas.openxmlformats.org/officeDocument/2006/relationships/image" Target="../media/image20.png"/></Relationships>
</file>

<file path=ppt/diagrams/_rels/drawing1.xml.rels><?xml version="1.0" encoding="UTF-8" standalone="yes"?>
<Relationships xmlns="http://schemas.openxmlformats.org/package/2006/relationships"><Relationship Id="rId8" Type="http://schemas.openxmlformats.org/officeDocument/2006/relationships/image" Target="../media/image9.sv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7.svg"/><Relationship Id="rId5" Type="http://schemas.openxmlformats.org/officeDocument/2006/relationships/image" Target="../media/image6.png"/><Relationship Id="rId10" Type="http://schemas.openxmlformats.org/officeDocument/2006/relationships/image" Target="../media/image11.svg"/><Relationship Id="rId4" Type="http://schemas.openxmlformats.org/officeDocument/2006/relationships/image" Target="../media/image5.svg"/><Relationship Id="rId9" Type="http://schemas.openxmlformats.org/officeDocument/2006/relationships/image" Target="../media/image10.png"/></Relationships>
</file>

<file path=ppt/diagrams/_rels/drawing2.xml.rels><?xml version="1.0" encoding="UTF-8" standalone="yes"?>
<Relationships xmlns="http://schemas.openxmlformats.org/package/2006/relationships"><Relationship Id="rId8" Type="http://schemas.openxmlformats.org/officeDocument/2006/relationships/image" Target="../media/image19.svg"/><Relationship Id="rId3" Type="http://schemas.openxmlformats.org/officeDocument/2006/relationships/image" Target="../media/image14.png"/><Relationship Id="rId7" Type="http://schemas.openxmlformats.org/officeDocument/2006/relationships/image" Target="../media/image18.png"/><Relationship Id="rId12" Type="http://schemas.openxmlformats.org/officeDocument/2006/relationships/image" Target="../media/image23.svg"/><Relationship Id="rId2" Type="http://schemas.openxmlformats.org/officeDocument/2006/relationships/image" Target="../media/image13.svg"/><Relationship Id="rId1" Type="http://schemas.openxmlformats.org/officeDocument/2006/relationships/image" Target="../media/image12.png"/><Relationship Id="rId6" Type="http://schemas.openxmlformats.org/officeDocument/2006/relationships/image" Target="../media/image17.svg"/><Relationship Id="rId11" Type="http://schemas.openxmlformats.org/officeDocument/2006/relationships/image" Target="../media/image22.png"/><Relationship Id="rId5" Type="http://schemas.openxmlformats.org/officeDocument/2006/relationships/image" Target="../media/image16.png"/><Relationship Id="rId10" Type="http://schemas.openxmlformats.org/officeDocument/2006/relationships/image" Target="../media/image21.svg"/><Relationship Id="rId4" Type="http://schemas.openxmlformats.org/officeDocument/2006/relationships/image" Target="../media/image15.svg"/><Relationship Id="rId9" Type="http://schemas.openxmlformats.org/officeDocument/2006/relationships/image" Target="../media/image20.png"/></Relationships>
</file>

<file path=ppt/diagrams/colors1.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18/5/colors/Iconchunking_neutralbg_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a:alpha val="0"/>
      </a:schemeClr>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B64C187-135B-4AF0-BE2C-5E816838D2A2}" type="doc">
      <dgm:prSet loTypeId="urn:microsoft.com/office/officeart/2018/2/layout/IconVerticalSolidList" loCatId="icon" qsTypeId="urn:microsoft.com/office/officeart/2005/8/quickstyle/simple1" qsCatId="simple" csTypeId="urn:microsoft.com/office/officeart/2018/5/colors/Iconchunking_neutralbg_colorful1" csCatId="colorful" phldr="1"/>
      <dgm:spPr/>
      <dgm:t>
        <a:bodyPr/>
        <a:lstStyle/>
        <a:p>
          <a:endParaRPr lang="en-US"/>
        </a:p>
      </dgm:t>
    </dgm:pt>
    <dgm:pt modelId="{83E5C49D-779F-4F90-81F8-349C597CB0E0}">
      <dgm:prSet custT="1"/>
      <dgm:spPr/>
      <dgm:t>
        <a:bodyPr/>
        <a:lstStyle/>
        <a:p>
          <a:pPr>
            <a:lnSpc>
              <a:spcPct val="100000"/>
            </a:lnSpc>
          </a:pPr>
          <a:r>
            <a:rPr lang="en-US" sz="3200" dirty="0"/>
            <a:t>Eat</a:t>
          </a:r>
        </a:p>
      </dgm:t>
    </dgm:pt>
    <dgm:pt modelId="{E459FB30-9EB5-4D0A-BE5C-BD1BE6F26F69}" type="parTrans" cxnId="{59332978-B675-4834-9C38-6D526DDF542F}">
      <dgm:prSet/>
      <dgm:spPr/>
      <dgm:t>
        <a:bodyPr/>
        <a:lstStyle/>
        <a:p>
          <a:endParaRPr lang="en-US"/>
        </a:p>
      </dgm:t>
    </dgm:pt>
    <dgm:pt modelId="{D6836BBA-B9D7-494C-A589-19FB9D316361}" type="sibTrans" cxnId="{59332978-B675-4834-9C38-6D526DDF542F}">
      <dgm:prSet/>
      <dgm:spPr/>
      <dgm:t>
        <a:bodyPr/>
        <a:lstStyle/>
        <a:p>
          <a:pPr>
            <a:lnSpc>
              <a:spcPct val="100000"/>
            </a:lnSpc>
          </a:pPr>
          <a:endParaRPr lang="en-US"/>
        </a:p>
      </dgm:t>
    </dgm:pt>
    <dgm:pt modelId="{49900009-0805-4AD6-959B-467C23787BB2}">
      <dgm:prSet custT="1"/>
      <dgm:spPr/>
      <dgm:t>
        <a:bodyPr/>
        <a:lstStyle/>
        <a:p>
          <a:pPr>
            <a:lnSpc>
              <a:spcPct val="100000"/>
            </a:lnSpc>
          </a:pPr>
          <a:r>
            <a:rPr lang="en-US" sz="3200" dirty="0"/>
            <a:t>Sleep</a:t>
          </a:r>
        </a:p>
      </dgm:t>
    </dgm:pt>
    <dgm:pt modelId="{57695231-852E-4DAB-BDD1-15C6AB295303}" type="parTrans" cxnId="{57AC389E-F1A0-4914-BE65-91010D00B5E4}">
      <dgm:prSet/>
      <dgm:spPr/>
      <dgm:t>
        <a:bodyPr/>
        <a:lstStyle/>
        <a:p>
          <a:endParaRPr lang="en-US"/>
        </a:p>
      </dgm:t>
    </dgm:pt>
    <dgm:pt modelId="{9E9871D3-ECB5-41E3-B0E1-C95E858E2A2D}" type="sibTrans" cxnId="{57AC389E-F1A0-4914-BE65-91010D00B5E4}">
      <dgm:prSet/>
      <dgm:spPr/>
      <dgm:t>
        <a:bodyPr/>
        <a:lstStyle/>
        <a:p>
          <a:pPr>
            <a:lnSpc>
              <a:spcPct val="100000"/>
            </a:lnSpc>
          </a:pPr>
          <a:endParaRPr lang="en-US"/>
        </a:p>
      </dgm:t>
    </dgm:pt>
    <dgm:pt modelId="{91FA57BF-F4A9-4CCE-AA4E-8BD6EA473698}">
      <dgm:prSet custT="1"/>
      <dgm:spPr/>
      <dgm:t>
        <a:bodyPr/>
        <a:lstStyle/>
        <a:p>
          <a:pPr>
            <a:lnSpc>
              <a:spcPct val="100000"/>
            </a:lnSpc>
          </a:pPr>
          <a:r>
            <a:rPr lang="en-US" sz="3200" dirty="0"/>
            <a:t>Move</a:t>
          </a:r>
        </a:p>
      </dgm:t>
    </dgm:pt>
    <dgm:pt modelId="{6238945C-D179-427C-98A9-D3E2E5F5A468}" type="parTrans" cxnId="{F900D94B-DF56-473D-9CB5-39BF9D3CBE28}">
      <dgm:prSet/>
      <dgm:spPr/>
      <dgm:t>
        <a:bodyPr/>
        <a:lstStyle/>
        <a:p>
          <a:endParaRPr lang="en-US"/>
        </a:p>
      </dgm:t>
    </dgm:pt>
    <dgm:pt modelId="{64578B0B-942F-4DD9-98AD-2817588F4F5F}" type="sibTrans" cxnId="{F900D94B-DF56-473D-9CB5-39BF9D3CBE28}">
      <dgm:prSet/>
      <dgm:spPr/>
      <dgm:t>
        <a:bodyPr/>
        <a:lstStyle/>
        <a:p>
          <a:pPr>
            <a:lnSpc>
              <a:spcPct val="100000"/>
            </a:lnSpc>
          </a:pPr>
          <a:endParaRPr lang="en-US"/>
        </a:p>
      </dgm:t>
    </dgm:pt>
    <dgm:pt modelId="{72AD6B25-5CED-41C2-8693-EF3F526B612A}">
      <dgm:prSet custT="1"/>
      <dgm:spPr/>
      <dgm:t>
        <a:bodyPr/>
        <a:lstStyle/>
        <a:p>
          <a:pPr>
            <a:lnSpc>
              <a:spcPct val="100000"/>
            </a:lnSpc>
          </a:pPr>
          <a:r>
            <a:rPr lang="en-US" sz="3200" dirty="0"/>
            <a:t>Daylight</a:t>
          </a:r>
        </a:p>
      </dgm:t>
    </dgm:pt>
    <dgm:pt modelId="{13CC6396-F6A3-41F6-92F6-78B47C3C8A5A}" type="parTrans" cxnId="{14981B1C-57CB-4304-9777-F9383B216F65}">
      <dgm:prSet/>
      <dgm:spPr/>
      <dgm:t>
        <a:bodyPr/>
        <a:lstStyle/>
        <a:p>
          <a:endParaRPr lang="en-US"/>
        </a:p>
      </dgm:t>
    </dgm:pt>
    <dgm:pt modelId="{65D92D4B-036F-4400-9158-7BBA70B03634}" type="sibTrans" cxnId="{14981B1C-57CB-4304-9777-F9383B216F65}">
      <dgm:prSet/>
      <dgm:spPr/>
      <dgm:t>
        <a:bodyPr/>
        <a:lstStyle/>
        <a:p>
          <a:pPr>
            <a:lnSpc>
              <a:spcPct val="100000"/>
            </a:lnSpc>
          </a:pPr>
          <a:endParaRPr lang="en-US"/>
        </a:p>
      </dgm:t>
    </dgm:pt>
    <dgm:pt modelId="{E3C2EB0B-0EF8-4021-AC3D-D69B1A398ED7}">
      <dgm:prSet custT="1"/>
      <dgm:spPr/>
      <dgm:t>
        <a:bodyPr/>
        <a:lstStyle/>
        <a:p>
          <a:pPr>
            <a:lnSpc>
              <a:spcPct val="100000"/>
            </a:lnSpc>
          </a:pPr>
          <a:r>
            <a:rPr lang="en-US" sz="3200" dirty="0"/>
            <a:t>Connect</a:t>
          </a:r>
          <a:r>
            <a:rPr lang="en-US" sz="1900" dirty="0"/>
            <a:t> </a:t>
          </a:r>
        </a:p>
      </dgm:t>
    </dgm:pt>
    <dgm:pt modelId="{98D61296-1D4A-4358-889A-29299D669C96}" type="parTrans" cxnId="{C786D94C-A638-494F-BF18-0446AF067370}">
      <dgm:prSet/>
      <dgm:spPr/>
      <dgm:t>
        <a:bodyPr/>
        <a:lstStyle/>
        <a:p>
          <a:endParaRPr lang="en-US"/>
        </a:p>
      </dgm:t>
    </dgm:pt>
    <dgm:pt modelId="{BE25E58B-5237-4481-95FC-6F295C05469B}" type="sibTrans" cxnId="{C786D94C-A638-494F-BF18-0446AF067370}">
      <dgm:prSet/>
      <dgm:spPr/>
      <dgm:t>
        <a:bodyPr/>
        <a:lstStyle/>
        <a:p>
          <a:endParaRPr lang="en-US"/>
        </a:p>
      </dgm:t>
    </dgm:pt>
    <dgm:pt modelId="{1F9422F9-4358-4C4C-B0AA-1E10129037B6}" type="pres">
      <dgm:prSet presAssocID="{1B64C187-135B-4AF0-BE2C-5E816838D2A2}" presName="root" presStyleCnt="0">
        <dgm:presLayoutVars>
          <dgm:dir/>
          <dgm:resizeHandles val="exact"/>
        </dgm:presLayoutVars>
      </dgm:prSet>
      <dgm:spPr/>
    </dgm:pt>
    <dgm:pt modelId="{819C37EE-D3D1-4670-AFA2-5EC849D19698}" type="pres">
      <dgm:prSet presAssocID="{83E5C49D-779F-4F90-81F8-349C597CB0E0}" presName="compNode" presStyleCnt="0"/>
      <dgm:spPr/>
    </dgm:pt>
    <dgm:pt modelId="{34A9EDB0-6C0B-4C29-95D1-13AC6B0A6E0D}" type="pres">
      <dgm:prSet presAssocID="{83E5C49D-779F-4F90-81F8-349C597CB0E0}" presName="bgRect" presStyleLbl="bgShp" presStyleIdx="0" presStyleCnt="5"/>
      <dgm:spPr/>
    </dgm:pt>
    <dgm:pt modelId="{59F3ADB9-26EE-415B-81B9-27760A3E3C11}" type="pres">
      <dgm:prSet presAssocID="{83E5C49D-779F-4F90-81F8-349C597CB0E0}" presName="iconRect" presStyleLbl="node1" presStyleIdx="0" presStyleCnt="5"/>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Table Setting"/>
        </a:ext>
      </dgm:extLst>
    </dgm:pt>
    <dgm:pt modelId="{1065D1A2-29E1-4282-BDA7-40B1D06C294A}" type="pres">
      <dgm:prSet presAssocID="{83E5C49D-779F-4F90-81F8-349C597CB0E0}" presName="spaceRect" presStyleCnt="0"/>
      <dgm:spPr/>
    </dgm:pt>
    <dgm:pt modelId="{0A752FB6-4E91-443A-8793-773915B5F350}" type="pres">
      <dgm:prSet presAssocID="{83E5C49D-779F-4F90-81F8-349C597CB0E0}" presName="parTx" presStyleLbl="revTx" presStyleIdx="0" presStyleCnt="5">
        <dgm:presLayoutVars>
          <dgm:chMax val="0"/>
          <dgm:chPref val="0"/>
        </dgm:presLayoutVars>
      </dgm:prSet>
      <dgm:spPr/>
    </dgm:pt>
    <dgm:pt modelId="{6855F706-C434-44D1-A19A-ABCD11B279BF}" type="pres">
      <dgm:prSet presAssocID="{D6836BBA-B9D7-494C-A589-19FB9D316361}" presName="sibTrans" presStyleCnt="0"/>
      <dgm:spPr/>
    </dgm:pt>
    <dgm:pt modelId="{202EA850-8D10-4F68-9EA7-6E524435F024}" type="pres">
      <dgm:prSet presAssocID="{49900009-0805-4AD6-959B-467C23787BB2}" presName="compNode" presStyleCnt="0"/>
      <dgm:spPr/>
    </dgm:pt>
    <dgm:pt modelId="{A20D80A7-8A48-460E-BBB5-E45A1CF2F24A}" type="pres">
      <dgm:prSet presAssocID="{49900009-0805-4AD6-959B-467C23787BB2}" presName="bgRect" presStyleLbl="bgShp" presStyleIdx="1" presStyleCnt="5"/>
      <dgm:spPr/>
    </dgm:pt>
    <dgm:pt modelId="{AE013151-C398-4A57-AE73-FCA5FF125181}" type="pres">
      <dgm:prSet presAssocID="{49900009-0805-4AD6-959B-467C23787BB2}" presName="iconRect" presStyleLbl="node1" presStyleIdx="1" presStyleCnt="5"/>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Sleep"/>
        </a:ext>
      </dgm:extLst>
    </dgm:pt>
    <dgm:pt modelId="{6DF4E0ED-6D84-4B9A-AF33-AF5475800E82}" type="pres">
      <dgm:prSet presAssocID="{49900009-0805-4AD6-959B-467C23787BB2}" presName="spaceRect" presStyleCnt="0"/>
      <dgm:spPr/>
    </dgm:pt>
    <dgm:pt modelId="{F3837886-4D65-413C-9FF6-9512BCBE0CF6}" type="pres">
      <dgm:prSet presAssocID="{49900009-0805-4AD6-959B-467C23787BB2}" presName="parTx" presStyleLbl="revTx" presStyleIdx="1" presStyleCnt="5">
        <dgm:presLayoutVars>
          <dgm:chMax val="0"/>
          <dgm:chPref val="0"/>
        </dgm:presLayoutVars>
      </dgm:prSet>
      <dgm:spPr/>
    </dgm:pt>
    <dgm:pt modelId="{F9EDD266-AE5D-426A-A87F-3116354BD169}" type="pres">
      <dgm:prSet presAssocID="{9E9871D3-ECB5-41E3-B0E1-C95E858E2A2D}" presName="sibTrans" presStyleCnt="0"/>
      <dgm:spPr/>
    </dgm:pt>
    <dgm:pt modelId="{7032D02A-7B96-4C14-8EA1-517C06B2FB8D}" type="pres">
      <dgm:prSet presAssocID="{91FA57BF-F4A9-4CCE-AA4E-8BD6EA473698}" presName="compNode" presStyleCnt="0"/>
      <dgm:spPr/>
    </dgm:pt>
    <dgm:pt modelId="{2F66E50D-85F4-464A-B135-7C2272103A55}" type="pres">
      <dgm:prSet presAssocID="{91FA57BF-F4A9-4CCE-AA4E-8BD6EA473698}" presName="bgRect" presStyleLbl="bgShp" presStyleIdx="2" presStyleCnt="5"/>
      <dgm:spPr/>
    </dgm:pt>
    <dgm:pt modelId="{CA9132FC-4DC8-4D23-A322-DE9E60BB28C5}" type="pres">
      <dgm:prSet presAssocID="{91FA57BF-F4A9-4CCE-AA4E-8BD6EA473698}" presName="iconRect" presStyleLbl="node1" presStyleIdx="2" presStyleCnt="5"/>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Run"/>
        </a:ext>
      </dgm:extLst>
    </dgm:pt>
    <dgm:pt modelId="{652D1B92-3D5F-4973-A804-6FFE4288777F}" type="pres">
      <dgm:prSet presAssocID="{91FA57BF-F4A9-4CCE-AA4E-8BD6EA473698}" presName="spaceRect" presStyleCnt="0"/>
      <dgm:spPr/>
    </dgm:pt>
    <dgm:pt modelId="{064EE196-1476-4370-BD49-204BCD0205C6}" type="pres">
      <dgm:prSet presAssocID="{91FA57BF-F4A9-4CCE-AA4E-8BD6EA473698}" presName="parTx" presStyleLbl="revTx" presStyleIdx="2" presStyleCnt="5">
        <dgm:presLayoutVars>
          <dgm:chMax val="0"/>
          <dgm:chPref val="0"/>
        </dgm:presLayoutVars>
      </dgm:prSet>
      <dgm:spPr/>
    </dgm:pt>
    <dgm:pt modelId="{0F5A68BD-1B9D-4D70-8BF6-EE99D960B5DB}" type="pres">
      <dgm:prSet presAssocID="{64578B0B-942F-4DD9-98AD-2817588F4F5F}" presName="sibTrans" presStyleCnt="0"/>
      <dgm:spPr/>
    </dgm:pt>
    <dgm:pt modelId="{F42F6959-0734-4284-B7C2-D8DBF692FAC0}" type="pres">
      <dgm:prSet presAssocID="{72AD6B25-5CED-41C2-8693-EF3F526B612A}" presName="compNode" presStyleCnt="0"/>
      <dgm:spPr/>
    </dgm:pt>
    <dgm:pt modelId="{E46F8F33-F58E-46FB-9D32-C477326C8F57}" type="pres">
      <dgm:prSet presAssocID="{72AD6B25-5CED-41C2-8693-EF3F526B612A}" presName="bgRect" presStyleLbl="bgShp" presStyleIdx="3" presStyleCnt="5"/>
      <dgm:spPr/>
    </dgm:pt>
    <dgm:pt modelId="{48A99149-2D97-44D7-A449-14803F7E703E}" type="pres">
      <dgm:prSet presAssocID="{72AD6B25-5CED-41C2-8693-EF3F526B612A}" presName="iconRect" presStyleLbl="node1" presStyleIdx="3" presStyleCnt="5"/>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Alarm Clock"/>
        </a:ext>
      </dgm:extLst>
    </dgm:pt>
    <dgm:pt modelId="{A5AF4C1D-C5B2-4E7F-98AB-9E5682944ACE}" type="pres">
      <dgm:prSet presAssocID="{72AD6B25-5CED-41C2-8693-EF3F526B612A}" presName="spaceRect" presStyleCnt="0"/>
      <dgm:spPr/>
    </dgm:pt>
    <dgm:pt modelId="{91272B8B-AC5A-4D61-89E5-300190C5F8F9}" type="pres">
      <dgm:prSet presAssocID="{72AD6B25-5CED-41C2-8693-EF3F526B612A}" presName="parTx" presStyleLbl="revTx" presStyleIdx="3" presStyleCnt="5">
        <dgm:presLayoutVars>
          <dgm:chMax val="0"/>
          <dgm:chPref val="0"/>
        </dgm:presLayoutVars>
      </dgm:prSet>
      <dgm:spPr/>
    </dgm:pt>
    <dgm:pt modelId="{D57E3C9D-D331-4615-BE6D-961B8D721CBC}" type="pres">
      <dgm:prSet presAssocID="{65D92D4B-036F-4400-9158-7BBA70B03634}" presName="sibTrans" presStyleCnt="0"/>
      <dgm:spPr/>
    </dgm:pt>
    <dgm:pt modelId="{44642DA5-6641-4154-B64E-347A1ED9824B}" type="pres">
      <dgm:prSet presAssocID="{E3C2EB0B-0EF8-4021-AC3D-D69B1A398ED7}" presName="compNode" presStyleCnt="0"/>
      <dgm:spPr/>
    </dgm:pt>
    <dgm:pt modelId="{8ABE6738-4A97-4F9D-978C-F7559AE9B6BA}" type="pres">
      <dgm:prSet presAssocID="{E3C2EB0B-0EF8-4021-AC3D-D69B1A398ED7}" presName="bgRect" presStyleLbl="bgShp" presStyleIdx="4" presStyleCnt="5"/>
      <dgm:spPr/>
    </dgm:pt>
    <dgm:pt modelId="{8C1DA764-14CE-453A-909F-323E5B1DC28E}" type="pres">
      <dgm:prSet presAssocID="{E3C2EB0B-0EF8-4021-AC3D-D69B1A398ED7}" presName="iconRect" presStyleLbl="node1" presStyleIdx="4" presStyleCnt="5"/>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a:noFill/>
        </a:ln>
      </dgm:spPr>
      <dgm:extLst>
        <a:ext uri="{E40237B7-FDA0-4F09-8148-C483321AD2D9}">
          <dgm14:cNvPr xmlns:dgm14="http://schemas.microsoft.com/office/drawing/2010/diagram" id="0" name="" descr="Network"/>
        </a:ext>
      </dgm:extLst>
    </dgm:pt>
    <dgm:pt modelId="{1DC70760-C1D4-4C92-B241-A2C95FF8DD4C}" type="pres">
      <dgm:prSet presAssocID="{E3C2EB0B-0EF8-4021-AC3D-D69B1A398ED7}" presName="spaceRect" presStyleCnt="0"/>
      <dgm:spPr/>
    </dgm:pt>
    <dgm:pt modelId="{2A97D703-3DEB-48DD-A16E-85EF011AD550}" type="pres">
      <dgm:prSet presAssocID="{E3C2EB0B-0EF8-4021-AC3D-D69B1A398ED7}" presName="parTx" presStyleLbl="revTx" presStyleIdx="4" presStyleCnt="5">
        <dgm:presLayoutVars>
          <dgm:chMax val="0"/>
          <dgm:chPref val="0"/>
        </dgm:presLayoutVars>
      </dgm:prSet>
      <dgm:spPr/>
    </dgm:pt>
  </dgm:ptLst>
  <dgm:cxnLst>
    <dgm:cxn modelId="{14981B1C-57CB-4304-9777-F9383B216F65}" srcId="{1B64C187-135B-4AF0-BE2C-5E816838D2A2}" destId="{72AD6B25-5CED-41C2-8693-EF3F526B612A}" srcOrd="3" destOrd="0" parTransId="{13CC6396-F6A3-41F6-92F6-78B47C3C8A5A}" sibTransId="{65D92D4B-036F-4400-9158-7BBA70B03634}"/>
    <dgm:cxn modelId="{F900D94B-DF56-473D-9CB5-39BF9D3CBE28}" srcId="{1B64C187-135B-4AF0-BE2C-5E816838D2A2}" destId="{91FA57BF-F4A9-4CCE-AA4E-8BD6EA473698}" srcOrd="2" destOrd="0" parTransId="{6238945C-D179-427C-98A9-D3E2E5F5A468}" sibTransId="{64578B0B-942F-4DD9-98AD-2817588F4F5F}"/>
    <dgm:cxn modelId="{C786D94C-A638-494F-BF18-0446AF067370}" srcId="{1B64C187-135B-4AF0-BE2C-5E816838D2A2}" destId="{E3C2EB0B-0EF8-4021-AC3D-D69B1A398ED7}" srcOrd="4" destOrd="0" parTransId="{98D61296-1D4A-4358-889A-29299D669C96}" sibTransId="{BE25E58B-5237-4481-95FC-6F295C05469B}"/>
    <dgm:cxn modelId="{5740B752-28F7-C243-B713-7D17CFA25364}" type="presOf" srcId="{49900009-0805-4AD6-959B-467C23787BB2}" destId="{F3837886-4D65-413C-9FF6-9512BCBE0CF6}" srcOrd="0" destOrd="0" presId="urn:microsoft.com/office/officeart/2018/2/layout/IconVerticalSolidList"/>
    <dgm:cxn modelId="{48467755-E0B3-E744-8FCA-FD4F8C052C4C}" type="presOf" srcId="{E3C2EB0B-0EF8-4021-AC3D-D69B1A398ED7}" destId="{2A97D703-3DEB-48DD-A16E-85EF011AD550}" srcOrd="0" destOrd="0" presId="urn:microsoft.com/office/officeart/2018/2/layout/IconVerticalSolidList"/>
    <dgm:cxn modelId="{B681F358-197C-2C4D-89D4-12D3DF2BC496}" type="presOf" srcId="{83E5C49D-779F-4F90-81F8-349C597CB0E0}" destId="{0A752FB6-4E91-443A-8793-773915B5F350}" srcOrd="0" destOrd="0" presId="urn:microsoft.com/office/officeart/2018/2/layout/IconVerticalSolidList"/>
    <dgm:cxn modelId="{59332978-B675-4834-9C38-6D526DDF542F}" srcId="{1B64C187-135B-4AF0-BE2C-5E816838D2A2}" destId="{83E5C49D-779F-4F90-81F8-349C597CB0E0}" srcOrd="0" destOrd="0" parTransId="{E459FB30-9EB5-4D0A-BE5C-BD1BE6F26F69}" sibTransId="{D6836BBA-B9D7-494C-A589-19FB9D316361}"/>
    <dgm:cxn modelId="{138E7F8D-4825-1545-9F1C-ADF1AE822EFC}" type="presOf" srcId="{91FA57BF-F4A9-4CCE-AA4E-8BD6EA473698}" destId="{064EE196-1476-4370-BD49-204BCD0205C6}" srcOrd="0" destOrd="0" presId="urn:microsoft.com/office/officeart/2018/2/layout/IconVerticalSolidList"/>
    <dgm:cxn modelId="{57AC389E-F1A0-4914-BE65-91010D00B5E4}" srcId="{1B64C187-135B-4AF0-BE2C-5E816838D2A2}" destId="{49900009-0805-4AD6-959B-467C23787BB2}" srcOrd="1" destOrd="0" parTransId="{57695231-852E-4DAB-BDD1-15C6AB295303}" sibTransId="{9E9871D3-ECB5-41E3-B0E1-C95E858E2A2D}"/>
    <dgm:cxn modelId="{EC8A6DAB-B099-514D-9ECA-E09B65CCAD5B}" type="presOf" srcId="{1B64C187-135B-4AF0-BE2C-5E816838D2A2}" destId="{1F9422F9-4358-4C4C-B0AA-1E10129037B6}" srcOrd="0" destOrd="0" presId="urn:microsoft.com/office/officeart/2018/2/layout/IconVerticalSolidList"/>
    <dgm:cxn modelId="{9DE64AE8-9964-BA4A-AEBB-097896546A94}" type="presOf" srcId="{72AD6B25-5CED-41C2-8693-EF3F526B612A}" destId="{91272B8B-AC5A-4D61-89E5-300190C5F8F9}" srcOrd="0" destOrd="0" presId="urn:microsoft.com/office/officeart/2018/2/layout/IconVerticalSolidList"/>
    <dgm:cxn modelId="{07365B78-0869-5945-9636-4B3AF7BFC17D}" type="presParOf" srcId="{1F9422F9-4358-4C4C-B0AA-1E10129037B6}" destId="{819C37EE-D3D1-4670-AFA2-5EC849D19698}" srcOrd="0" destOrd="0" presId="urn:microsoft.com/office/officeart/2018/2/layout/IconVerticalSolidList"/>
    <dgm:cxn modelId="{FBC8DE64-5A1B-6344-9FBA-A00FE59EE5DA}" type="presParOf" srcId="{819C37EE-D3D1-4670-AFA2-5EC849D19698}" destId="{34A9EDB0-6C0B-4C29-95D1-13AC6B0A6E0D}" srcOrd="0" destOrd="0" presId="urn:microsoft.com/office/officeart/2018/2/layout/IconVerticalSolidList"/>
    <dgm:cxn modelId="{037D2447-C046-054C-B96F-E0439B5E37E1}" type="presParOf" srcId="{819C37EE-D3D1-4670-AFA2-5EC849D19698}" destId="{59F3ADB9-26EE-415B-81B9-27760A3E3C11}" srcOrd="1" destOrd="0" presId="urn:microsoft.com/office/officeart/2018/2/layout/IconVerticalSolidList"/>
    <dgm:cxn modelId="{D202397D-1ABD-784D-B7D3-0E43BAF67F91}" type="presParOf" srcId="{819C37EE-D3D1-4670-AFA2-5EC849D19698}" destId="{1065D1A2-29E1-4282-BDA7-40B1D06C294A}" srcOrd="2" destOrd="0" presId="urn:microsoft.com/office/officeart/2018/2/layout/IconVerticalSolidList"/>
    <dgm:cxn modelId="{984D1E82-509A-1C48-AC10-446FCB98B509}" type="presParOf" srcId="{819C37EE-D3D1-4670-AFA2-5EC849D19698}" destId="{0A752FB6-4E91-443A-8793-773915B5F350}" srcOrd="3" destOrd="0" presId="urn:microsoft.com/office/officeart/2018/2/layout/IconVerticalSolidList"/>
    <dgm:cxn modelId="{9D726B67-060B-3E4F-9409-CEA70F53C810}" type="presParOf" srcId="{1F9422F9-4358-4C4C-B0AA-1E10129037B6}" destId="{6855F706-C434-44D1-A19A-ABCD11B279BF}" srcOrd="1" destOrd="0" presId="urn:microsoft.com/office/officeart/2018/2/layout/IconVerticalSolidList"/>
    <dgm:cxn modelId="{8C0DAF2F-F44B-1242-909D-4D0198E66F94}" type="presParOf" srcId="{1F9422F9-4358-4C4C-B0AA-1E10129037B6}" destId="{202EA850-8D10-4F68-9EA7-6E524435F024}" srcOrd="2" destOrd="0" presId="urn:microsoft.com/office/officeart/2018/2/layout/IconVerticalSolidList"/>
    <dgm:cxn modelId="{810D2B0A-ACB4-4A4B-8AE3-6EB42748E5F1}" type="presParOf" srcId="{202EA850-8D10-4F68-9EA7-6E524435F024}" destId="{A20D80A7-8A48-460E-BBB5-E45A1CF2F24A}" srcOrd="0" destOrd="0" presId="urn:microsoft.com/office/officeart/2018/2/layout/IconVerticalSolidList"/>
    <dgm:cxn modelId="{4334829C-B6A4-1A44-9135-3CEA02F55E2E}" type="presParOf" srcId="{202EA850-8D10-4F68-9EA7-6E524435F024}" destId="{AE013151-C398-4A57-AE73-FCA5FF125181}" srcOrd="1" destOrd="0" presId="urn:microsoft.com/office/officeart/2018/2/layout/IconVerticalSolidList"/>
    <dgm:cxn modelId="{FCF018F6-08C7-B44D-B6D8-3399888658D7}" type="presParOf" srcId="{202EA850-8D10-4F68-9EA7-6E524435F024}" destId="{6DF4E0ED-6D84-4B9A-AF33-AF5475800E82}" srcOrd="2" destOrd="0" presId="urn:microsoft.com/office/officeart/2018/2/layout/IconVerticalSolidList"/>
    <dgm:cxn modelId="{DE485E7F-8BAE-2D4F-818D-A55D0996A3B8}" type="presParOf" srcId="{202EA850-8D10-4F68-9EA7-6E524435F024}" destId="{F3837886-4D65-413C-9FF6-9512BCBE0CF6}" srcOrd="3" destOrd="0" presId="urn:microsoft.com/office/officeart/2018/2/layout/IconVerticalSolidList"/>
    <dgm:cxn modelId="{121DD813-749A-C840-8EDA-EBEC4B1D4AE3}" type="presParOf" srcId="{1F9422F9-4358-4C4C-B0AA-1E10129037B6}" destId="{F9EDD266-AE5D-426A-A87F-3116354BD169}" srcOrd="3" destOrd="0" presId="urn:microsoft.com/office/officeart/2018/2/layout/IconVerticalSolidList"/>
    <dgm:cxn modelId="{50EC3146-D433-0549-83B1-CD2E9FE1FC02}" type="presParOf" srcId="{1F9422F9-4358-4C4C-B0AA-1E10129037B6}" destId="{7032D02A-7B96-4C14-8EA1-517C06B2FB8D}" srcOrd="4" destOrd="0" presId="urn:microsoft.com/office/officeart/2018/2/layout/IconVerticalSolidList"/>
    <dgm:cxn modelId="{B316EBB3-F193-DB43-85DD-59F80C2BCFA4}" type="presParOf" srcId="{7032D02A-7B96-4C14-8EA1-517C06B2FB8D}" destId="{2F66E50D-85F4-464A-B135-7C2272103A55}" srcOrd="0" destOrd="0" presId="urn:microsoft.com/office/officeart/2018/2/layout/IconVerticalSolidList"/>
    <dgm:cxn modelId="{BD8F9768-5FD0-5743-94A2-814A4E06AA30}" type="presParOf" srcId="{7032D02A-7B96-4C14-8EA1-517C06B2FB8D}" destId="{CA9132FC-4DC8-4D23-A322-DE9E60BB28C5}" srcOrd="1" destOrd="0" presId="urn:microsoft.com/office/officeart/2018/2/layout/IconVerticalSolidList"/>
    <dgm:cxn modelId="{F64F57F2-88F7-324B-84B3-C7B9D4BED207}" type="presParOf" srcId="{7032D02A-7B96-4C14-8EA1-517C06B2FB8D}" destId="{652D1B92-3D5F-4973-A804-6FFE4288777F}" srcOrd="2" destOrd="0" presId="urn:microsoft.com/office/officeart/2018/2/layout/IconVerticalSolidList"/>
    <dgm:cxn modelId="{D83B2266-E320-6645-A6C8-119512DB2F0A}" type="presParOf" srcId="{7032D02A-7B96-4C14-8EA1-517C06B2FB8D}" destId="{064EE196-1476-4370-BD49-204BCD0205C6}" srcOrd="3" destOrd="0" presId="urn:microsoft.com/office/officeart/2018/2/layout/IconVerticalSolidList"/>
    <dgm:cxn modelId="{7297B4FA-25BB-4F49-B042-BEDEB8CC9883}" type="presParOf" srcId="{1F9422F9-4358-4C4C-B0AA-1E10129037B6}" destId="{0F5A68BD-1B9D-4D70-8BF6-EE99D960B5DB}" srcOrd="5" destOrd="0" presId="urn:microsoft.com/office/officeart/2018/2/layout/IconVerticalSolidList"/>
    <dgm:cxn modelId="{6E7DF854-699F-A643-BDE0-76AF4FD16D45}" type="presParOf" srcId="{1F9422F9-4358-4C4C-B0AA-1E10129037B6}" destId="{F42F6959-0734-4284-B7C2-D8DBF692FAC0}" srcOrd="6" destOrd="0" presId="urn:microsoft.com/office/officeart/2018/2/layout/IconVerticalSolidList"/>
    <dgm:cxn modelId="{9D3F56A5-1C22-3C4B-9DBE-276C6C48C071}" type="presParOf" srcId="{F42F6959-0734-4284-B7C2-D8DBF692FAC0}" destId="{E46F8F33-F58E-46FB-9D32-C477326C8F57}" srcOrd="0" destOrd="0" presId="urn:microsoft.com/office/officeart/2018/2/layout/IconVerticalSolidList"/>
    <dgm:cxn modelId="{A2934E04-42F6-924A-913B-012929BB2D3B}" type="presParOf" srcId="{F42F6959-0734-4284-B7C2-D8DBF692FAC0}" destId="{48A99149-2D97-44D7-A449-14803F7E703E}" srcOrd="1" destOrd="0" presId="urn:microsoft.com/office/officeart/2018/2/layout/IconVerticalSolidList"/>
    <dgm:cxn modelId="{8AC6B44A-F4A3-E146-8677-39738E9B3170}" type="presParOf" srcId="{F42F6959-0734-4284-B7C2-D8DBF692FAC0}" destId="{A5AF4C1D-C5B2-4E7F-98AB-9E5682944ACE}" srcOrd="2" destOrd="0" presId="urn:microsoft.com/office/officeart/2018/2/layout/IconVerticalSolidList"/>
    <dgm:cxn modelId="{4F54C77C-2EFA-0A4B-9814-306122A530D9}" type="presParOf" srcId="{F42F6959-0734-4284-B7C2-D8DBF692FAC0}" destId="{91272B8B-AC5A-4D61-89E5-300190C5F8F9}" srcOrd="3" destOrd="0" presId="urn:microsoft.com/office/officeart/2018/2/layout/IconVerticalSolidList"/>
    <dgm:cxn modelId="{BD8E2644-DD1E-6349-BA70-CA9A6088B411}" type="presParOf" srcId="{1F9422F9-4358-4C4C-B0AA-1E10129037B6}" destId="{D57E3C9D-D331-4615-BE6D-961B8D721CBC}" srcOrd="7" destOrd="0" presId="urn:microsoft.com/office/officeart/2018/2/layout/IconVerticalSolidList"/>
    <dgm:cxn modelId="{5CB58ADF-29F7-CE45-AE56-435487A46EF0}" type="presParOf" srcId="{1F9422F9-4358-4C4C-B0AA-1E10129037B6}" destId="{44642DA5-6641-4154-B64E-347A1ED9824B}" srcOrd="8" destOrd="0" presId="urn:microsoft.com/office/officeart/2018/2/layout/IconVerticalSolidList"/>
    <dgm:cxn modelId="{E09D2F24-5AB6-D944-9142-B292937466CB}" type="presParOf" srcId="{44642DA5-6641-4154-B64E-347A1ED9824B}" destId="{8ABE6738-4A97-4F9D-978C-F7559AE9B6BA}" srcOrd="0" destOrd="0" presId="urn:microsoft.com/office/officeart/2018/2/layout/IconVerticalSolidList"/>
    <dgm:cxn modelId="{B7A8F5E7-B007-A744-AB48-E292D41FCB82}" type="presParOf" srcId="{44642DA5-6641-4154-B64E-347A1ED9824B}" destId="{8C1DA764-14CE-453A-909F-323E5B1DC28E}" srcOrd="1" destOrd="0" presId="urn:microsoft.com/office/officeart/2018/2/layout/IconVerticalSolidList"/>
    <dgm:cxn modelId="{3D8C0D4E-C655-EC4D-A56B-011A2A6C2FFA}" type="presParOf" srcId="{44642DA5-6641-4154-B64E-347A1ED9824B}" destId="{1DC70760-C1D4-4C92-B241-A2C95FF8DD4C}" srcOrd="2" destOrd="0" presId="urn:microsoft.com/office/officeart/2018/2/layout/IconVerticalSolidList"/>
    <dgm:cxn modelId="{52BDAFFC-4FA3-8F4C-89A3-9BD0280C85BA}" type="presParOf" srcId="{44642DA5-6641-4154-B64E-347A1ED9824B}" destId="{2A97D703-3DEB-48DD-A16E-85EF011AD550}" srcOrd="3" destOrd="0" presId="urn:microsoft.com/office/officeart/2018/2/layout/IconVerticalSoli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A7BADC9-76E0-4985-AE0E-A97DBBEC885E}" type="doc">
      <dgm:prSet loTypeId="urn:microsoft.com/office/officeart/2018/2/layout/IconVerticalSolidList" loCatId="icon" qsTypeId="urn:microsoft.com/office/officeart/2005/8/quickstyle/simple1" qsCatId="simple" csTypeId="urn:microsoft.com/office/officeart/2018/5/colors/Iconchunking_neutralbg_colorful5" csCatId="colorful" phldr="1"/>
      <dgm:spPr/>
      <dgm:t>
        <a:bodyPr/>
        <a:lstStyle/>
        <a:p>
          <a:endParaRPr lang="en-US"/>
        </a:p>
      </dgm:t>
    </dgm:pt>
    <dgm:pt modelId="{06B95368-A1F2-40FD-9CF0-E63E0B46962D}">
      <dgm:prSet custT="1"/>
      <dgm:spPr/>
      <dgm:t>
        <a:bodyPr/>
        <a:lstStyle/>
        <a:p>
          <a:r>
            <a:rPr lang="en-US" sz="2400" dirty="0"/>
            <a:t>Schedule pleasant activities</a:t>
          </a:r>
        </a:p>
      </dgm:t>
    </dgm:pt>
    <dgm:pt modelId="{FE6DADBC-851D-4BE2-926C-99DE69824611}" type="parTrans" cxnId="{9870CF92-5C79-420F-A822-1AE64D3CB6FC}">
      <dgm:prSet/>
      <dgm:spPr/>
      <dgm:t>
        <a:bodyPr/>
        <a:lstStyle/>
        <a:p>
          <a:endParaRPr lang="en-US"/>
        </a:p>
      </dgm:t>
    </dgm:pt>
    <dgm:pt modelId="{220451D8-9B5D-4D98-B3C6-29D413A4A206}" type="sibTrans" cxnId="{9870CF92-5C79-420F-A822-1AE64D3CB6FC}">
      <dgm:prSet/>
      <dgm:spPr/>
      <dgm:t>
        <a:bodyPr/>
        <a:lstStyle/>
        <a:p>
          <a:endParaRPr lang="en-US"/>
        </a:p>
      </dgm:t>
    </dgm:pt>
    <dgm:pt modelId="{FFD3F0BD-6F1B-46D1-8F30-383559120B90}">
      <dgm:prSet custT="1"/>
      <dgm:spPr/>
      <dgm:t>
        <a:bodyPr/>
        <a:lstStyle/>
        <a:p>
          <a:r>
            <a:rPr lang="en-US" sz="2400" dirty="0"/>
            <a:t>Drop the guilt</a:t>
          </a:r>
        </a:p>
      </dgm:t>
    </dgm:pt>
    <dgm:pt modelId="{A10CCC53-06F4-4099-BBA8-646455108997}" type="parTrans" cxnId="{624087C6-51DC-4127-91BA-F46ED4EE5547}">
      <dgm:prSet/>
      <dgm:spPr/>
      <dgm:t>
        <a:bodyPr/>
        <a:lstStyle/>
        <a:p>
          <a:endParaRPr lang="en-US"/>
        </a:p>
      </dgm:t>
    </dgm:pt>
    <dgm:pt modelId="{1886CBF8-7CFC-47AE-A03B-4C4BD065D8EE}" type="sibTrans" cxnId="{624087C6-51DC-4127-91BA-F46ED4EE5547}">
      <dgm:prSet/>
      <dgm:spPr/>
      <dgm:t>
        <a:bodyPr/>
        <a:lstStyle/>
        <a:p>
          <a:endParaRPr lang="en-US"/>
        </a:p>
      </dgm:t>
    </dgm:pt>
    <dgm:pt modelId="{3590DC1C-11FB-4D7D-AB86-6A0DA18CDF84}">
      <dgm:prSet custT="1"/>
      <dgm:spPr/>
      <dgm:t>
        <a:bodyPr/>
        <a:lstStyle/>
        <a:p>
          <a:r>
            <a:rPr lang="en-US" sz="2400" dirty="0"/>
            <a:t>Keep normal hours - be a role model</a:t>
          </a:r>
        </a:p>
      </dgm:t>
    </dgm:pt>
    <dgm:pt modelId="{55214F1F-05E8-4E25-86B7-B203E2FA678D}" type="parTrans" cxnId="{EF4D5F3B-3B90-4F48-BF6B-10C14B320D6D}">
      <dgm:prSet/>
      <dgm:spPr/>
      <dgm:t>
        <a:bodyPr/>
        <a:lstStyle/>
        <a:p>
          <a:endParaRPr lang="en-US"/>
        </a:p>
      </dgm:t>
    </dgm:pt>
    <dgm:pt modelId="{6B841F69-F1F8-45BE-8700-8865082859DE}" type="sibTrans" cxnId="{EF4D5F3B-3B90-4F48-BF6B-10C14B320D6D}">
      <dgm:prSet/>
      <dgm:spPr/>
      <dgm:t>
        <a:bodyPr/>
        <a:lstStyle/>
        <a:p>
          <a:endParaRPr lang="en-US"/>
        </a:p>
      </dgm:t>
    </dgm:pt>
    <dgm:pt modelId="{9308B405-87A1-4AE0-AB66-C247DBC77A5E}">
      <dgm:prSet custT="1"/>
      <dgm:spPr/>
      <dgm:t>
        <a:bodyPr/>
        <a:lstStyle/>
        <a:p>
          <a:r>
            <a:rPr lang="en-US" sz="2400" dirty="0"/>
            <a:t>Exercise – </a:t>
          </a:r>
          <a:r>
            <a:rPr lang="en-US" sz="2400" i="1" dirty="0"/>
            <a:t>heart rate up </a:t>
          </a:r>
          <a:r>
            <a:rPr lang="en-US" sz="2400" dirty="0"/>
            <a:t>for minimum 20 minutes </a:t>
          </a:r>
        </a:p>
      </dgm:t>
    </dgm:pt>
    <dgm:pt modelId="{3BBCB374-F3CB-41DC-9A64-429D1D16A401}" type="parTrans" cxnId="{A5C27C46-E52C-4E85-B37F-64709C6AE64C}">
      <dgm:prSet/>
      <dgm:spPr/>
      <dgm:t>
        <a:bodyPr/>
        <a:lstStyle/>
        <a:p>
          <a:endParaRPr lang="en-US"/>
        </a:p>
      </dgm:t>
    </dgm:pt>
    <dgm:pt modelId="{AC18BEDE-0211-43D6-8750-62835B695DBA}" type="sibTrans" cxnId="{A5C27C46-E52C-4E85-B37F-64709C6AE64C}">
      <dgm:prSet/>
      <dgm:spPr/>
      <dgm:t>
        <a:bodyPr/>
        <a:lstStyle/>
        <a:p>
          <a:endParaRPr lang="en-US"/>
        </a:p>
      </dgm:t>
    </dgm:pt>
    <dgm:pt modelId="{4228C516-CD95-43F1-89F9-C7380F7D0380}">
      <dgm:prSet custT="1"/>
      <dgm:spPr/>
      <dgm:t>
        <a:bodyPr/>
        <a:lstStyle/>
        <a:p>
          <a:r>
            <a:rPr lang="en-US" sz="2400" dirty="0"/>
            <a:t>Develop or extend positive habits and goals</a:t>
          </a:r>
        </a:p>
      </dgm:t>
    </dgm:pt>
    <dgm:pt modelId="{83909B4D-6850-42EB-B218-14AEB04FA4D2}" type="parTrans" cxnId="{E3D2D862-1F58-4530-AA56-C36F2E938BA8}">
      <dgm:prSet/>
      <dgm:spPr/>
      <dgm:t>
        <a:bodyPr/>
        <a:lstStyle/>
        <a:p>
          <a:endParaRPr lang="en-US"/>
        </a:p>
      </dgm:t>
    </dgm:pt>
    <dgm:pt modelId="{503627BB-1918-4E83-A1C9-D8886BE01AD2}" type="sibTrans" cxnId="{E3D2D862-1F58-4530-AA56-C36F2E938BA8}">
      <dgm:prSet/>
      <dgm:spPr/>
      <dgm:t>
        <a:bodyPr/>
        <a:lstStyle/>
        <a:p>
          <a:endParaRPr lang="en-US"/>
        </a:p>
      </dgm:t>
    </dgm:pt>
    <dgm:pt modelId="{AF4E6695-60A8-4954-BC23-1AF1C69AC270}">
      <dgm:prSet custT="1"/>
      <dgm:spPr/>
      <dgm:t>
        <a:bodyPr/>
        <a:lstStyle/>
        <a:p>
          <a:r>
            <a:rPr lang="en-US" sz="2400" dirty="0"/>
            <a:t>If you have a therapist, call them; low threshold for getting one</a:t>
          </a:r>
        </a:p>
      </dgm:t>
    </dgm:pt>
    <dgm:pt modelId="{27CC3373-407E-4CE7-A072-C355B2CD7720}" type="parTrans" cxnId="{23CBDC91-32C4-4547-BBD3-7D7BB85097C6}">
      <dgm:prSet/>
      <dgm:spPr/>
      <dgm:t>
        <a:bodyPr/>
        <a:lstStyle/>
        <a:p>
          <a:endParaRPr lang="en-US"/>
        </a:p>
      </dgm:t>
    </dgm:pt>
    <dgm:pt modelId="{C2CDEB47-2B60-424B-9785-5A6377F812C6}" type="sibTrans" cxnId="{23CBDC91-32C4-4547-BBD3-7D7BB85097C6}">
      <dgm:prSet/>
      <dgm:spPr/>
      <dgm:t>
        <a:bodyPr/>
        <a:lstStyle/>
        <a:p>
          <a:endParaRPr lang="en-US"/>
        </a:p>
      </dgm:t>
    </dgm:pt>
    <dgm:pt modelId="{03B3C269-6BE5-4704-89B9-446B87F6AEBC}" type="pres">
      <dgm:prSet presAssocID="{FA7BADC9-76E0-4985-AE0E-A97DBBEC885E}" presName="root" presStyleCnt="0">
        <dgm:presLayoutVars>
          <dgm:dir/>
          <dgm:resizeHandles val="exact"/>
        </dgm:presLayoutVars>
      </dgm:prSet>
      <dgm:spPr/>
    </dgm:pt>
    <dgm:pt modelId="{86C23790-8C16-4D5C-95E1-6B6B2E83B829}" type="pres">
      <dgm:prSet presAssocID="{06B95368-A1F2-40FD-9CF0-E63E0B46962D}" presName="compNode" presStyleCnt="0"/>
      <dgm:spPr/>
    </dgm:pt>
    <dgm:pt modelId="{22A46DA9-183E-48F3-867D-F321E490DD6B}" type="pres">
      <dgm:prSet presAssocID="{06B95368-A1F2-40FD-9CF0-E63E0B46962D}" presName="bgRect" presStyleLbl="bgShp" presStyleIdx="0" presStyleCnt="6"/>
      <dgm:spPr/>
    </dgm:pt>
    <dgm:pt modelId="{F4D26E03-735A-4C14-8380-34ACDC3C477D}" type="pres">
      <dgm:prSet presAssocID="{06B95368-A1F2-40FD-9CF0-E63E0B46962D}" presName="iconRect" presStyleLbl="node1" presStyleIdx="0" presStyleCnt="6"/>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Smiling Face with No Fill"/>
        </a:ext>
      </dgm:extLst>
    </dgm:pt>
    <dgm:pt modelId="{522F1974-CC03-426A-9B9C-2D060B352976}" type="pres">
      <dgm:prSet presAssocID="{06B95368-A1F2-40FD-9CF0-E63E0B46962D}" presName="spaceRect" presStyleCnt="0"/>
      <dgm:spPr/>
    </dgm:pt>
    <dgm:pt modelId="{D5F88752-4FCA-4C2A-9055-A3ED379CB487}" type="pres">
      <dgm:prSet presAssocID="{06B95368-A1F2-40FD-9CF0-E63E0B46962D}" presName="parTx" presStyleLbl="revTx" presStyleIdx="0" presStyleCnt="6">
        <dgm:presLayoutVars>
          <dgm:chMax val="0"/>
          <dgm:chPref val="0"/>
        </dgm:presLayoutVars>
      </dgm:prSet>
      <dgm:spPr/>
    </dgm:pt>
    <dgm:pt modelId="{6472BA4F-D827-44CF-A1A0-0E46C7213A49}" type="pres">
      <dgm:prSet presAssocID="{220451D8-9B5D-4D98-B3C6-29D413A4A206}" presName="sibTrans" presStyleCnt="0"/>
      <dgm:spPr/>
    </dgm:pt>
    <dgm:pt modelId="{09A23042-575B-4B1F-AF94-55A4F532D00B}" type="pres">
      <dgm:prSet presAssocID="{FFD3F0BD-6F1B-46D1-8F30-383559120B90}" presName="compNode" presStyleCnt="0"/>
      <dgm:spPr/>
    </dgm:pt>
    <dgm:pt modelId="{A779E0A3-7D1B-4DD0-922A-58AA3F0D21F1}" type="pres">
      <dgm:prSet presAssocID="{FFD3F0BD-6F1B-46D1-8F30-383559120B90}" presName="bgRect" presStyleLbl="bgShp" presStyleIdx="1" presStyleCnt="6"/>
      <dgm:spPr/>
    </dgm:pt>
    <dgm:pt modelId="{2F84C332-4A0D-4CD6-AE73-5F67DDDCE459}" type="pres">
      <dgm:prSet presAssocID="{FFD3F0BD-6F1B-46D1-8F30-383559120B90}" presName="iconRect" presStyleLbl="node1" presStyleIdx="1" presStyleCnt="6"/>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Crying Face with No Fill"/>
        </a:ext>
      </dgm:extLst>
    </dgm:pt>
    <dgm:pt modelId="{000A2035-0FB9-495A-9BD6-09A7AF5ED903}" type="pres">
      <dgm:prSet presAssocID="{FFD3F0BD-6F1B-46D1-8F30-383559120B90}" presName="spaceRect" presStyleCnt="0"/>
      <dgm:spPr/>
    </dgm:pt>
    <dgm:pt modelId="{B10BB5E8-6DE1-4F37-AFD8-1536396F4D8B}" type="pres">
      <dgm:prSet presAssocID="{FFD3F0BD-6F1B-46D1-8F30-383559120B90}" presName="parTx" presStyleLbl="revTx" presStyleIdx="1" presStyleCnt="6">
        <dgm:presLayoutVars>
          <dgm:chMax val="0"/>
          <dgm:chPref val="0"/>
        </dgm:presLayoutVars>
      </dgm:prSet>
      <dgm:spPr/>
    </dgm:pt>
    <dgm:pt modelId="{7DA5EEFB-8374-467E-AEE2-44C0E1A36967}" type="pres">
      <dgm:prSet presAssocID="{1886CBF8-7CFC-47AE-A03B-4C4BD065D8EE}" presName="sibTrans" presStyleCnt="0"/>
      <dgm:spPr/>
    </dgm:pt>
    <dgm:pt modelId="{0DC746F3-599A-4CDA-BEAD-5D128DE3F1DF}" type="pres">
      <dgm:prSet presAssocID="{3590DC1C-11FB-4D7D-AB86-6A0DA18CDF84}" presName="compNode" presStyleCnt="0"/>
      <dgm:spPr/>
    </dgm:pt>
    <dgm:pt modelId="{52B52FC9-852B-43CC-A593-CDA642F8D3BE}" type="pres">
      <dgm:prSet presAssocID="{3590DC1C-11FB-4D7D-AB86-6A0DA18CDF84}" presName="bgRect" presStyleLbl="bgShp" presStyleIdx="2" presStyleCnt="6" custLinFactNeighborX="764" custLinFactNeighborY="-5283"/>
      <dgm:spPr/>
    </dgm:pt>
    <dgm:pt modelId="{4C0A3597-0AF3-402C-9F59-63599E9D3403}" type="pres">
      <dgm:prSet presAssocID="{3590DC1C-11FB-4D7D-AB86-6A0DA18CDF84}" presName="iconRect" presStyleLbl="node1" presStyleIdx="2" presStyleCnt="6"/>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Hourglass"/>
        </a:ext>
      </dgm:extLst>
    </dgm:pt>
    <dgm:pt modelId="{9CD3A55E-8111-4C30-A895-99CD43E8E780}" type="pres">
      <dgm:prSet presAssocID="{3590DC1C-11FB-4D7D-AB86-6A0DA18CDF84}" presName="spaceRect" presStyleCnt="0"/>
      <dgm:spPr/>
    </dgm:pt>
    <dgm:pt modelId="{24D69C4E-DDFE-44F1-97D6-F36E5840FA07}" type="pres">
      <dgm:prSet presAssocID="{3590DC1C-11FB-4D7D-AB86-6A0DA18CDF84}" presName="parTx" presStyleLbl="revTx" presStyleIdx="2" presStyleCnt="6">
        <dgm:presLayoutVars>
          <dgm:chMax val="0"/>
          <dgm:chPref val="0"/>
        </dgm:presLayoutVars>
      </dgm:prSet>
      <dgm:spPr/>
    </dgm:pt>
    <dgm:pt modelId="{D5F2E3A3-4502-4775-98F4-6AA71EB905E0}" type="pres">
      <dgm:prSet presAssocID="{6B841F69-F1F8-45BE-8700-8865082859DE}" presName="sibTrans" presStyleCnt="0"/>
      <dgm:spPr/>
    </dgm:pt>
    <dgm:pt modelId="{7FAB1840-471E-4DE7-BB68-BF7C55C4B9E7}" type="pres">
      <dgm:prSet presAssocID="{9308B405-87A1-4AE0-AB66-C247DBC77A5E}" presName="compNode" presStyleCnt="0"/>
      <dgm:spPr/>
    </dgm:pt>
    <dgm:pt modelId="{5905B3AC-8AB2-4E86-89DE-6203F54CBC67}" type="pres">
      <dgm:prSet presAssocID="{9308B405-87A1-4AE0-AB66-C247DBC77A5E}" presName="bgRect" presStyleLbl="bgShp" presStyleIdx="3" presStyleCnt="6"/>
      <dgm:spPr/>
    </dgm:pt>
    <dgm:pt modelId="{9BB7BAAE-7CA0-460E-89E9-43DDB05D626B}" type="pres">
      <dgm:prSet presAssocID="{9308B405-87A1-4AE0-AB66-C247DBC77A5E}" presName="iconRect" presStyleLbl="node1" presStyleIdx="3" presStyleCnt="6"/>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Heart Organ"/>
        </a:ext>
      </dgm:extLst>
    </dgm:pt>
    <dgm:pt modelId="{74545109-082F-4F5C-93FD-D754DE91B426}" type="pres">
      <dgm:prSet presAssocID="{9308B405-87A1-4AE0-AB66-C247DBC77A5E}" presName="spaceRect" presStyleCnt="0"/>
      <dgm:spPr/>
    </dgm:pt>
    <dgm:pt modelId="{D7BAA2A9-7D7B-49F5-AD5B-A685152C8B58}" type="pres">
      <dgm:prSet presAssocID="{9308B405-87A1-4AE0-AB66-C247DBC77A5E}" presName="parTx" presStyleLbl="revTx" presStyleIdx="3" presStyleCnt="6">
        <dgm:presLayoutVars>
          <dgm:chMax val="0"/>
          <dgm:chPref val="0"/>
        </dgm:presLayoutVars>
      </dgm:prSet>
      <dgm:spPr/>
    </dgm:pt>
    <dgm:pt modelId="{877BB313-DABD-4208-A671-159C2B0F5760}" type="pres">
      <dgm:prSet presAssocID="{AC18BEDE-0211-43D6-8750-62835B695DBA}" presName="sibTrans" presStyleCnt="0"/>
      <dgm:spPr/>
    </dgm:pt>
    <dgm:pt modelId="{0DEEF92E-8F2F-4D4A-B754-E8FA0D49D767}" type="pres">
      <dgm:prSet presAssocID="{4228C516-CD95-43F1-89F9-C7380F7D0380}" presName="compNode" presStyleCnt="0"/>
      <dgm:spPr/>
    </dgm:pt>
    <dgm:pt modelId="{7B759B2F-DEE4-46D4-ABD9-6EE0F7E17ACD}" type="pres">
      <dgm:prSet presAssocID="{4228C516-CD95-43F1-89F9-C7380F7D0380}" presName="bgRect" presStyleLbl="bgShp" presStyleIdx="4" presStyleCnt="6"/>
      <dgm:spPr/>
    </dgm:pt>
    <dgm:pt modelId="{76CA1D98-ECEC-43F4-9753-215772D79B49}" type="pres">
      <dgm:prSet presAssocID="{4228C516-CD95-43F1-89F9-C7380F7D0380}" presName="iconRect" presStyleLbl="node1" presStyleIdx="4" presStyleCnt="6"/>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a:noFill/>
        </a:ln>
      </dgm:spPr>
      <dgm:extLst>
        <a:ext uri="{E40237B7-FDA0-4F09-8148-C483321AD2D9}">
          <dgm14:cNvPr xmlns:dgm14="http://schemas.microsoft.com/office/drawing/2010/diagram" id="0" name="" descr="Thumbs Up Sign"/>
        </a:ext>
      </dgm:extLst>
    </dgm:pt>
    <dgm:pt modelId="{ECF7852F-D740-4CFE-8F2A-4C033EEA13A0}" type="pres">
      <dgm:prSet presAssocID="{4228C516-CD95-43F1-89F9-C7380F7D0380}" presName="spaceRect" presStyleCnt="0"/>
      <dgm:spPr/>
    </dgm:pt>
    <dgm:pt modelId="{55923E86-0112-48DD-AE82-D94E3257DA7D}" type="pres">
      <dgm:prSet presAssocID="{4228C516-CD95-43F1-89F9-C7380F7D0380}" presName="parTx" presStyleLbl="revTx" presStyleIdx="4" presStyleCnt="6">
        <dgm:presLayoutVars>
          <dgm:chMax val="0"/>
          <dgm:chPref val="0"/>
        </dgm:presLayoutVars>
      </dgm:prSet>
      <dgm:spPr/>
    </dgm:pt>
    <dgm:pt modelId="{C845362E-9149-4A22-89C0-A97F28B160BA}" type="pres">
      <dgm:prSet presAssocID="{503627BB-1918-4E83-A1C9-D8886BE01AD2}" presName="sibTrans" presStyleCnt="0"/>
      <dgm:spPr/>
    </dgm:pt>
    <dgm:pt modelId="{79EAAEDC-9739-4471-8F2E-EFB8FC2BE0EF}" type="pres">
      <dgm:prSet presAssocID="{AF4E6695-60A8-4954-BC23-1AF1C69AC270}" presName="compNode" presStyleCnt="0"/>
      <dgm:spPr/>
    </dgm:pt>
    <dgm:pt modelId="{B5AFE5AD-48C2-4C80-8DFC-1D3E60CBD8B9}" type="pres">
      <dgm:prSet presAssocID="{AF4E6695-60A8-4954-BC23-1AF1C69AC270}" presName="bgRect" presStyleLbl="bgShp" presStyleIdx="5" presStyleCnt="6"/>
      <dgm:spPr/>
    </dgm:pt>
    <dgm:pt modelId="{7DDCD92B-B398-4548-91CA-EC83F77000C6}" type="pres">
      <dgm:prSet presAssocID="{AF4E6695-60A8-4954-BC23-1AF1C69AC270}" presName="iconRect" presStyleLbl="node1" presStyleIdx="5" presStyleCnt="6"/>
      <dgm:spPr>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a:noFill/>
        </a:ln>
      </dgm:spPr>
      <dgm:extLst>
        <a:ext uri="{E40237B7-FDA0-4F09-8148-C483321AD2D9}">
          <dgm14:cNvPr xmlns:dgm14="http://schemas.microsoft.com/office/drawing/2010/diagram" id="0" name="" descr="Deaf"/>
        </a:ext>
      </dgm:extLst>
    </dgm:pt>
    <dgm:pt modelId="{2E004C57-DEA9-4E68-AFB9-CBD39665D286}" type="pres">
      <dgm:prSet presAssocID="{AF4E6695-60A8-4954-BC23-1AF1C69AC270}" presName="spaceRect" presStyleCnt="0"/>
      <dgm:spPr/>
    </dgm:pt>
    <dgm:pt modelId="{144902CA-21C8-43A3-86E9-A1E4A53F63CD}" type="pres">
      <dgm:prSet presAssocID="{AF4E6695-60A8-4954-BC23-1AF1C69AC270}" presName="parTx" presStyleLbl="revTx" presStyleIdx="5" presStyleCnt="6">
        <dgm:presLayoutVars>
          <dgm:chMax val="0"/>
          <dgm:chPref val="0"/>
        </dgm:presLayoutVars>
      </dgm:prSet>
      <dgm:spPr/>
    </dgm:pt>
  </dgm:ptLst>
  <dgm:cxnLst>
    <dgm:cxn modelId="{34B13306-F509-461D-B47F-30CCBF51B9B4}" type="presOf" srcId="{3590DC1C-11FB-4D7D-AB86-6A0DA18CDF84}" destId="{24D69C4E-DDFE-44F1-97D6-F36E5840FA07}" srcOrd="0" destOrd="0" presId="urn:microsoft.com/office/officeart/2018/2/layout/IconVerticalSolidList"/>
    <dgm:cxn modelId="{EF4D5F3B-3B90-4F48-BF6B-10C14B320D6D}" srcId="{FA7BADC9-76E0-4985-AE0E-A97DBBEC885E}" destId="{3590DC1C-11FB-4D7D-AB86-6A0DA18CDF84}" srcOrd="2" destOrd="0" parTransId="{55214F1F-05E8-4E25-86B7-B203E2FA678D}" sibTransId="{6B841F69-F1F8-45BE-8700-8865082859DE}"/>
    <dgm:cxn modelId="{A5C27C46-E52C-4E85-B37F-64709C6AE64C}" srcId="{FA7BADC9-76E0-4985-AE0E-A97DBBEC885E}" destId="{9308B405-87A1-4AE0-AB66-C247DBC77A5E}" srcOrd="3" destOrd="0" parTransId="{3BBCB374-F3CB-41DC-9A64-429D1D16A401}" sibTransId="{AC18BEDE-0211-43D6-8750-62835B695DBA}"/>
    <dgm:cxn modelId="{02D94654-4CEB-4CEC-BDFA-B1B52E621647}" type="presOf" srcId="{9308B405-87A1-4AE0-AB66-C247DBC77A5E}" destId="{D7BAA2A9-7D7B-49F5-AD5B-A685152C8B58}" srcOrd="0" destOrd="0" presId="urn:microsoft.com/office/officeart/2018/2/layout/IconVerticalSolidList"/>
    <dgm:cxn modelId="{E3D2D862-1F58-4530-AA56-C36F2E938BA8}" srcId="{FA7BADC9-76E0-4985-AE0E-A97DBBEC885E}" destId="{4228C516-CD95-43F1-89F9-C7380F7D0380}" srcOrd="4" destOrd="0" parTransId="{83909B4D-6850-42EB-B218-14AEB04FA4D2}" sibTransId="{503627BB-1918-4E83-A1C9-D8886BE01AD2}"/>
    <dgm:cxn modelId="{E266CD69-9E77-4C9C-8CDF-786BE834EE70}" type="presOf" srcId="{AF4E6695-60A8-4954-BC23-1AF1C69AC270}" destId="{144902CA-21C8-43A3-86E9-A1E4A53F63CD}" srcOrd="0" destOrd="0" presId="urn:microsoft.com/office/officeart/2018/2/layout/IconVerticalSolidList"/>
    <dgm:cxn modelId="{03362E77-3DA7-424E-9D20-A43835D7469D}" type="presOf" srcId="{FA7BADC9-76E0-4985-AE0E-A97DBBEC885E}" destId="{03B3C269-6BE5-4704-89B9-446B87F6AEBC}" srcOrd="0" destOrd="0" presId="urn:microsoft.com/office/officeart/2018/2/layout/IconVerticalSolidList"/>
    <dgm:cxn modelId="{816CB57C-4955-4D68-84C0-F8F2AC0B059B}" type="presOf" srcId="{06B95368-A1F2-40FD-9CF0-E63E0B46962D}" destId="{D5F88752-4FCA-4C2A-9055-A3ED379CB487}" srcOrd="0" destOrd="0" presId="urn:microsoft.com/office/officeart/2018/2/layout/IconVerticalSolidList"/>
    <dgm:cxn modelId="{23CBDC91-32C4-4547-BBD3-7D7BB85097C6}" srcId="{FA7BADC9-76E0-4985-AE0E-A97DBBEC885E}" destId="{AF4E6695-60A8-4954-BC23-1AF1C69AC270}" srcOrd="5" destOrd="0" parTransId="{27CC3373-407E-4CE7-A072-C355B2CD7720}" sibTransId="{C2CDEB47-2B60-424B-9785-5A6377F812C6}"/>
    <dgm:cxn modelId="{9870CF92-5C79-420F-A822-1AE64D3CB6FC}" srcId="{FA7BADC9-76E0-4985-AE0E-A97DBBEC885E}" destId="{06B95368-A1F2-40FD-9CF0-E63E0B46962D}" srcOrd="0" destOrd="0" parTransId="{FE6DADBC-851D-4BE2-926C-99DE69824611}" sibTransId="{220451D8-9B5D-4D98-B3C6-29D413A4A206}"/>
    <dgm:cxn modelId="{C6EF05A5-11C7-46DB-87EF-8A9C994A53E2}" type="presOf" srcId="{4228C516-CD95-43F1-89F9-C7380F7D0380}" destId="{55923E86-0112-48DD-AE82-D94E3257DA7D}" srcOrd="0" destOrd="0" presId="urn:microsoft.com/office/officeart/2018/2/layout/IconVerticalSolidList"/>
    <dgm:cxn modelId="{C823A9B3-5888-4493-A47C-46160A658305}" type="presOf" srcId="{FFD3F0BD-6F1B-46D1-8F30-383559120B90}" destId="{B10BB5E8-6DE1-4F37-AFD8-1536396F4D8B}" srcOrd="0" destOrd="0" presId="urn:microsoft.com/office/officeart/2018/2/layout/IconVerticalSolidList"/>
    <dgm:cxn modelId="{624087C6-51DC-4127-91BA-F46ED4EE5547}" srcId="{FA7BADC9-76E0-4985-AE0E-A97DBBEC885E}" destId="{FFD3F0BD-6F1B-46D1-8F30-383559120B90}" srcOrd="1" destOrd="0" parTransId="{A10CCC53-06F4-4099-BBA8-646455108997}" sibTransId="{1886CBF8-7CFC-47AE-A03B-4C4BD065D8EE}"/>
    <dgm:cxn modelId="{FCAD0124-3CF2-4403-9859-C2C89DB70AC5}" type="presParOf" srcId="{03B3C269-6BE5-4704-89B9-446B87F6AEBC}" destId="{86C23790-8C16-4D5C-95E1-6B6B2E83B829}" srcOrd="0" destOrd="0" presId="urn:microsoft.com/office/officeart/2018/2/layout/IconVerticalSolidList"/>
    <dgm:cxn modelId="{375EB8CE-EFAD-47BF-8AD9-791172E6AE89}" type="presParOf" srcId="{86C23790-8C16-4D5C-95E1-6B6B2E83B829}" destId="{22A46DA9-183E-48F3-867D-F321E490DD6B}" srcOrd="0" destOrd="0" presId="urn:microsoft.com/office/officeart/2018/2/layout/IconVerticalSolidList"/>
    <dgm:cxn modelId="{6447F087-AE0B-4296-8C4A-6C9F010DB0C7}" type="presParOf" srcId="{86C23790-8C16-4D5C-95E1-6B6B2E83B829}" destId="{F4D26E03-735A-4C14-8380-34ACDC3C477D}" srcOrd="1" destOrd="0" presId="urn:microsoft.com/office/officeart/2018/2/layout/IconVerticalSolidList"/>
    <dgm:cxn modelId="{12BECB82-0521-4A51-BA6C-190F56E448D9}" type="presParOf" srcId="{86C23790-8C16-4D5C-95E1-6B6B2E83B829}" destId="{522F1974-CC03-426A-9B9C-2D060B352976}" srcOrd="2" destOrd="0" presId="urn:microsoft.com/office/officeart/2018/2/layout/IconVerticalSolidList"/>
    <dgm:cxn modelId="{1006451E-9535-465C-AC2B-1DA7C77AFE0E}" type="presParOf" srcId="{86C23790-8C16-4D5C-95E1-6B6B2E83B829}" destId="{D5F88752-4FCA-4C2A-9055-A3ED379CB487}" srcOrd="3" destOrd="0" presId="urn:microsoft.com/office/officeart/2018/2/layout/IconVerticalSolidList"/>
    <dgm:cxn modelId="{6A6BB865-B8B6-4FF6-817F-F0B3D1D691C5}" type="presParOf" srcId="{03B3C269-6BE5-4704-89B9-446B87F6AEBC}" destId="{6472BA4F-D827-44CF-A1A0-0E46C7213A49}" srcOrd="1" destOrd="0" presId="urn:microsoft.com/office/officeart/2018/2/layout/IconVerticalSolidList"/>
    <dgm:cxn modelId="{6B6FB379-BE3A-4B3B-861E-F85C64FD00E8}" type="presParOf" srcId="{03B3C269-6BE5-4704-89B9-446B87F6AEBC}" destId="{09A23042-575B-4B1F-AF94-55A4F532D00B}" srcOrd="2" destOrd="0" presId="urn:microsoft.com/office/officeart/2018/2/layout/IconVerticalSolidList"/>
    <dgm:cxn modelId="{4875278A-664A-4B3C-9A95-08FCC2CA5B6F}" type="presParOf" srcId="{09A23042-575B-4B1F-AF94-55A4F532D00B}" destId="{A779E0A3-7D1B-4DD0-922A-58AA3F0D21F1}" srcOrd="0" destOrd="0" presId="urn:microsoft.com/office/officeart/2018/2/layout/IconVerticalSolidList"/>
    <dgm:cxn modelId="{9FDC4587-58C5-4921-878D-7D8499A0D701}" type="presParOf" srcId="{09A23042-575B-4B1F-AF94-55A4F532D00B}" destId="{2F84C332-4A0D-4CD6-AE73-5F67DDDCE459}" srcOrd="1" destOrd="0" presId="urn:microsoft.com/office/officeart/2018/2/layout/IconVerticalSolidList"/>
    <dgm:cxn modelId="{BD52DD89-37A9-4F9A-8A61-C79A66960111}" type="presParOf" srcId="{09A23042-575B-4B1F-AF94-55A4F532D00B}" destId="{000A2035-0FB9-495A-9BD6-09A7AF5ED903}" srcOrd="2" destOrd="0" presId="urn:microsoft.com/office/officeart/2018/2/layout/IconVerticalSolidList"/>
    <dgm:cxn modelId="{A23BBCC7-CD9E-4180-85EF-E4AA7B12936C}" type="presParOf" srcId="{09A23042-575B-4B1F-AF94-55A4F532D00B}" destId="{B10BB5E8-6DE1-4F37-AFD8-1536396F4D8B}" srcOrd="3" destOrd="0" presId="urn:microsoft.com/office/officeart/2018/2/layout/IconVerticalSolidList"/>
    <dgm:cxn modelId="{65E4DC65-9076-428B-B50B-D810A9FADD9B}" type="presParOf" srcId="{03B3C269-6BE5-4704-89B9-446B87F6AEBC}" destId="{7DA5EEFB-8374-467E-AEE2-44C0E1A36967}" srcOrd="3" destOrd="0" presId="urn:microsoft.com/office/officeart/2018/2/layout/IconVerticalSolidList"/>
    <dgm:cxn modelId="{7B91A4C5-565A-4062-AC66-3287DED07022}" type="presParOf" srcId="{03B3C269-6BE5-4704-89B9-446B87F6AEBC}" destId="{0DC746F3-599A-4CDA-BEAD-5D128DE3F1DF}" srcOrd="4" destOrd="0" presId="urn:microsoft.com/office/officeart/2018/2/layout/IconVerticalSolidList"/>
    <dgm:cxn modelId="{3CE97030-EDE2-46C0-ADC8-E34B4E231DCC}" type="presParOf" srcId="{0DC746F3-599A-4CDA-BEAD-5D128DE3F1DF}" destId="{52B52FC9-852B-43CC-A593-CDA642F8D3BE}" srcOrd="0" destOrd="0" presId="urn:microsoft.com/office/officeart/2018/2/layout/IconVerticalSolidList"/>
    <dgm:cxn modelId="{DF319CFD-560C-42FA-B099-3B48BA6E9325}" type="presParOf" srcId="{0DC746F3-599A-4CDA-BEAD-5D128DE3F1DF}" destId="{4C0A3597-0AF3-402C-9F59-63599E9D3403}" srcOrd="1" destOrd="0" presId="urn:microsoft.com/office/officeart/2018/2/layout/IconVerticalSolidList"/>
    <dgm:cxn modelId="{368B959C-B4B1-4482-AE33-56FB2F824F93}" type="presParOf" srcId="{0DC746F3-599A-4CDA-BEAD-5D128DE3F1DF}" destId="{9CD3A55E-8111-4C30-A895-99CD43E8E780}" srcOrd="2" destOrd="0" presId="urn:microsoft.com/office/officeart/2018/2/layout/IconVerticalSolidList"/>
    <dgm:cxn modelId="{9B45353A-5661-48D1-9DCF-D09CEACD3117}" type="presParOf" srcId="{0DC746F3-599A-4CDA-BEAD-5D128DE3F1DF}" destId="{24D69C4E-DDFE-44F1-97D6-F36E5840FA07}" srcOrd="3" destOrd="0" presId="urn:microsoft.com/office/officeart/2018/2/layout/IconVerticalSolidList"/>
    <dgm:cxn modelId="{AAC058D8-FE0F-4E96-A6F0-18927FAC651C}" type="presParOf" srcId="{03B3C269-6BE5-4704-89B9-446B87F6AEBC}" destId="{D5F2E3A3-4502-4775-98F4-6AA71EB905E0}" srcOrd="5" destOrd="0" presId="urn:microsoft.com/office/officeart/2018/2/layout/IconVerticalSolidList"/>
    <dgm:cxn modelId="{362C3727-FDA3-49C6-A49B-110E2894650C}" type="presParOf" srcId="{03B3C269-6BE5-4704-89B9-446B87F6AEBC}" destId="{7FAB1840-471E-4DE7-BB68-BF7C55C4B9E7}" srcOrd="6" destOrd="0" presId="urn:microsoft.com/office/officeart/2018/2/layout/IconVerticalSolidList"/>
    <dgm:cxn modelId="{9CB01C28-5BCA-4466-BCA0-5BECE3B3AE70}" type="presParOf" srcId="{7FAB1840-471E-4DE7-BB68-BF7C55C4B9E7}" destId="{5905B3AC-8AB2-4E86-89DE-6203F54CBC67}" srcOrd="0" destOrd="0" presId="urn:microsoft.com/office/officeart/2018/2/layout/IconVerticalSolidList"/>
    <dgm:cxn modelId="{6CC6C6FB-23C3-48E2-BD30-D36576C1C861}" type="presParOf" srcId="{7FAB1840-471E-4DE7-BB68-BF7C55C4B9E7}" destId="{9BB7BAAE-7CA0-460E-89E9-43DDB05D626B}" srcOrd="1" destOrd="0" presId="urn:microsoft.com/office/officeart/2018/2/layout/IconVerticalSolidList"/>
    <dgm:cxn modelId="{35FD24F8-724C-4B19-86A4-50F5FF6F45E1}" type="presParOf" srcId="{7FAB1840-471E-4DE7-BB68-BF7C55C4B9E7}" destId="{74545109-082F-4F5C-93FD-D754DE91B426}" srcOrd="2" destOrd="0" presId="urn:microsoft.com/office/officeart/2018/2/layout/IconVerticalSolidList"/>
    <dgm:cxn modelId="{194BD707-6CB9-440A-B1D3-23A0EE9DB3A7}" type="presParOf" srcId="{7FAB1840-471E-4DE7-BB68-BF7C55C4B9E7}" destId="{D7BAA2A9-7D7B-49F5-AD5B-A685152C8B58}" srcOrd="3" destOrd="0" presId="urn:microsoft.com/office/officeart/2018/2/layout/IconVerticalSolidList"/>
    <dgm:cxn modelId="{7FD55DDA-6CE8-4A47-9D34-A02519696D64}" type="presParOf" srcId="{03B3C269-6BE5-4704-89B9-446B87F6AEBC}" destId="{877BB313-DABD-4208-A671-159C2B0F5760}" srcOrd="7" destOrd="0" presId="urn:microsoft.com/office/officeart/2018/2/layout/IconVerticalSolidList"/>
    <dgm:cxn modelId="{6D0D4BE9-4E02-4C15-90AF-2DB6CEA3142D}" type="presParOf" srcId="{03B3C269-6BE5-4704-89B9-446B87F6AEBC}" destId="{0DEEF92E-8F2F-4D4A-B754-E8FA0D49D767}" srcOrd="8" destOrd="0" presId="urn:microsoft.com/office/officeart/2018/2/layout/IconVerticalSolidList"/>
    <dgm:cxn modelId="{575162B6-A7A1-46E7-BCA6-C8FD8C23562C}" type="presParOf" srcId="{0DEEF92E-8F2F-4D4A-B754-E8FA0D49D767}" destId="{7B759B2F-DEE4-46D4-ABD9-6EE0F7E17ACD}" srcOrd="0" destOrd="0" presId="urn:microsoft.com/office/officeart/2018/2/layout/IconVerticalSolidList"/>
    <dgm:cxn modelId="{02816672-E778-4208-8B45-D8EA9692D98E}" type="presParOf" srcId="{0DEEF92E-8F2F-4D4A-B754-E8FA0D49D767}" destId="{76CA1D98-ECEC-43F4-9753-215772D79B49}" srcOrd="1" destOrd="0" presId="urn:microsoft.com/office/officeart/2018/2/layout/IconVerticalSolidList"/>
    <dgm:cxn modelId="{A8968821-02EB-4E72-82D2-54E3B876D3B3}" type="presParOf" srcId="{0DEEF92E-8F2F-4D4A-B754-E8FA0D49D767}" destId="{ECF7852F-D740-4CFE-8F2A-4C033EEA13A0}" srcOrd="2" destOrd="0" presId="urn:microsoft.com/office/officeart/2018/2/layout/IconVerticalSolidList"/>
    <dgm:cxn modelId="{465AF3B5-B25B-449E-B629-7B62FBC62FE7}" type="presParOf" srcId="{0DEEF92E-8F2F-4D4A-B754-E8FA0D49D767}" destId="{55923E86-0112-48DD-AE82-D94E3257DA7D}" srcOrd="3" destOrd="0" presId="urn:microsoft.com/office/officeart/2018/2/layout/IconVerticalSolidList"/>
    <dgm:cxn modelId="{A67E7666-00FA-4DD6-A379-25C9A4AA1DB8}" type="presParOf" srcId="{03B3C269-6BE5-4704-89B9-446B87F6AEBC}" destId="{C845362E-9149-4A22-89C0-A97F28B160BA}" srcOrd="9" destOrd="0" presId="urn:microsoft.com/office/officeart/2018/2/layout/IconVerticalSolidList"/>
    <dgm:cxn modelId="{0308EAED-5DCC-4710-BF9B-16245C0C3E1C}" type="presParOf" srcId="{03B3C269-6BE5-4704-89B9-446B87F6AEBC}" destId="{79EAAEDC-9739-4471-8F2E-EFB8FC2BE0EF}" srcOrd="10" destOrd="0" presId="urn:microsoft.com/office/officeart/2018/2/layout/IconVerticalSolidList"/>
    <dgm:cxn modelId="{5B162FA3-C97E-4E0C-BAAC-4820C6F5281A}" type="presParOf" srcId="{79EAAEDC-9739-4471-8F2E-EFB8FC2BE0EF}" destId="{B5AFE5AD-48C2-4C80-8DFC-1D3E60CBD8B9}" srcOrd="0" destOrd="0" presId="urn:microsoft.com/office/officeart/2018/2/layout/IconVerticalSolidList"/>
    <dgm:cxn modelId="{9B4D1581-B354-499F-8C34-D31A14C96796}" type="presParOf" srcId="{79EAAEDC-9739-4471-8F2E-EFB8FC2BE0EF}" destId="{7DDCD92B-B398-4548-91CA-EC83F77000C6}" srcOrd="1" destOrd="0" presId="urn:microsoft.com/office/officeart/2018/2/layout/IconVerticalSolidList"/>
    <dgm:cxn modelId="{4688CA31-AF4E-48C9-8045-A4E11D75E728}" type="presParOf" srcId="{79EAAEDC-9739-4471-8F2E-EFB8FC2BE0EF}" destId="{2E004C57-DEA9-4E68-AFB9-CBD39665D286}" srcOrd="2" destOrd="0" presId="urn:microsoft.com/office/officeart/2018/2/layout/IconVerticalSolidList"/>
    <dgm:cxn modelId="{CE119FA3-6F7D-4A2C-9CFD-10637CB44CD1}" type="presParOf" srcId="{79EAAEDC-9739-4471-8F2E-EFB8FC2BE0EF}" destId="{144902CA-21C8-43A3-86E9-A1E4A53F63CD}" srcOrd="3" destOrd="0" presId="urn:microsoft.com/office/officeart/2018/2/layout/IconVerticalSoli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4A9EDB0-6C0B-4C29-95D1-13AC6B0A6E0D}">
      <dsp:nvSpPr>
        <dsp:cNvPr id="0" name=""/>
        <dsp:cNvSpPr/>
      </dsp:nvSpPr>
      <dsp:spPr>
        <a:xfrm>
          <a:off x="0" y="4606"/>
          <a:ext cx="6588691" cy="981254"/>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9F3ADB9-26EE-415B-81B9-27760A3E3C11}">
      <dsp:nvSpPr>
        <dsp:cNvPr id="0" name=""/>
        <dsp:cNvSpPr/>
      </dsp:nvSpPr>
      <dsp:spPr>
        <a:xfrm>
          <a:off x="296829" y="225389"/>
          <a:ext cx="539690" cy="539690"/>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0A752FB6-4E91-443A-8793-773915B5F350}">
      <dsp:nvSpPr>
        <dsp:cNvPr id="0" name=""/>
        <dsp:cNvSpPr/>
      </dsp:nvSpPr>
      <dsp:spPr>
        <a:xfrm>
          <a:off x="1133349" y="4606"/>
          <a:ext cx="5455341" cy="98125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3849" tIns="103849" rIns="103849" bIns="103849" numCol="1" spcCol="1270" anchor="ctr" anchorCtr="0">
          <a:noAutofit/>
        </a:bodyPr>
        <a:lstStyle/>
        <a:p>
          <a:pPr marL="0" lvl="0" indent="0" algn="l" defTabSz="1422400">
            <a:lnSpc>
              <a:spcPct val="100000"/>
            </a:lnSpc>
            <a:spcBef>
              <a:spcPct val="0"/>
            </a:spcBef>
            <a:spcAft>
              <a:spcPct val="35000"/>
            </a:spcAft>
            <a:buNone/>
          </a:pPr>
          <a:r>
            <a:rPr lang="en-US" sz="3200" kern="1200" dirty="0"/>
            <a:t>Eat</a:t>
          </a:r>
        </a:p>
      </dsp:txBody>
      <dsp:txXfrm>
        <a:off x="1133349" y="4606"/>
        <a:ext cx="5455341" cy="981254"/>
      </dsp:txXfrm>
    </dsp:sp>
    <dsp:sp modelId="{A20D80A7-8A48-460E-BBB5-E45A1CF2F24A}">
      <dsp:nvSpPr>
        <dsp:cNvPr id="0" name=""/>
        <dsp:cNvSpPr/>
      </dsp:nvSpPr>
      <dsp:spPr>
        <a:xfrm>
          <a:off x="0" y="1231175"/>
          <a:ext cx="6588691" cy="981254"/>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E013151-C398-4A57-AE73-FCA5FF125181}">
      <dsp:nvSpPr>
        <dsp:cNvPr id="0" name=""/>
        <dsp:cNvSpPr/>
      </dsp:nvSpPr>
      <dsp:spPr>
        <a:xfrm>
          <a:off x="296829" y="1451957"/>
          <a:ext cx="539690" cy="539690"/>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F3837886-4D65-413C-9FF6-9512BCBE0CF6}">
      <dsp:nvSpPr>
        <dsp:cNvPr id="0" name=""/>
        <dsp:cNvSpPr/>
      </dsp:nvSpPr>
      <dsp:spPr>
        <a:xfrm>
          <a:off x="1133349" y="1231175"/>
          <a:ext cx="5455341" cy="98125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3849" tIns="103849" rIns="103849" bIns="103849" numCol="1" spcCol="1270" anchor="ctr" anchorCtr="0">
          <a:noAutofit/>
        </a:bodyPr>
        <a:lstStyle/>
        <a:p>
          <a:pPr marL="0" lvl="0" indent="0" algn="l" defTabSz="1422400">
            <a:lnSpc>
              <a:spcPct val="100000"/>
            </a:lnSpc>
            <a:spcBef>
              <a:spcPct val="0"/>
            </a:spcBef>
            <a:spcAft>
              <a:spcPct val="35000"/>
            </a:spcAft>
            <a:buNone/>
          </a:pPr>
          <a:r>
            <a:rPr lang="en-US" sz="3200" kern="1200" dirty="0"/>
            <a:t>Sleep</a:t>
          </a:r>
        </a:p>
      </dsp:txBody>
      <dsp:txXfrm>
        <a:off x="1133349" y="1231175"/>
        <a:ext cx="5455341" cy="981254"/>
      </dsp:txXfrm>
    </dsp:sp>
    <dsp:sp modelId="{2F66E50D-85F4-464A-B135-7C2272103A55}">
      <dsp:nvSpPr>
        <dsp:cNvPr id="0" name=""/>
        <dsp:cNvSpPr/>
      </dsp:nvSpPr>
      <dsp:spPr>
        <a:xfrm>
          <a:off x="0" y="2457744"/>
          <a:ext cx="6588691" cy="981254"/>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A9132FC-4DC8-4D23-A322-DE9E60BB28C5}">
      <dsp:nvSpPr>
        <dsp:cNvPr id="0" name=""/>
        <dsp:cNvSpPr/>
      </dsp:nvSpPr>
      <dsp:spPr>
        <a:xfrm>
          <a:off x="296829" y="2678526"/>
          <a:ext cx="539690" cy="539690"/>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064EE196-1476-4370-BD49-204BCD0205C6}">
      <dsp:nvSpPr>
        <dsp:cNvPr id="0" name=""/>
        <dsp:cNvSpPr/>
      </dsp:nvSpPr>
      <dsp:spPr>
        <a:xfrm>
          <a:off x="1133349" y="2457744"/>
          <a:ext cx="5455341" cy="98125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3849" tIns="103849" rIns="103849" bIns="103849" numCol="1" spcCol="1270" anchor="ctr" anchorCtr="0">
          <a:noAutofit/>
        </a:bodyPr>
        <a:lstStyle/>
        <a:p>
          <a:pPr marL="0" lvl="0" indent="0" algn="l" defTabSz="1422400">
            <a:lnSpc>
              <a:spcPct val="100000"/>
            </a:lnSpc>
            <a:spcBef>
              <a:spcPct val="0"/>
            </a:spcBef>
            <a:spcAft>
              <a:spcPct val="35000"/>
            </a:spcAft>
            <a:buNone/>
          </a:pPr>
          <a:r>
            <a:rPr lang="en-US" sz="3200" kern="1200" dirty="0"/>
            <a:t>Move</a:t>
          </a:r>
        </a:p>
      </dsp:txBody>
      <dsp:txXfrm>
        <a:off x="1133349" y="2457744"/>
        <a:ext cx="5455341" cy="981254"/>
      </dsp:txXfrm>
    </dsp:sp>
    <dsp:sp modelId="{E46F8F33-F58E-46FB-9D32-C477326C8F57}">
      <dsp:nvSpPr>
        <dsp:cNvPr id="0" name=""/>
        <dsp:cNvSpPr/>
      </dsp:nvSpPr>
      <dsp:spPr>
        <a:xfrm>
          <a:off x="0" y="3684312"/>
          <a:ext cx="6588691" cy="981254"/>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8A99149-2D97-44D7-A449-14803F7E703E}">
      <dsp:nvSpPr>
        <dsp:cNvPr id="0" name=""/>
        <dsp:cNvSpPr/>
      </dsp:nvSpPr>
      <dsp:spPr>
        <a:xfrm>
          <a:off x="296829" y="3905095"/>
          <a:ext cx="539690" cy="539690"/>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91272B8B-AC5A-4D61-89E5-300190C5F8F9}">
      <dsp:nvSpPr>
        <dsp:cNvPr id="0" name=""/>
        <dsp:cNvSpPr/>
      </dsp:nvSpPr>
      <dsp:spPr>
        <a:xfrm>
          <a:off x="1133349" y="3684312"/>
          <a:ext cx="5455341" cy="98125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3849" tIns="103849" rIns="103849" bIns="103849" numCol="1" spcCol="1270" anchor="ctr" anchorCtr="0">
          <a:noAutofit/>
        </a:bodyPr>
        <a:lstStyle/>
        <a:p>
          <a:pPr marL="0" lvl="0" indent="0" algn="l" defTabSz="1422400">
            <a:lnSpc>
              <a:spcPct val="100000"/>
            </a:lnSpc>
            <a:spcBef>
              <a:spcPct val="0"/>
            </a:spcBef>
            <a:spcAft>
              <a:spcPct val="35000"/>
            </a:spcAft>
            <a:buNone/>
          </a:pPr>
          <a:r>
            <a:rPr lang="en-US" sz="3200" kern="1200" dirty="0"/>
            <a:t>Daylight</a:t>
          </a:r>
        </a:p>
      </dsp:txBody>
      <dsp:txXfrm>
        <a:off x="1133349" y="3684312"/>
        <a:ext cx="5455341" cy="981254"/>
      </dsp:txXfrm>
    </dsp:sp>
    <dsp:sp modelId="{8ABE6738-4A97-4F9D-978C-F7559AE9B6BA}">
      <dsp:nvSpPr>
        <dsp:cNvPr id="0" name=""/>
        <dsp:cNvSpPr/>
      </dsp:nvSpPr>
      <dsp:spPr>
        <a:xfrm>
          <a:off x="0" y="4910881"/>
          <a:ext cx="6588691" cy="981254"/>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C1DA764-14CE-453A-909F-323E5B1DC28E}">
      <dsp:nvSpPr>
        <dsp:cNvPr id="0" name=""/>
        <dsp:cNvSpPr/>
      </dsp:nvSpPr>
      <dsp:spPr>
        <a:xfrm>
          <a:off x="296829" y="5131663"/>
          <a:ext cx="539690" cy="539690"/>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2A97D703-3DEB-48DD-A16E-85EF011AD550}">
      <dsp:nvSpPr>
        <dsp:cNvPr id="0" name=""/>
        <dsp:cNvSpPr/>
      </dsp:nvSpPr>
      <dsp:spPr>
        <a:xfrm>
          <a:off x="1133349" y="4910881"/>
          <a:ext cx="5455341" cy="98125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3849" tIns="103849" rIns="103849" bIns="103849" numCol="1" spcCol="1270" anchor="ctr" anchorCtr="0">
          <a:noAutofit/>
        </a:bodyPr>
        <a:lstStyle/>
        <a:p>
          <a:pPr marL="0" lvl="0" indent="0" algn="l" defTabSz="1422400">
            <a:lnSpc>
              <a:spcPct val="100000"/>
            </a:lnSpc>
            <a:spcBef>
              <a:spcPct val="0"/>
            </a:spcBef>
            <a:spcAft>
              <a:spcPct val="35000"/>
            </a:spcAft>
            <a:buNone/>
          </a:pPr>
          <a:r>
            <a:rPr lang="en-US" sz="3200" kern="1200" dirty="0"/>
            <a:t>Connect</a:t>
          </a:r>
          <a:r>
            <a:rPr lang="en-US" sz="1900" kern="1200" dirty="0"/>
            <a:t> </a:t>
          </a:r>
        </a:p>
      </dsp:txBody>
      <dsp:txXfrm>
        <a:off x="1133349" y="4910881"/>
        <a:ext cx="5455341" cy="98125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2A46DA9-183E-48F3-867D-F321E490DD6B}">
      <dsp:nvSpPr>
        <dsp:cNvPr id="0" name=""/>
        <dsp:cNvSpPr/>
      </dsp:nvSpPr>
      <dsp:spPr>
        <a:xfrm>
          <a:off x="0" y="4775"/>
          <a:ext cx="6513603" cy="762791"/>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4D26E03-735A-4C14-8380-34ACDC3C477D}">
      <dsp:nvSpPr>
        <dsp:cNvPr id="0" name=""/>
        <dsp:cNvSpPr/>
      </dsp:nvSpPr>
      <dsp:spPr>
        <a:xfrm>
          <a:off x="230744" y="176403"/>
          <a:ext cx="419945" cy="419535"/>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D5F88752-4FCA-4C2A-9055-A3ED379CB487}">
      <dsp:nvSpPr>
        <dsp:cNvPr id="0" name=""/>
        <dsp:cNvSpPr/>
      </dsp:nvSpPr>
      <dsp:spPr>
        <a:xfrm>
          <a:off x="881433" y="4775"/>
          <a:ext cx="5605472" cy="8104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5774" tIns="85774" rIns="85774" bIns="85774" numCol="1" spcCol="1270" anchor="ctr" anchorCtr="0">
          <a:noAutofit/>
        </a:bodyPr>
        <a:lstStyle/>
        <a:p>
          <a:pPr marL="0" lvl="0" indent="0" algn="l" defTabSz="1066800">
            <a:lnSpc>
              <a:spcPct val="90000"/>
            </a:lnSpc>
            <a:spcBef>
              <a:spcPct val="0"/>
            </a:spcBef>
            <a:spcAft>
              <a:spcPct val="35000"/>
            </a:spcAft>
            <a:buNone/>
          </a:pPr>
          <a:r>
            <a:rPr lang="en-US" sz="2400" kern="1200" dirty="0"/>
            <a:t>Schedule pleasant activities</a:t>
          </a:r>
        </a:p>
      </dsp:txBody>
      <dsp:txXfrm>
        <a:off x="881433" y="4775"/>
        <a:ext cx="5605472" cy="810465"/>
      </dsp:txXfrm>
    </dsp:sp>
    <dsp:sp modelId="{A779E0A3-7D1B-4DD0-922A-58AA3F0D21F1}">
      <dsp:nvSpPr>
        <dsp:cNvPr id="0" name=""/>
        <dsp:cNvSpPr/>
      </dsp:nvSpPr>
      <dsp:spPr>
        <a:xfrm>
          <a:off x="0" y="1017857"/>
          <a:ext cx="6513603" cy="762791"/>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F84C332-4A0D-4CD6-AE73-5F67DDDCE459}">
      <dsp:nvSpPr>
        <dsp:cNvPr id="0" name=""/>
        <dsp:cNvSpPr/>
      </dsp:nvSpPr>
      <dsp:spPr>
        <a:xfrm>
          <a:off x="230744" y="1189485"/>
          <a:ext cx="419945" cy="419535"/>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B10BB5E8-6DE1-4F37-AFD8-1536396F4D8B}">
      <dsp:nvSpPr>
        <dsp:cNvPr id="0" name=""/>
        <dsp:cNvSpPr/>
      </dsp:nvSpPr>
      <dsp:spPr>
        <a:xfrm>
          <a:off x="881433" y="1017857"/>
          <a:ext cx="5605472" cy="8104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5774" tIns="85774" rIns="85774" bIns="85774" numCol="1" spcCol="1270" anchor="ctr" anchorCtr="0">
          <a:noAutofit/>
        </a:bodyPr>
        <a:lstStyle/>
        <a:p>
          <a:pPr marL="0" lvl="0" indent="0" algn="l" defTabSz="1066800">
            <a:lnSpc>
              <a:spcPct val="90000"/>
            </a:lnSpc>
            <a:spcBef>
              <a:spcPct val="0"/>
            </a:spcBef>
            <a:spcAft>
              <a:spcPct val="35000"/>
            </a:spcAft>
            <a:buNone/>
          </a:pPr>
          <a:r>
            <a:rPr lang="en-US" sz="2400" kern="1200" dirty="0"/>
            <a:t>Drop the guilt</a:t>
          </a:r>
        </a:p>
      </dsp:txBody>
      <dsp:txXfrm>
        <a:off x="881433" y="1017857"/>
        <a:ext cx="5605472" cy="810465"/>
      </dsp:txXfrm>
    </dsp:sp>
    <dsp:sp modelId="{52B52FC9-852B-43CC-A593-CDA642F8D3BE}">
      <dsp:nvSpPr>
        <dsp:cNvPr id="0" name=""/>
        <dsp:cNvSpPr/>
      </dsp:nvSpPr>
      <dsp:spPr>
        <a:xfrm>
          <a:off x="0" y="1990641"/>
          <a:ext cx="6513603" cy="762791"/>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C0A3597-0AF3-402C-9F59-63599E9D3403}">
      <dsp:nvSpPr>
        <dsp:cNvPr id="0" name=""/>
        <dsp:cNvSpPr/>
      </dsp:nvSpPr>
      <dsp:spPr>
        <a:xfrm>
          <a:off x="230744" y="2202567"/>
          <a:ext cx="419945" cy="419535"/>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24D69C4E-DDFE-44F1-97D6-F36E5840FA07}">
      <dsp:nvSpPr>
        <dsp:cNvPr id="0" name=""/>
        <dsp:cNvSpPr/>
      </dsp:nvSpPr>
      <dsp:spPr>
        <a:xfrm>
          <a:off x="881433" y="2030939"/>
          <a:ext cx="5605472" cy="8104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5774" tIns="85774" rIns="85774" bIns="85774" numCol="1" spcCol="1270" anchor="ctr" anchorCtr="0">
          <a:noAutofit/>
        </a:bodyPr>
        <a:lstStyle/>
        <a:p>
          <a:pPr marL="0" lvl="0" indent="0" algn="l" defTabSz="1066800">
            <a:lnSpc>
              <a:spcPct val="90000"/>
            </a:lnSpc>
            <a:spcBef>
              <a:spcPct val="0"/>
            </a:spcBef>
            <a:spcAft>
              <a:spcPct val="35000"/>
            </a:spcAft>
            <a:buNone/>
          </a:pPr>
          <a:r>
            <a:rPr lang="en-US" sz="2400" kern="1200" dirty="0"/>
            <a:t>Keep normal hours - be a role model</a:t>
          </a:r>
        </a:p>
      </dsp:txBody>
      <dsp:txXfrm>
        <a:off x="881433" y="2030939"/>
        <a:ext cx="5605472" cy="810465"/>
      </dsp:txXfrm>
    </dsp:sp>
    <dsp:sp modelId="{5905B3AC-8AB2-4E86-89DE-6203F54CBC67}">
      <dsp:nvSpPr>
        <dsp:cNvPr id="0" name=""/>
        <dsp:cNvSpPr/>
      </dsp:nvSpPr>
      <dsp:spPr>
        <a:xfrm>
          <a:off x="0" y="3044021"/>
          <a:ext cx="6513603" cy="762791"/>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BB7BAAE-7CA0-460E-89E9-43DDB05D626B}">
      <dsp:nvSpPr>
        <dsp:cNvPr id="0" name=""/>
        <dsp:cNvSpPr/>
      </dsp:nvSpPr>
      <dsp:spPr>
        <a:xfrm>
          <a:off x="230744" y="3215649"/>
          <a:ext cx="419945" cy="419535"/>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D7BAA2A9-7D7B-49F5-AD5B-A685152C8B58}">
      <dsp:nvSpPr>
        <dsp:cNvPr id="0" name=""/>
        <dsp:cNvSpPr/>
      </dsp:nvSpPr>
      <dsp:spPr>
        <a:xfrm>
          <a:off x="881433" y="3044021"/>
          <a:ext cx="5605472" cy="8104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5774" tIns="85774" rIns="85774" bIns="85774" numCol="1" spcCol="1270" anchor="ctr" anchorCtr="0">
          <a:noAutofit/>
        </a:bodyPr>
        <a:lstStyle/>
        <a:p>
          <a:pPr marL="0" lvl="0" indent="0" algn="l" defTabSz="1066800">
            <a:lnSpc>
              <a:spcPct val="90000"/>
            </a:lnSpc>
            <a:spcBef>
              <a:spcPct val="0"/>
            </a:spcBef>
            <a:spcAft>
              <a:spcPct val="35000"/>
            </a:spcAft>
            <a:buNone/>
          </a:pPr>
          <a:r>
            <a:rPr lang="en-US" sz="2400" kern="1200" dirty="0"/>
            <a:t>Exercise – </a:t>
          </a:r>
          <a:r>
            <a:rPr lang="en-US" sz="2400" i="1" kern="1200" dirty="0"/>
            <a:t>heart rate up </a:t>
          </a:r>
          <a:r>
            <a:rPr lang="en-US" sz="2400" kern="1200" dirty="0"/>
            <a:t>for minimum 20 minutes </a:t>
          </a:r>
        </a:p>
      </dsp:txBody>
      <dsp:txXfrm>
        <a:off x="881433" y="3044021"/>
        <a:ext cx="5605472" cy="810465"/>
      </dsp:txXfrm>
    </dsp:sp>
    <dsp:sp modelId="{7B759B2F-DEE4-46D4-ABD9-6EE0F7E17ACD}">
      <dsp:nvSpPr>
        <dsp:cNvPr id="0" name=""/>
        <dsp:cNvSpPr/>
      </dsp:nvSpPr>
      <dsp:spPr>
        <a:xfrm>
          <a:off x="0" y="4057102"/>
          <a:ext cx="6513603" cy="762791"/>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6CA1D98-ECEC-43F4-9753-215772D79B49}">
      <dsp:nvSpPr>
        <dsp:cNvPr id="0" name=""/>
        <dsp:cNvSpPr/>
      </dsp:nvSpPr>
      <dsp:spPr>
        <a:xfrm>
          <a:off x="230744" y="4228730"/>
          <a:ext cx="419945" cy="419535"/>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55923E86-0112-48DD-AE82-D94E3257DA7D}">
      <dsp:nvSpPr>
        <dsp:cNvPr id="0" name=""/>
        <dsp:cNvSpPr/>
      </dsp:nvSpPr>
      <dsp:spPr>
        <a:xfrm>
          <a:off x="881433" y="4057102"/>
          <a:ext cx="5605472" cy="8104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5774" tIns="85774" rIns="85774" bIns="85774" numCol="1" spcCol="1270" anchor="ctr" anchorCtr="0">
          <a:noAutofit/>
        </a:bodyPr>
        <a:lstStyle/>
        <a:p>
          <a:pPr marL="0" lvl="0" indent="0" algn="l" defTabSz="1066800">
            <a:lnSpc>
              <a:spcPct val="90000"/>
            </a:lnSpc>
            <a:spcBef>
              <a:spcPct val="0"/>
            </a:spcBef>
            <a:spcAft>
              <a:spcPct val="35000"/>
            </a:spcAft>
            <a:buNone/>
          </a:pPr>
          <a:r>
            <a:rPr lang="en-US" sz="2400" kern="1200" dirty="0"/>
            <a:t>Develop or extend positive habits and goals</a:t>
          </a:r>
        </a:p>
      </dsp:txBody>
      <dsp:txXfrm>
        <a:off x="881433" y="4057102"/>
        <a:ext cx="5605472" cy="810465"/>
      </dsp:txXfrm>
    </dsp:sp>
    <dsp:sp modelId="{B5AFE5AD-48C2-4C80-8DFC-1D3E60CBD8B9}">
      <dsp:nvSpPr>
        <dsp:cNvPr id="0" name=""/>
        <dsp:cNvSpPr/>
      </dsp:nvSpPr>
      <dsp:spPr>
        <a:xfrm>
          <a:off x="0" y="5070184"/>
          <a:ext cx="6513603" cy="762791"/>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DDCD92B-B398-4548-91CA-EC83F77000C6}">
      <dsp:nvSpPr>
        <dsp:cNvPr id="0" name=""/>
        <dsp:cNvSpPr/>
      </dsp:nvSpPr>
      <dsp:spPr>
        <a:xfrm>
          <a:off x="230744" y="5241812"/>
          <a:ext cx="419945" cy="419535"/>
        </a:xfrm>
        <a:prstGeom prst="rect">
          <a:avLst/>
        </a:prstGeom>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144902CA-21C8-43A3-86E9-A1E4A53F63CD}">
      <dsp:nvSpPr>
        <dsp:cNvPr id="0" name=""/>
        <dsp:cNvSpPr/>
      </dsp:nvSpPr>
      <dsp:spPr>
        <a:xfrm>
          <a:off x="881433" y="5070184"/>
          <a:ext cx="5605472" cy="8104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5774" tIns="85774" rIns="85774" bIns="85774" numCol="1" spcCol="1270" anchor="ctr" anchorCtr="0">
          <a:noAutofit/>
        </a:bodyPr>
        <a:lstStyle/>
        <a:p>
          <a:pPr marL="0" lvl="0" indent="0" algn="l" defTabSz="1066800">
            <a:lnSpc>
              <a:spcPct val="90000"/>
            </a:lnSpc>
            <a:spcBef>
              <a:spcPct val="0"/>
            </a:spcBef>
            <a:spcAft>
              <a:spcPct val="35000"/>
            </a:spcAft>
            <a:buNone/>
          </a:pPr>
          <a:r>
            <a:rPr lang="en-US" sz="2400" kern="1200" dirty="0"/>
            <a:t>If you have a therapist, call them; low threshold for getting one</a:t>
          </a:r>
        </a:p>
      </dsp:txBody>
      <dsp:txXfrm>
        <a:off x="881433" y="5070184"/>
        <a:ext cx="5605472" cy="810465"/>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2.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AB68031-6547-8745-A5B7-F358FA050930}"/>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E1B6FCFC-51F6-8345-8947-D640DF410BFA}"/>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FFC3B4C6-441F-6A49-9FB7-4BD06738396A}" type="datetimeFigureOut">
              <a:rPr lang="en-US" smtClean="0"/>
              <a:t>5/4/20</a:t>
            </a:fld>
            <a:endParaRPr lang="en-US"/>
          </a:p>
        </p:txBody>
      </p:sp>
      <p:sp>
        <p:nvSpPr>
          <p:cNvPr id="4" name="Footer Placeholder 3">
            <a:extLst>
              <a:ext uri="{FF2B5EF4-FFF2-40B4-BE49-F238E27FC236}">
                <a16:creationId xmlns:a16="http://schemas.microsoft.com/office/drawing/2014/main" id="{462AC128-558D-7F42-AF8F-B8276702C655}"/>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3078EF37-263E-1A49-8DE9-B51050CC9454}"/>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FD531E22-2C56-054F-BD28-1BCE316A01B5}" type="slidenum">
              <a:rPr lang="en-US" smtClean="0"/>
              <a:t>‹#›</a:t>
            </a:fld>
            <a:endParaRPr lang="en-US"/>
          </a:p>
        </p:txBody>
      </p:sp>
    </p:spTree>
    <p:extLst>
      <p:ext uri="{BB962C8B-B14F-4D97-AF65-F5344CB8AC3E}">
        <p14:creationId xmlns:p14="http://schemas.microsoft.com/office/powerpoint/2010/main" val="291502437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208057B-3B4B-6E46-8950-B1EC80577CF1}" type="datetimeFigureOut">
              <a:rPr lang="en-US" smtClean="0"/>
              <a:t>5/4/20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9635DCF-3B8D-E046-85B9-947629494AD1}" type="slidenum">
              <a:rPr lang="en-US" smtClean="0"/>
              <a:t>‹#›</a:t>
            </a:fld>
            <a:endParaRPr lang="en-US"/>
          </a:p>
        </p:txBody>
      </p:sp>
    </p:spTree>
    <p:extLst>
      <p:ext uri="{BB962C8B-B14F-4D97-AF65-F5344CB8AC3E}">
        <p14:creationId xmlns:p14="http://schemas.microsoft.com/office/powerpoint/2010/main" val="22514043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9635DCF-3B8D-E046-85B9-947629494AD1}" type="slidenum">
              <a:rPr lang="en-US" smtClean="0"/>
              <a:t>1</a:t>
            </a:fld>
            <a:endParaRPr lang="en-US"/>
          </a:p>
        </p:txBody>
      </p:sp>
    </p:spTree>
    <p:extLst>
      <p:ext uri="{BB962C8B-B14F-4D97-AF65-F5344CB8AC3E}">
        <p14:creationId xmlns:p14="http://schemas.microsoft.com/office/powerpoint/2010/main" val="353724331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9635DCF-3B8D-E046-85B9-947629494AD1}" type="slidenum">
              <a:rPr lang="en-US" smtClean="0"/>
              <a:t>17</a:t>
            </a:fld>
            <a:endParaRPr lang="en-US"/>
          </a:p>
        </p:txBody>
      </p:sp>
    </p:spTree>
    <p:extLst>
      <p:ext uri="{BB962C8B-B14F-4D97-AF65-F5344CB8AC3E}">
        <p14:creationId xmlns:p14="http://schemas.microsoft.com/office/powerpoint/2010/main" val="3589011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9635DCF-3B8D-E046-85B9-947629494AD1}" type="slidenum">
              <a:rPr lang="en-US" smtClean="0"/>
              <a:t>22</a:t>
            </a:fld>
            <a:endParaRPr lang="en-US"/>
          </a:p>
        </p:txBody>
      </p:sp>
    </p:spTree>
    <p:extLst>
      <p:ext uri="{BB962C8B-B14F-4D97-AF65-F5344CB8AC3E}">
        <p14:creationId xmlns:p14="http://schemas.microsoft.com/office/powerpoint/2010/main" val="49835286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9635DCF-3B8D-E046-85B9-947629494AD1}" type="slidenum">
              <a:rPr lang="en-US" smtClean="0"/>
              <a:t>23</a:t>
            </a:fld>
            <a:endParaRPr lang="en-US"/>
          </a:p>
        </p:txBody>
      </p:sp>
    </p:spTree>
    <p:extLst>
      <p:ext uri="{BB962C8B-B14F-4D97-AF65-F5344CB8AC3E}">
        <p14:creationId xmlns:p14="http://schemas.microsoft.com/office/powerpoint/2010/main" val="39957382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9635DCF-3B8D-E046-85B9-947629494AD1}" type="slidenum">
              <a:rPr lang="en-US" smtClean="0"/>
              <a:t>2</a:t>
            </a:fld>
            <a:endParaRPr lang="en-US"/>
          </a:p>
        </p:txBody>
      </p:sp>
    </p:spTree>
    <p:extLst>
      <p:ext uri="{BB962C8B-B14F-4D97-AF65-F5344CB8AC3E}">
        <p14:creationId xmlns:p14="http://schemas.microsoft.com/office/powerpoint/2010/main" val="33038844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9635DCF-3B8D-E046-85B9-947629494AD1}" type="slidenum">
              <a:rPr lang="en-US" smtClean="0"/>
              <a:t>4</a:t>
            </a:fld>
            <a:endParaRPr lang="en-US"/>
          </a:p>
        </p:txBody>
      </p:sp>
    </p:spTree>
    <p:extLst>
      <p:ext uri="{BB962C8B-B14F-4D97-AF65-F5344CB8AC3E}">
        <p14:creationId xmlns:p14="http://schemas.microsoft.com/office/powerpoint/2010/main" val="14383299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9635DCF-3B8D-E046-85B9-947629494AD1}" type="slidenum">
              <a:rPr lang="en-US" smtClean="0"/>
              <a:t>5</a:t>
            </a:fld>
            <a:endParaRPr lang="en-US"/>
          </a:p>
        </p:txBody>
      </p:sp>
    </p:spTree>
    <p:extLst>
      <p:ext uri="{BB962C8B-B14F-4D97-AF65-F5344CB8AC3E}">
        <p14:creationId xmlns:p14="http://schemas.microsoft.com/office/powerpoint/2010/main" val="32862751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9635DCF-3B8D-E046-85B9-947629494AD1}" type="slidenum">
              <a:rPr lang="en-US" smtClean="0"/>
              <a:t>7</a:t>
            </a:fld>
            <a:endParaRPr lang="en-US"/>
          </a:p>
        </p:txBody>
      </p:sp>
    </p:spTree>
    <p:extLst>
      <p:ext uri="{BB962C8B-B14F-4D97-AF65-F5344CB8AC3E}">
        <p14:creationId xmlns:p14="http://schemas.microsoft.com/office/powerpoint/2010/main" val="263414475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9635DCF-3B8D-E046-85B9-947629494AD1}" type="slidenum">
              <a:rPr lang="en-US" smtClean="0"/>
              <a:t>8</a:t>
            </a:fld>
            <a:endParaRPr lang="en-US"/>
          </a:p>
        </p:txBody>
      </p:sp>
    </p:spTree>
    <p:extLst>
      <p:ext uri="{BB962C8B-B14F-4D97-AF65-F5344CB8AC3E}">
        <p14:creationId xmlns:p14="http://schemas.microsoft.com/office/powerpoint/2010/main" val="287320822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9635DCF-3B8D-E046-85B9-947629494AD1}" type="slidenum">
              <a:rPr lang="en-US" smtClean="0"/>
              <a:t>10</a:t>
            </a:fld>
            <a:endParaRPr lang="en-US"/>
          </a:p>
        </p:txBody>
      </p:sp>
    </p:spTree>
    <p:extLst>
      <p:ext uri="{BB962C8B-B14F-4D97-AF65-F5344CB8AC3E}">
        <p14:creationId xmlns:p14="http://schemas.microsoft.com/office/powerpoint/2010/main" val="58742301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9635DCF-3B8D-E046-85B9-947629494AD1}" type="slidenum">
              <a:rPr lang="en-US" smtClean="0"/>
              <a:t>15</a:t>
            </a:fld>
            <a:endParaRPr lang="en-US"/>
          </a:p>
        </p:txBody>
      </p:sp>
    </p:spTree>
    <p:extLst>
      <p:ext uri="{BB962C8B-B14F-4D97-AF65-F5344CB8AC3E}">
        <p14:creationId xmlns:p14="http://schemas.microsoft.com/office/powerpoint/2010/main" val="182021471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9635DCF-3B8D-E046-85B9-947629494AD1}" type="slidenum">
              <a:rPr lang="en-US" smtClean="0"/>
              <a:t>16</a:t>
            </a:fld>
            <a:endParaRPr lang="en-US"/>
          </a:p>
        </p:txBody>
      </p:sp>
    </p:spTree>
    <p:extLst>
      <p:ext uri="{BB962C8B-B14F-4D97-AF65-F5344CB8AC3E}">
        <p14:creationId xmlns:p14="http://schemas.microsoft.com/office/powerpoint/2010/main" val="27074665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47AE3E5-7351-2340-B119-B2907F27BA5B}" type="datetimeFigureOut">
              <a:rPr lang="en-US" smtClean="0"/>
              <a:t>5/4/20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69023E-A9A2-CD4A-AC4D-5E34C9BE53C4}" type="slidenum">
              <a:rPr lang="en-US" smtClean="0"/>
              <a:t>‹#›</a:t>
            </a:fld>
            <a:endParaRPr lang="en-US"/>
          </a:p>
        </p:txBody>
      </p:sp>
    </p:spTree>
    <p:extLst>
      <p:ext uri="{BB962C8B-B14F-4D97-AF65-F5344CB8AC3E}">
        <p14:creationId xmlns:p14="http://schemas.microsoft.com/office/powerpoint/2010/main" val="7931884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47AE3E5-7351-2340-B119-B2907F27BA5B}" type="datetimeFigureOut">
              <a:rPr lang="en-US" smtClean="0"/>
              <a:t>5/4/20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69023E-A9A2-CD4A-AC4D-5E34C9BE53C4}" type="slidenum">
              <a:rPr lang="en-US" smtClean="0"/>
              <a:t>‹#›</a:t>
            </a:fld>
            <a:endParaRPr lang="en-US"/>
          </a:p>
        </p:txBody>
      </p:sp>
    </p:spTree>
    <p:extLst>
      <p:ext uri="{BB962C8B-B14F-4D97-AF65-F5344CB8AC3E}">
        <p14:creationId xmlns:p14="http://schemas.microsoft.com/office/powerpoint/2010/main" val="10812797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47AE3E5-7351-2340-B119-B2907F27BA5B}" type="datetimeFigureOut">
              <a:rPr lang="en-US" smtClean="0"/>
              <a:t>5/4/20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69023E-A9A2-CD4A-AC4D-5E34C9BE53C4}" type="slidenum">
              <a:rPr lang="en-US" smtClean="0"/>
              <a:t>‹#›</a:t>
            </a:fld>
            <a:endParaRPr lang="en-US"/>
          </a:p>
        </p:txBody>
      </p:sp>
    </p:spTree>
    <p:extLst>
      <p:ext uri="{BB962C8B-B14F-4D97-AF65-F5344CB8AC3E}">
        <p14:creationId xmlns:p14="http://schemas.microsoft.com/office/powerpoint/2010/main" val="27589727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47AE3E5-7351-2340-B119-B2907F27BA5B}" type="datetimeFigureOut">
              <a:rPr lang="en-US" smtClean="0"/>
              <a:t>5/4/20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69023E-A9A2-CD4A-AC4D-5E34C9BE53C4}" type="slidenum">
              <a:rPr lang="en-US" smtClean="0"/>
              <a:t>‹#›</a:t>
            </a:fld>
            <a:endParaRPr lang="en-US"/>
          </a:p>
        </p:txBody>
      </p:sp>
    </p:spTree>
    <p:extLst>
      <p:ext uri="{BB962C8B-B14F-4D97-AF65-F5344CB8AC3E}">
        <p14:creationId xmlns:p14="http://schemas.microsoft.com/office/powerpoint/2010/main" val="3309625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47AE3E5-7351-2340-B119-B2907F27BA5B}" type="datetimeFigureOut">
              <a:rPr lang="en-US" smtClean="0"/>
              <a:t>5/4/20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69023E-A9A2-CD4A-AC4D-5E34C9BE53C4}" type="slidenum">
              <a:rPr lang="en-US" smtClean="0"/>
              <a:t>‹#›</a:t>
            </a:fld>
            <a:endParaRPr lang="en-US"/>
          </a:p>
        </p:txBody>
      </p:sp>
    </p:spTree>
    <p:extLst>
      <p:ext uri="{BB962C8B-B14F-4D97-AF65-F5344CB8AC3E}">
        <p14:creationId xmlns:p14="http://schemas.microsoft.com/office/powerpoint/2010/main" val="39898333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47AE3E5-7351-2340-B119-B2907F27BA5B}" type="datetimeFigureOut">
              <a:rPr lang="en-US" smtClean="0"/>
              <a:t>5/4/20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969023E-A9A2-CD4A-AC4D-5E34C9BE53C4}" type="slidenum">
              <a:rPr lang="en-US" smtClean="0"/>
              <a:t>‹#›</a:t>
            </a:fld>
            <a:endParaRPr lang="en-US"/>
          </a:p>
        </p:txBody>
      </p:sp>
    </p:spTree>
    <p:extLst>
      <p:ext uri="{BB962C8B-B14F-4D97-AF65-F5344CB8AC3E}">
        <p14:creationId xmlns:p14="http://schemas.microsoft.com/office/powerpoint/2010/main" val="39349203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47AE3E5-7351-2340-B119-B2907F27BA5B}" type="datetimeFigureOut">
              <a:rPr lang="en-US" smtClean="0"/>
              <a:t>5/4/20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969023E-A9A2-CD4A-AC4D-5E34C9BE53C4}" type="slidenum">
              <a:rPr lang="en-US" smtClean="0"/>
              <a:t>‹#›</a:t>
            </a:fld>
            <a:endParaRPr lang="en-US"/>
          </a:p>
        </p:txBody>
      </p:sp>
    </p:spTree>
    <p:extLst>
      <p:ext uri="{BB962C8B-B14F-4D97-AF65-F5344CB8AC3E}">
        <p14:creationId xmlns:p14="http://schemas.microsoft.com/office/powerpoint/2010/main" val="499835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47AE3E5-7351-2340-B119-B2907F27BA5B}" type="datetimeFigureOut">
              <a:rPr lang="en-US" smtClean="0"/>
              <a:t>5/4/20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969023E-A9A2-CD4A-AC4D-5E34C9BE53C4}" type="slidenum">
              <a:rPr lang="en-US" smtClean="0"/>
              <a:t>‹#›</a:t>
            </a:fld>
            <a:endParaRPr lang="en-US"/>
          </a:p>
        </p:txBody>
      </p:sp>
    </p:spTree>
    <p:extLst>
      <p:ext uri="{BB962C8B-B14F-4D97-AF65-F5344CB8AC3E}">
        <p14:creationId xmlns:p14="http://schemas.microsoft.com/office/powerpoint/2010/main" val="13839279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47AE3E5-7351-2340-B119-B2907F27BA5B}" type="datetimeFigureOut">
              <a:rPr lang="en-US" smtClean="0"/>
              <a:t>5/4/20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969023E-A9A2-CD4A-AC4D-5E34C9BE53C4}" type="slidenum">
              <a:rPr lang="en-US" smtClean="0"/>
              <a:t>‹#›</a:t>
            </a:fld>
            <a:endParaRPr lang="en-US"/>
          </a:p>
        </p:txBody>
      </p:sp>
    </p:spTree>
    <p:extLst>
      <p:ext uri="{BB962C8B-B14F-4D97-AF65-F5344CB8AC3E}">
        <p14:creationId xmlns:p14="http://schemas.microsoft.com/office/powerpoint/2010/main" val="42501411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47AE3E5-7351-2340-B119-B2907F27BA5B}" type="datetimeFigureOut">
              <a:rPr lang="en-US" smtClean="0"/>
              <a:t>5/4/20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969023E-A9A2-CD4A-AC4D-5E34C9BE53C4}" type="slidenum">
              <a:rPr lang="en-US" smtClean="0"/>
              <a:t>‹#›</a:t>
            </a:fld>
            <a:endParaRPr lang="en-US"/>
          </a:p>
        </p:txBody>
      </p:sp>
    </p:spTree>
    <p:extLst>
      <p:ext uri="{BB962C8B-B14F-4D97-AF65-F5344CB8AC3E}">
        <p14:creationId xmlns:p14="http://schemas.microsoft.com/office/powerpoint/2010/main" val="15789533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47AE3E5-7351-2340-B119-B2907F27BA5B}" type="datetimeFigureOut">
              <a:rPr lang="en-US" smtClean="0"/>
              <a:t>5/4/20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969023E-A9A2-CD4A-AC4D-5E34C9BE53C4}" type="slidenum">
              <a:rPr lang="en-US" smtClean="0"/>
              <a:t>‹#›</a:t>
            </a:fld>
            <a:endParaRPr lang="en-US"/>
          </a:p>
        </p:txBody>
      </p:sp>
    </p:spTree>
    <p:extLst>
      <p:ext uri="{BB962C8B-B14F-4D97-AF65-F5344CB8AC3E}">
        <p14:creationId xmlns:p14="http://schemas.microsoft.com/office/powerpoint/2010/main" val="42572322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47AE3E5-7351-2340-B119-B2907F27BA5B}" type="datetimeFigureOut">
              <a:rPr lang="en-US" smtClean="0"/>
              <a:t>5/4/20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969023E-A9A2-CD4A-AC4D-5E34C9BE53C4}" type="slidenum">
              <a:rPr lang="en-US" smtClean="0"/>
              <a:t>‹#›</a:t>
            </a:fld>
            <a:endParaRPr lang="en-US"/>
          </a:p>
        </p:txBody>
      </p:sp>
    </p:spTree>
    <p:extLst>
      <p:ext uri="{BB962C8B-B14F-4D97-AF65-F5344CB8AC3E}">
        <p14:creationId xmlns:p14="http://schemas.microsoft.com/office/powerpoint/2010/main" val="1100944847"/>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6.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suicidepreventionlifeline.org/"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hyperlink" Target="https://www.thehotline.org/"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s://paltc.podbean.com/e/covid-19-effects-on-mental-health/" TargetMode="External"/><Relationship Id="rId2" Type="http://schemas.openxmlformats.org/officeDocument/2006/relationships/hyperlink" Target="https://www.paltcfoundation.org/node/346" TargetMode="External"/><Relationship Id="rId1" Type="http://schemas.openxmlformats.org/officeDocument/2006/relationships/slideLayout" Target="../slideLayouts/slideLayout2.xml"/><Relationship Id="rId4" Type="http://schemas.openxmlformats.org/officeDocument/2006/relationships/hyperlink" Target="mailto:lea@leawatsonmd.com"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ncsacw.samhsa.gov/userfiles/files/SAMHSA_Trauma.pdf"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A8AA5BC-4F7A-4226-8F99-6D824B226A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324"/>
            <a:ext cx="12192000" cy="686132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E5445C6-DD42-4979-86FF-03730E8C6DB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734" y="321733"/>
            <a:ext cx="11573488" cy="6214534"/>
          </a:xfrm>
          <a:prstGeom prst="rect">
            <a:avLst/>
          </a:prstGeom>
          <a:solidFill>
            <a:schemeClr val="bg1">
              <a:lumMod val="75000"/>
              <a:lumOff val="25000"/>
            </a:schemeClr>
          </a:solidFill>
          <a:ln w="127000" cap="sq" cmpd="thinThick">
            <a:solidFill>
              <a:schemeClr val="bg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DE252A5-3C15-D543-9DEE-D89B398C7251}"/>
              </a:ext>
            </a:extLst>
          </p:cNvPr>
          <p:cNvSpPr>
            <a:spLocks noGrp="1"/>
          </p:cNvSpPr>
          <p:nvPr>
            <p:ph type="ctrTitle"/>
          </p:nvPr>
        </p:nvSpPr>
        <p:spPr>
          <a:xfrm>
            <a:off x="639405" y="587301"/>
            <a:ext cx="10938145" cy="2840037"/>
          </a:xfrm>
        </p:spPr>
        <p:txBody>
          <a:bodyPr>
            <a:normAutofit/>
          </a:bodyPr>
          <a:lstStyle/>
          <a:p>
            <a:r>
              <a:rPr lang="en-US" sz="5800" dirty="0"/>
              <a:t>Self-care and Leadership in a Time of Crisis – We are all Human</a:t>
            </a:r>
          </a:p>
        </p:txBody>
      </p:sp>
      <p:sp>
        <p:nvSpPr>
          <p:cNvPr id="3" name="Subtitle 2">
            <a:extLst>
              <a:ext uri="{FF2B5EF4-FFF2-40B4-BE49-F238E27FC236}">
                <a16:creationId xmlns:a16="http://schemas.microsoft.com/office/drawing/2014/main" id="{431E1231-1856-2D47-B6E2-F92D3E2BC016}"/>
              </a:ext>
            </a:extLst>
          </p:cNvPr>
          <p:cNvSpPr>
            <a:spLocks noGrp="1"/>
          </p:cNvSpPr>
          <p:nvPr>
            <p:ph type="subTitle" idx="1"/>
          </p:nvPr>
        </p:nvSpPr>
        <p:spPr>
          <a:xfrm>
            <a:off x="1734207" y="4109417"/>
            <a:ext cx="9144000" cy="1600818"/>
          </a:xfrm>
        </p:spPr>
        <p:txBody>
          <a:bodyPr>
            <a:normAutofit fontScale="25000" lnSpcReduction="20000"/>
          </a:bodyPr>
          <a:lstStyle/>
          <a:p>
            <a:endParaRPr lang="en-US" sz="6400" dirty="0">
              <a:solidFill>
                <a:schemeClr val="accent1">
                  <a:lumMod val="60000"/>
                  <a:lumOff val="40000"/>
                </a:schemeClr>
              </a:solidFill>
            </a:endParaRPr>
          </a:p>
          <a:p>
            <a:endParaRPr lang="en-US" sz="6400" dirty="0">
              <a:solidFill>
                <a:schemeClr val="accent1">
                  <a:lumMod val="60000"/>
                  <a:lumOff val="40000"/>
                </a:schemeClr>
              </a:solidFill>
            </a:endParaRPr>
          </a:p>
          <a:p>
            <a:r>
              <a:rPr lang="en-US" sz="6400" dirty="0">
                <a:solidFill>
                  <a:schemeClr val="accent1">
                    <a:lumMod val="60000"/>
                    <a:lumOff val="40000"/>
                  </a:schemeClr>
                </a:solidFill>
              </a:rPr>
              <a:t>Lea C. Watson, MD MPH</a:t>
            </a:r>
          </a:p>
          <a:p>
            <a:r>
              <a:rPr lang="en-US" sz="6400" dirty="0">
                <a:solidFill>
                  <a:schemeClr val="accent1">
                    <a:lumMod val="60000"/>
                    <a:lumOff val="40000"/>
                  </a:schemeClr>
                </a:solidFill>
              </a:rPr>
              <a:t>Geriatric Psychiatry Consulting and Training, LLC</a:t>
            </a:r>
          </a:p>
          <a:p>
            <a:endParaRPr lang="en-US" sz="7200" dirty="0">
              <a:solidFill>
                <a:schemeClr val="accent1">
                  <a:lumMod val="60000"/>
                  <a:lumOff val="40000"/>
                </a:schemeClr>
              </a:solidFill>
            </a:endParaRPr>
          </a:p>
          <a:p>
            <a:endParaRPr lang="en-US" sz="7200" dirty="0">
              <a:solidFill>
                <a:schemeClr val="accent1">
                  <a:lumMod val="60000"/>
                  <a:lumOff val="40000"/>
                </a:schemeClr>
              </a:solidFill>
            </a:endParaRPr>
          </a:p>
          <a:p>
            <a:endParaRPr lang="en-US" sz="1000" dirty="0">
              <a:solidFill>
                <a:schemeClr val="accent1">
                  <a:lumMod val="60000"/>
                  <a:lumOff val="40000"/>
                </a:schemeClr>
              </a:solidFill>
            </a:endParaRPr>
          </a:p>
          <a:p>
            <a:r>
              <a:rPr lang="en-US" sz="1000" dirty="0">
                <a:solidFill>
                  <a:schemeClr val="accent1">
                    <a:lumMod val="60000"/>
                    <a:lumOff val="40000"/>
                  </a:schemeClr>
                </a:solidFill>
              </a:rPr>
              <a:t>	</a:t>
            </a:r>
          </a:p>
        </p:txBody>
      </p:sp>
      <p:cxnSp>
        <p:nvCxnSpPr>
          <p:cNvPr id="12" name="Straight Connector 11">
            <a:extLst>
              <a:ext uri="{FF2B5EF4-FFF2-40B4-BE49-F238E27FC236}">
                <a16:creationId xmlns:a16="http://schemas.microsoft.com/office/drawing/2014/main" id="{45000665-DFC7-417E-8FD7-516A0F15C97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724400" y="4109417"/>
            <a:ext cx="2743200" cy="0"/>
          </a:xfrm>
          <a:prstGeom prst="line">
            <a:avLst/>
          </a:prstGeom>
          <a:ln w="12700">
            <a:solidFill>
              <a:schemeClr val="tx1">
                <a:lumMod val="8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32883448"/>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F98ED85F-DCEE-4B50-802E-71A6E3E12B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14000"/>
            </a:schemeClr>
          </a:solidFill>
          <a:ln w="127000" cap="sq" cmpd="thinThick">
            <a:solidFill>
              <a:schemeClr val="tx1">
                <a:lumMod val="85000"/>
                <a:lumOff val="15000"/>
                <a:alpha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8781D9C-36B2-C342-AC04-88D8D68FAD7F}"/>
              </a:ext>
            </a:extLst>
          </p:cNvPr>
          <p:cNvSpPr>
            <a:spLocks noGrp="1"/>
          </p:cNvSpPr>
          <p:nvPr>
            <p:ph type="title"/>
          </p:nvPr>
        </p:nvSpPr>
        <p:spPr>
          <a:xfrm>
            <a:off x="838200" y="631825"/>
            <a:ext cx="10515600" cy="1325563"/>
          </a:xfrm>
        </p:spPr>
        <p:txBody>
          <a:bodyPr>
            <a:normAutofit/>
          </a:bodyPr>
          <a:lstStyle/>
          <a:p>
            <a:pPr algn="ctr"/>
            <a:r>
              <a:rPr lang="en-US" dirty="0"/>
              <a:t>Moral injury</a:t>
            </a:r>
          </a:p>
        </p:txBody>
      </p:sp>
      <p:cxnSp>
        <p:nvCxnSpPr>
          <p:cNvPr id="10" name="Straight Connector 9">
            <a:extLst>
              <a:ext uri="{FF2B5EF4-FFF2-40B4-BE49-F238E27FC236}">
                <a16:creationId xmlns:a16="http://schemas.microsoft.com/office/drawing/2014/main" id="{E8E35B83-1EC3-4F87-9D54-D863463351B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97636" y="1957388"/>
            <a:ext cx="10396728" cy="0"/>
          </a:xfrm>
          <a:prstGeom prst="line">
            <a:avLst/>
          </a:prstGeom>
          <a:ln w="22225">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698B7750-7E26-5647-BE94-FDC90239E5F2}"/>
              </a:ext>
            </a:extLst>
          </p:cNvPr>
          <p:cNvSpPr>
            <a:spLocks noGrp="1"/>
          </p:cNvSpPr>
          <p:nvPr>
            <p:ph idx="1"/>
          </p:nvPr>
        </p:nvSpPr>
        <p:spPr>
          <a:xfrm>
            <a:off x="838200" y="2269173"/>
            <a:ext cx="10515600" cy="3659988"/>
          </a:xfrm>
        </p:spPr>
        <p:txBody>
          <a:bodyPr>
            <a:normAutofit fontScale="92500" lnSpcReduction="10000"/>
          </a:bodyPr>
          <a:lstStyle/>
          <a:p>
            <a:r>
              <a:rPr lang="en-US" sz="2400" dirty="0"/>
              <a:t>When you know the right thing to do, but are constrained from doing it</a:t>
            </a:r>
          </a:p>
          <a:p>
            <a:endParaRPr lang="en-US" sz="2400" dirty="0"/>
          </a:p>
          <a:p>
            <a:r>
              <a:rPr lang="en-US" sz="2400" dirty="0"/>
              <a:t>From military context (coined by Jonathon Shay), you are forced to “betray” what is morally right by a leadership structure outside your control in a high stakes situation</a:t>
            </a:r>
          </a:p>
          <a:p>
            <a:pPr marL="0" indent="0">
              <a:buNone/>
            </a:pPr>
            <a:endParaRPr lang="en-US" sz="2400" dirty="0"/>
          </a:p>
          <a:p>
            <a:r>
              <a:rPr lang="en-US" sz="2400" dirty="0"/>
              <a:t>Results in shame, guilt, anxiety , anger</a:t>
            </a:r>
          </a:p>
          <a:p>
            <a:endParaRPr lang="en-US" sz="1700" dirty="0"/>
          </a:p>
          <a:p>
            <a:endParaRPr lang="en-US" sz="1700" dirty="0"/>
          </a:p>
          <a:p>
            <a:pPr marL="0" indent="0">
              <a:buNone/>
            </a:pPr>
            <a:r>
              <a:rPr lang="en-US" sz="1700" baseline="30000" dirty="0"/>
              <a:t> </a:t>
            </a:r>
            <a:r>
              <a:rPr lang="en-US" sz="1700" dirty="0" err="1"/>
              <a:t>Litz</a:t>
            </a:r>
            <a:r>
              <a:rPr lang="en-US" sz="1700" dirty="0"/>
              <a:t>, B.T., Stein, N., Delaney, E., </a:t>
            </a:r>
            <a:r>
              <a:rPr lang="en-US" sz="1700" dirty="0" err="1"/>
              <a:t>Lebowitz</a:t>
            </a:r>
            <a:r>
              <a:rPr lang="en-US" sz="1700" dirty="0"/>
              <a:t>, L., Nash, W.P., Silva, C., &amp; </a:t>
            </a:r>
            <a:r>
              <a:rPr lang="en-US" sz="1700" dirty="0" err="1"/>
              <a:t>Maguen</a:t>
            </a:r>
            <a:r>
              <a:rPr lang="en-US" sz="1700" dirty="0"/>
              <a:t>, S. (2009). Moral injury and moral repair in war Veterans: A preliminary model and intervention strategy. </a:t>
            </a:r>
            <a:r>
              <a:rPr lang="en-US" sz="1700" i="1" dirty="0"/>
              <a:t>Clinical Psychology Review, 29,</a:t>
            </a:r>
            <a:r>
              <a:rPr lang="en-US" sz="1700" dirty="0"/>
              <a:t> 695-706.</a:t>
            </a:r>
          </a:p>
          <a:p>
            <a:endParaRPr lang="en-US" sz="1700" dirty="0"/>
          </a:p>
        </p:txBody>
      </p:sp>
    </p:spTree>
    <p:extLst>
      <p:ext uri="{BB962C8B-B14F-4D97-AF65-F5344CB8AC3E}">
        <p14:creationId xmlns:p14="http://schemas.microsoft.com/office/powerpoint/2010/main" val="38295693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F98ED85F-DCEE-4B50-802E-71A6E3E12B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14000"/>
            </a:schemeClr>
          </a:solidFill>
          <a:ln w="127000" cap="sq" cmpd="thinThick">
            <a:solidFill>
              <a:schemeClr val="tx1">
                <a:lumMod val="85000"/>
                <a:lumOff val="15000"/>
                <a:alpha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F91B36A-6A49-E64F-ADF9-0DD867E9EE4C}"/>
              </a:ext>
            </a:extLst>
          </p:cNvPr>
          <p:cNvSpPr>
            <a:spLocks noGrp="1"/>
          </p:cNvSpPr>
          <p:nvPr>
            <p:ph type="title"/>
          </p:nvPr>
        </p:nvSpPr>
        <p:spPr>
          <a:xfrm>
            <a:off x="838200" y="631825"/>
            <a:ext cx="10515600" cy="1325563"/>
          </a:xfrm>
        </p:spPr>
        <p:txBody>
          <a:bodyPr>
            <a:normAutofit/>
          </a:bodyPr>
          <a:lstStyle/>
          <a:p>
            <a:pPr algn="ctr"/>
            <a:r>
              <a:rPr lang="en-US" dirty="0"/>
              <a:t>Examples of moral injury for PALTC providers</a:t>
            </a:r>
          </a:p>
        </p:txBody>
      </p:sp>
      <p:cxnSp>
        <p:nvCxnSpPr>
          <p:cNvPr id="10" name="Straight Connector 9">
            <a:extLst>
              <a:ext uri="{FF2B5EF4-FFF2-40B4-BE49-F238E27FC236}">
                <a16:creationId xmlns:a16="http://schemas.microsoft.com/office/drawing/2014/main" id="{E8E35B83-1EC3-4F87-9D54-D863463351B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97636" y="1957388"/>
            <a:ext cx="10396728" cy="0"/>
          </a:xfrm>
          <a:prstGeom prst="line">
            <a:avLst/>
          </a:prstGeom>
          <a:ln w="22225">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69B6C27A-8CBC-AA47-9808-179FEDFCE798}"/>
              </a:ext>
            </a:extLst>
          </p:cNvPr>
          <p:cNvSpPr>
            <a:spLocks noGrp="1"/>
          </p:cNvSpPr>
          <p:nvPr>
            <p:ph idx="1"/>
          </p:nvPr>
        </p:nvSpPr>
        <p:spPr>
          <a:xfrm>
            <a:off x="838200" y="2269173"/>
            <a:ext cx="10515600" cy="3659988"/>
          </a:xfrm>
        </p:spPr>
        <p:txBody>
          <a:bodyPr>
            <a:normAutofit/>
          </a:bodyPr>
          <a:lstStyle/>
          <a:p>
            <a:r>
              <a:rPr lang="en-US" sz="2400" dirty="0"/>
              <a:t>Not enough PPE (putting yourself and coworkers in harm’s way)</a:t>
            </a:r>
          </a:p>
          <a:p>
            <a:endParaRPr lang="en-US" sz="2400" dirty="0"/>
          </a:p>
          <a:p>
            <a:r>
              <a:rPr lang="en-US" sz="2400" dirty="0"/>
              <a:t>Restricted visitation (people dying alone)</a:t>
            </a:r>
          </a:p>
          <a:p>
            <a:endParaRPr lang="en-US" sz="2400" dirty="0"/>
          </a:p>
          <a:p>
            <a:r>
              <a:rPr lang="en-US" sz="2400" dirty="0"/>
              <a:t>Triaging medical resources (not enough comfort meds)</a:t>
            </a:r>
          </a:p>
          <a:p>
            <a:endParaRPr lang="en-US" sz="2400" dirty="0"/>
          </a:p>
          <a:p>
            <a:r>
              <a:rPr lang="en-US" sz="2400" dirty="0"/>
              <a:t>Staffing shortages and underpaid workers (unsafe conditions)</a:t>
            </a:r>
          </a:p>
          <a:p>
            <a:endParaRPr lang="en-US" sz="2400" dirty="0"/>
          </a:p>
        </p:txBody>
      </p:sp>
    </p:spTree>
    <p:extLst>
      <p:ext uri="{BB962C8B-B14F-4D97-AF65-F5344CB8AC3E}">
        <p14:creationId xmlns:p14="http://schemas.microsoft.com/office/powerpoint/2010/main" val="1168562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02D886F1-CB4A-4FC1-AAA7-9402B0D0DD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013557" cy="6858000"/>
          </a:xfrm>
          <a:prstGeom prst="rect">
            <a:avLst/>
          </a:prstGeom>
          <a:solidFill>
            <a:srgbClr val="7F7F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Rectangle 12">
            <a:extLst>
              <a:ext uri="{FF2B5EF4-FFF2-40B4-BE49-F238E27FC236}">
                <a16:creationId xmlns:a16="http://schemas.microsoft.com/office/drawing/2014/main" id="{762B7B97-C3EE-4AEE-A61F-AFA873FE2F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013557" y="0"/>
            <a:ext cx="10178443" cy="685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 name="Title 5">
            <a:extLst>
              <a:ext uri="{FF2B5EF4-FFF2-40B4-BE49-F238E27FC236}">
                <a16:creationId xmlns:a16="http://schemas.microsoft.com/office/drawing/2014/main" id="{5CA694F7-BB9C-464D-99F4-623B54873A18}"/>
              </a:ext>
            </a:extLst>
          </p:cNvPr>
          <p:cNvSpPr>
            <a:spLocks noGrp="1"/>
          </p:cNvSpPr>
          <p:nvPr>
            <p:ph type="title"/>
          </p:nvPr>
        </p:nvSpPr>
        <p:spPr>
          <a:xfrm>
            <a:off x="623787" y="1635358"/>
            <a:ext cx="2752344" cy="2706624"/>
          </a:xfrm>
          <a:prstGeom prst="ellipse">
            <a:avLst/>
          </a:prstGeom>
          <a:solidFill>
            <a:schemeClr val="bg1"/>
          </a:solidFill>
          <a:ln w="174625" cmpd="thinThick">
            <a:solidFill>
              <a:schemeClr val="bg1"/>
            </a:solidFill>
          </a:ln>
        </p:spPr>
        <p:txBody>
          <a:bodyPr vert="horz" lIns="91440" tIns="45720" rIns="91440" bIns="45720" rtlCol="0" anchor="ctr">
            <a:normAutofit/>
          </a:bodyPr>
          <a:lstStyle/>
          <a:p>
            <a:pPr algn="ctr"/>
            <a:r>
              <a:rPr lang="en-US" sz="2600" kern="1200">
                <a:solidFill>
                  <a:schemeClr val="tx1"/>
                </a:solidFill>
                <a:latin typeface="+mj-lt"/>
                <a:ea typeface="+mj-ea"/>
                <a:cs typeface="+mj-cs"/>
              </a:rPr>
              <a:t>National Academy of Sciences</a:t>
            </a:r>
          </a:p>
        </p:txBody>
      </p:sp>
      <p:sp>
        <p:nvSpPr>
          <p:cNvPr id="5" name="Rectangle 4">
            <a:extLst>
              <a:ext uri="{FF2B5EF4-FFF2-40B4-BE49-F238E27FC236}">
                <a16:creationId xmlns:a16="http://schemas.microsoft.com/office/drawing/2014/main" id="{9BD531DA-3753-5F4F-9765-5E542C8AD28A}"/>
              </a:ext>
            </a:extLst>
          </p:cNvPr>
          <p:cNvSpPr/>
          <p:nvPr/>
        </p:nvSpPr>
        <p:spPr>
          <a:xfrm>
            <a:off x="4256690" y="1088137"/>
            <a:ext cx="6180082" cy="3801067"/>
          </a:xfrm>
          <a:prstGeom prst="rect">
            <a:avLst/>
          </a:prstGeom>
        </p:spPr>
        <p:txBody>
          <a:bodyPr vert="horz" lIns="91440" tIns="45720" rIns="91440" bIns="45720" rtlCol="0" anchor="ctr">
            <a:normAutofit/>
          </a:bodyPr>
          <a:lstStyle/>
          <a:p>
            <a:pPr defTabSz="914400">
              <a:lnSpc>
                <a:spcPct val="90000"/>
              </a:lnSpc>
              <a:spcAft>
                <a:spcPts val="600"/>
              </a:spcAft>
            </a:pPr>
            <a:r>
              <a:rPr lang="en-US" sz="2400" dirty="0">
                <a:solidFill>
                  <a:schemeClr val="bg1"/>
                </a:solidFill>
              </a:rPr>
              <a:t>Before COVID19 many clinicians faced burnout, stress, anxiety, depression, substance abuse &amp; suicidality. This crisis is presenting workplace hardships &amp; moral dilemmas likely to exacerbate existing burnout levels.</a:t>
            </a:r>
          </a:p>
        </p:txBody>
      </p:sp>
    </p:spTree>
    <p:extLst>
      <p:ext uri="{BB962C8B-B14F-4D97-AF65-F5344CB8AC3E}">
        <p14:creationId xmlns:p14="http://schemas.microsoft.com/office/powerpoint/2010/main" val="8594168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F98ED85F-DCEE-4B50-802E-71A6E3E12B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14000"/>
            </a:schemeClr>
          </a:solidFill>
          <a:ln w="127000" cap="sq" cmpd="thinThick">
            <a:solidFill>
              <a:schemeClr val="tx1">
                <a:lumMod val="85000"/>
                <a:lumOff val="15000"/>
                <a:alpha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A025EB8-0C7C-7847-95E6-0E439847F768}"/>
              </a:ext>
            </a:extLst>
          </p:cNvPr>
          <p:cNvSpPr>
            <a:spLocks noGrp="1"/>
          </p:cNvSpPr>
          <p:nvPr>
            <p:ph type="title"/>
          </p:nvPr>
        </p:nvSpPr>
        <p:spPr>
          <a:xfrm>
            <a:off x="838200" y="631825"/>
            <a:ext cx="10515600" cy="1325563"/>
          </a:xfrm>
        </p:spPr>
        <p:txBody>
          <a:bodyPr>
            <a:normAutofit/>
          </a:bodyPr>
          <a:lstStyle/>
          <a:p>
            <a:pPr algn="ctr"/>
            <a:r>
              <a:rPr lang="en-US" dirty="0"/>
              <a:t>Increased risk </a:t>
            </a:r>
          </a:p>
        </p:txBody>
      </p:sp>
      <p:cxnSp>
        <p:nvCxnSpPr>
          <p:cNvPr id="10" name="Straight Connector 9">
            <a:extLst>
              <a:ext uri="{FF2B5EF4-FFF2-40B4-BE49-F238E27FC236}">
                <a16:creationId xmlns:a16="http://schemas.microsoft.com/office/drawing/2014/main" id="{E8E35B83-1EC3-4F87-9D54-D863463351B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97636" y="1957388"/>
            <a:ext cx="10396728" cy="0"/>
          </a:xfrm>
          <a:prstGeom prst="line">
            <a:avLst/>
          </a:prstGeom>
          <a:ln w="22225">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B8BB9C2D-CB8B-0A40-B8CC-BC4C4F93D32D}"/>
              </a:ext>
            </a:extLst>
          </p:cNvPr>
          <p:cNvSpPr>
            <a:spLocks noGrp="1"/>
          </p:cNvSpPr>
          <p:nvPr>
            <p:ph idx="1"/>
          </p:nvPr>
        </p:nvSpPr>
        <p:spPr>
          <a:xfrm>
            <a:off x="838200" y="2269173"/>
            <a:ext cx="10515600" cy="3659988"/>
          </a:xfrm>
        </p:spPr>
        <p:txBody>
          <a:bodyPr>
            <a:normAutofit/>
          </a:bodyPr>
          <a:lstStyle/>
          <a:p>
            <a:r>
              <a:rPr lang="en-US" dirty="0"/>
              <a:t>Maintaining sobriety or new SUD</a:t>
            </a:r>
          </a:p>
          <a:p>
            <a:endParaRPr lang="en-US" dirty="0"/>
          </a:p>
          <a:p>
            <a:r>
              <a:rPr lang="en-US" dirty="0"/>
              <a:t>Child abuse – reports up 10-20%</a:t>
            </a:r>
          </a:p>
          <a:p>
            <a:pPr marL="0" indent="0">
              <a:buNone/>
            </a:pPr>
            <a:endParaRPr lang="en-US" dirty="0"/>
          </a:p>
          <a:p>
            <a:r>
              <a:rPr lang="en-US" dirty="0"/>
              <a:t>Intimate Partner Violence – calls up 30%</a:t>
            </a:r>
          </a:p>
          <a:p>
            <a:endParaRPr lang="en-US" sz="2400" dirty="0"/>
          </a:p>
          <a:p>
            <a:endParaRPr lang="en-US" sz="2400" dirty="0"/>
          </a:p>
        </p:txBody>
      </p:sp>
    </p:spTree>
    <p:extLst>
      <p:ext uri="{BB962C8B-B14F-4D97-AF65-F5344CB8AC3E}">
        <p14:creationId xmlns:p14="http://schemas.microsoft.com/office/powerpoint/2010/main" val="37686530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F98ED85F-DCEE-4B50-802E-71A6E3E12B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14000"/>
            </a:schemeClr>
          </a:solidFill>
          <a:ln w="127000" cap="sq" cmpd="thinThick">
            <a:solidFill>
              <a:schemeClr val="tx1">
                <a:lumMod val="85000"/>
                <a:lumOff val="15000"/>
                <a:alpha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1A6949F-BF5A-9F4B-97EA-2BFB6C31345B}"/>
              </a:ext>
            </a:extLst>
          </p:cNvPr>
          <p:cNvSpPr>
            <a:spLocks noGrp="1"/>
          </p:cNvSpPr>
          <p:nvPr>
            <p:ph type="title"/>
          </p:nvPr>
        </p:nvSpPr>
        <p:spPr>
          <a:xfrm>
            <a:off x="838200" y="631825"/>
            <a:ext cx="10515600" cy="1325563"/>
          </a:xfrm>
        </p:spPr>
        <p:txBody>
          <a:bodyPr>
            <a:normAutofit/>
          </a:bodyPr>
          <a:lstStyle/>
          <a:p>
            <a:pPr algn="ctr"/>
            <a:r>
              <a:rPr lang="en-US" dirty="0"/>
              <a:t>Factors increasing suicide risk</a:t>
            </a:r>
          </a:p>
        </p:txBody>
      </p:sp>
      <p:cxnSp>
        <p:nvCxnSpPr>
          <p:cNvPr id="10" name="Straight Connector 9">
            <a:extLst>
              <a:ext uri="{FF2B5EF4-FFF2-40B4-BE49-F238E27FC236}">
                <a16:creationId xmlns:a16="http://schemas.microsoft.com/office/drawing/2014/main" id="{E8E35B83-1EC3-4F87-9D54-D863463351B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97636" y="1957388"/>
            <a:ext cx="10396728" cy="0"/>
          </a:xfrm>
          <a:prstGeom prst="line">
            <a:avLst/>
          </a:prstGeom>
          <a:ln w="22225">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3F35B18B-2ECE-7C44-BB1E-2E482EAC6161}"/>
              </a:ext>
            </a:extLst>
          </p:cNvPr>
          <p:cNvSpPr>
            <a:spLocks noGrp="1"/>
          </p:cNvSpPr>
          <p:nvPr>
            <p:ph idx="1"/>
          </p:nvPr>
        </p:nvSpPr>
        <p:spPr>
          <a:xfrm>
            <a:off x="838200" y="2269173"/>
            <a:ext cx="10515600" cy="3659988"/>
          </a:xfrm>
        </p:spPr>
        <p:txBody>
          <a:bodyPr>
            <a:normAutofit fontScale="92500" lnSpcReduction="20000"/>
          </a:bodyPr>
          <a:lstStyle/>
          <a:p>
            <a:endParaRPr lang="en-US" sz="1500" dirty="0"/>
          </a:p>
          <a:p>
            <a:r>
              <a:rPr lang="en-US" sz="2600" dirty="0"/>
              <a:t>Economic stress</a:t>
            </a:r>
          </a:p>
          <a:p>
            <a:r>
              <a:rPr lang="en-US" sz="2600" dirty="0"/>
              <a:t>Social isolation</a:t>
            </a:r>
          </a:p>
          <a:p>
            <a:r>
              <a:rPr lang="en-US" sz="2600" dirty="0"/>
              <a:t>Decreased access to community and religious support</a:t>
            </a:r>
          </a:p>
          <a:p>
            <a:r>
              <a:rPr lang="en-US" sz="2600" dirty="0"/>
              <a:t>Barriers to MH treatment</a:t>
            </a:r>
          </a:p>
          <a:p>
            <a:r>
              <a:rPr lang="en-US" sz="2600" dirty="0"/>
              <a:t>Medical problems</a:t>
            </a:r>
          </a:p>
          <a:p>
            <a:r>
              <a:rPr lang="en-US" sz="2600" dirty="0"/>
              <a:t>Increased anxiety</a:t>
            </a:r>
          </a:p>
          <a:p>
            <a:r>
              <a:rPr lang="en-US" sz="2600" dirty="0"/>
              <a:t>Firearm sales</a:t>
            </a:r>
          </a:p>
          <a:p>
            <a:pPr marL="0" indent="0">
              <a:buNone/>
            </a:pPr>
            <a:endParaRPr lang="en-US" sz="1500" dirty="0"/>
          </a:p>
          <a:p>
            <a:pPr marL="0" indent="0">
              <a:buNone/>
            </a:pPr>
            <a:r>
              <a:rPr lang="en-US" sz="1500" i="1" dirty="0" err="1"/>
              <a:t>Reger</a:t>
            </a:r>
            <a:r>
              <a:rPr lang="en-US" sz="1500" i="1" dirty="0"/>
              <a:t> MA, Stanley IH, Joiner TE. Suicide Mortality and Coronavirus Disease 2019—A Perfect Storm? JAMA Psychiatry. Published online April 10, 2020. doi:10.1001/jamapsychiatry.2020.1060</a:t>
            </a:r>
          </a:p>
        </p:txBody>
      </p:sp>
    </p:spTree>
    <p:extLst>
      <p:ext uri="{BB962C8B-B14F-4D97-AF65-F5344CB8AC3E}">
        <p14:creationId xmlns:p14="http://schemas.microsoft.com/office/powerpoint/2010/main" val="41249612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3A5B4632-C963-4296-86F0-79AA9EA5AE9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38328" y="303591"/>
            <a:ext cx="4335327" cy="5896743"/>
          </a:xfrm>
          <a:prstGeom prst="rect">
            <a:avLst/>
          </a:prstGeom>
          <a:solidFill>
            <a:schemeClr val="tx1">
              <a:lumMod val="75000"/>
              <a:lumOff val="25000"/>
            </a:schemeClr>
          </a:solidFill>
          <a:ln w="127000" cap="sq" cmpd="thinThick">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F2619F9-DEAA-8A43-8A17-488189E01833}"/>
              </a:ext>
            </a:extLst>
          </p:cNvPr>
          <p:cNvSpPr>
            <a:spLocks noGrp="1"/>
          </p:cNvSpPr>
          <p:nvPr>
            <p:ph type="title"/>
          </p:nvPr>
        </p:nvSpPr>
        <p:spPr>
          <a:xfrm>
            <a:off x="594360" y="637125"/>
            <a:ext cx="3802276" cy="5256371"/>
          </a:xfrm>
        </p:spPr>
        <p:txBody>
          <a:bodyPr>
            <a:normAutofit/>
          </a:bodyPr>
          <a:lstStyle/>
          <a:p>
            <a:r>
              <a:rPr lang="en-US" sz="4800" dirty="0">
                <a:solidFill>
                  <a:schemeClr val="bg1"/>
                </a:solidFill>
              </a:rPr>
              <a:t>Self-</a:t>
            </a:r>
            <a:r>
              <a:rPr lang="en-US" sz="4800" i="1" dirty="0">
                <a:solidFill>
                  <a:schemeClr val="bg1"/>
                </a:solidFill>
              </a:rPr>
              <a:t>preservation</a:t>
            </a:r>
            <a:br>
              <a:rPr lang="en-US" sz="4800" i="1" dirty="0">
                <a:solidFill>
                  <a:schemeClr val="bg1"/>
                </a:solidFill>
              </a:rPr>
            </a:br>
            <a:r>
              <a:rPr lang="en-US" sz="4800" dirty="0">
                <a:solidFill>
                  <a:schemeClr val="bg1"/>
                </a:solidFill>
              </a:rPr>
              <a:t> </a:t>
            </a:r>
            <a:br>
              <a:rPr lang="en-US" sz="4800" dirty="0">
                <a:solidFill>
                  <a:schemeClr val="bg1"/>
                </a:solidFill>
              </a:rPr>
            </a:br>
            <a:r>
              <a:rPr lang="en-US" sz="4800" dirty="0">
                <a:solidFill>
                  <a:schemeClr val="bg1"/>
                </a:solidFill>
              </a:rPr>
              <a:t>(a.k.a. who has time for yoga?)</a:t>
            </a:r>
          </a:p>
        </p:txBody>
      </p:sp>
      <p:graphicFrame>
        <p:nvGraphicFramePr>
          <p:cNvPr id="12" name="Content Placeholder 2">
            <a:extLst>
              <a:ext uri="{FF2B5EF4-FFF2-40B4-BE49-F238E27FC236}">
                <a16:creationId xmlns:a16="http://schemas.microsoft.com/office/drawing/2014/main" id="{D4D515E8-20AA-4CD1-9355-756502838EB5}"/>
              </a:ext>
            </a:extLst>
          </p:cNvPr>
          <p:cNvGraphicFramePr>
            <a:graphicFrameLocks noGrp="1"/>
          </p:cNvGraphicFramePr>
          <p:nvPr>
            <p:ph idx="1"/>
            <p:extLst>
              <p:ext uri="{D42A27DB-BD31-4B8C-83A1-F6EECF244321}">
                <p14:modId xmlns:p14="http://schemas.microsoft.com/office/powerpoint/2010/main" val="714007189"/>
              </p:ext>
            </p:extLst>
          </p:nvPr>
        </p:nvGraphicFramePr>
        <p:xfrm>
          <a:off x="5166985" y="303591"/>
          <a:ext cx="6588691" cy="589674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7627531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 name="Freeform: Shape 14">
            <a:extLst>
              <a:ext uri="{FF2B5EF4-FFF2-40B4-BE49-F238E27FC236}">
                <a16:creationId xmlns:a16="http://schemas.microsoft.com/office/drawing/2014/main" id="{46C2E80F-49A6-4372-B103-219D417A5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4096" y="470925"/>
            <a:ext cx="4381009" cy="5892104"/>
          </a:xfrm>
          <a:custGeom>
            <a:avLst/>
            <a:gdLst>
              <a:gd name="connsiteX0" fmla="*/ 0 w 4381009"/>
              <a:gd name="connsiteY0" fmla="*/ 0 h 5892104"/>
              <a:gd name="connsiteX1" fmla="*/ 4157628 w 4381009"/>
              <a:gd name="connsiteY1" fmla="*/ 0 h 5892104"/>
              <a:gd name="connsiteX2" fmla="*/ 4169302 w 4381009"/>
              <a:gd name="connsiteY2" fmla="*/ 68659 h 5892104"/>
              <a:gd name="connsiteX3" fmla="*/ 4191571 w 4381009"/>
              <a:gd name="connsiteY3" fmla="*/ 205472 h 5892104"/>
              <a:gd name="connsiteX4" fmla="*/ 4213368 w 4381009"/>
              <a:gd name="connsiteY4" fmla="*/ 342890 h 5892104"/>
              <a:gd name="connsiteX5" fmla="*/ 4232030 w 4381009"/>
              <a:gd name="connsiteY5" fmla="*/ 480913 h 5892104"/>
              <a:gd name="connsiteX6" fmla="*/ 4250848 w 4381009"/>
              <a:gd name="connsiteY6" fmla="*/ 618332 h 5892104"/>
              <a:gd name="connsiteX7" fmla="*/ 4268412 w 4381009"/>
              <a:gd name="connsiteY7" fmla="*/ 756355 h 5892104"/>
              <a:gd name="connsiteX8" fmla="*/ 4283467 w 4381009"/>
              <a:gd name="connsiteY8" fmla="*/ 892563 h 5892104"/>
              <a:gd name="connsiteX9" fmla="*/ 4297737 w 4381009"/>
              <a:gd name="connsiteY9" fmla="*/ 1030587 h 5892104"/>
              <a:gd name="connsiteX10" fmla="*/ 4310754 w 4381009"/>
              <a:gd name="connsiteY10" fmla="*/ 1168005 h 5892104"/>
              <a:gd name="connsiteX11" fmla="*/ 4322045 w 4381009"/>
              <a:gd name="connsiteY11" fmla="*/ 1303002 h 5892104"/>
              <a:gd name="connsiteX12" fmla="*/ 4333336 w 4381009"/>
              <a:gd name="connsiteY12" fmla="*/ 1439815 h 5892104"/>
              <a:gd name="connsiteX13" fmla="*/ 4342745 w 4381009"/>
              <a:gd name="connsiteY13" fmla="*/ 1574812 h 5892104"/>
              <a:gd name="connsiteX14" fmla="*/ 4350115 w 4381009"/>
              <a:gd name="connsiteY14" fmla="*/ 1709808 h 5892104"/>
              <a:gd name="connsiteX15" fmla="*/ 4357799 w 4381009"/>
              <a:gd name="connsiteY15" fmla="*/ 1844200 h 5892104"/>
              <a:gd name="connsiteX16" fmla="*/ 4364229 w 4381009"/>
              <a:gd name="connsiteY16" fmla="*/ 1977381 h 5892104"/>
              <a:gd name="connsiteX17" fmla="*/ 4368777 w 4381009"/>
              <a:gd name="connsiteY17" fmla="*/ 2109351 h 5892104"/>
              <a:gd name="connsiteX18" fmla="*/ 4372697 w 4381009"/>
              <a:gd name="connsiteY18" fmla="*/ 2241321 h 5892104"/>
              <a:gd name="connsiteX19" fmla="*/ 4376461 w 4381009"/>
              <a:gd name="connsiteY19" fmla="*/ 2372080 h 5892104"/>
              <a:gd name="connsiteX20" fmla="*/ 4378186 w 4381009"/>
              <a:gd name="connsiteY20" fmla="*/ 2501023 h 5892104"/>
              <a:gd name="connsiteX21" fmla="*/ 4380068 w 4381009"/>
              <a:gd name="connsiteY21" fmla="*/ 2629966 h 5892104"/>
              <a:gd name="connsiteX22" fmla="*/ 4381009 w 4381009"/>
              <a:gd name="connsiteY22" fmla="*/ 2757093 h 5892104"/>
              <a:gd name="connsiteX23" fmla="*/ 4380068 w 4381009"/>
              <a:gd name="connsiteY23" fmla="*/ 2883010 h 5892104"/>
              <a:gd name="connsiteX24" fmla="*/ 4380068 w 4381009"/>
              <a:gd name="connsiteY24" fmla="*/ 3007715 h 5892104"/>
              <a:gd name="connsiteX25" fmla="*/ 4378186 w 4381009"/>
              <a:gd name="connsiteY25" fmla="*/ 3131210 h 5892104"/>
              <a:gd name="connsiteX26" fmla="*/ 4375363 w 4381009"/>
              <a:gd name="connsiteY26" fmla="*/ 3252283 h 5892104"/>
              <a:gd name="connsiteX27" fmla="*/ 4372697 w 4381009"/>
              <a:gd name="connsiteY27" fmla="*/ 3372146 h 5892104"/>
              <a:gd name="connsiteX28" fmla="*/ 4369718 w 4381009"/>
              <a:gd name="connsiteY28" fmla="*/ 3489587 h 5892104"/>
              <a:gd name="connsiteX29" fmla="*/ 4365170 w 4381009"/>
              <a:gd name="connsiteY29" fmla="*/ 3606423 h 5892104"/>
              <a:gd name="connsiteX30" fmla="*/ 4360309 w 4381009"/>
              <a:gd name="connsiteY30" fmla="*/ 3721443 h 5892104"/>
              <a:gd name="connsiteX31" fmla="*/ 4355918 w 4381009"/>
              <a:gd name="connsiteY31" fmla="*/ 3834041 h 5892104"/>
              <a:gd name="connsiteX32" fmla="*/ 4343529 w 4381009"/>
              <a:gd name="connsiteY32" fmla="*/ 4053789 h 5892104"/>
              <a:gd name="connsiteX33" fmla="*/ 4330356 w 4381009"/>
              <a:gd name="connsiteY33" fmla="*/ 4264457 h 5892104"/>
              <a:gd name="connsiteX34" fmla="*/ 4316556 w 4381009"/>
              <a:gd name="connsiteY34" fmla="*/ 4466650 h 5892104"/>
              <a:gd name="connsiteX35" fmla="*/ 4301344 w 4381009"/>
              <a:gd name="connsiteY35" fmla="*/ 4657946 h 5892104"/>
              <a:gd name="connsiteX36" fmla="*/ 4285506 w 4381009"/>
              <a:gd name="connsiteY36" fmla="*/ 4840767 h 5892104"/>
              <a:gd name="connsiteX37" fmla="*/ 4268412 w 4381009"/>
              <a:gd name="connsiteY37" fmla="*/ 5010269 h 5892104"/>
              <a:gd name="connsiteX38" fmla="*/ 4251633 w 4381009"/>
              <a:gd name="connsiteY38" fmla="*/ 5169481 h 5892104"/>
              <a:gd name="connsiteX39" fmla="*/ 4234853 w 4381009"/>
              <a:gd name="connsiteY39" fmla="*/ 5315980 h 5892104"/>
              <a:gd name="connsiteX40" fmla="*/ 4219014 w 4381009"/>
              <a:gd name="connsiteY40" fmla="*/ 5450371 h 5892104"/>
              <a:gd name="connsiteX41" fmla="*/ 4203959 w 4381009"/>
              <a:gd name="connsiteY41" fmla="*/ 5569628 h 5892104"/>
              <a:gd name="connsiteX42" fmla="*/ 4189689 w 4381009"/>
              <a:gd name="connsiteY42" fmla="*/ 5677384 h 5892104"/>
              <a:gd name="connsiteX43" fmla="*/ 4177770 w 4381009"/>
              <a:gd name="connsiteY43" fmla="*/ 5768189 h 5892104"/>
              <a:gd name="connsiteX44" fmla="*/ 4166479 w 4381009"/>
              <a:gd name="connsiteY44" fmla="*/ 5844465 h 5892104"/>
              <a:gd name="connsiteX45" fmla="*/ 4159132 w 4381009"/>
              <a:gd name="connsiteY45" fmla="*/ 5892104 h 5892104"/>
              <a:gd name="connsiteX46" fmla="*/ 0 w 4381009"/>
              <a:gd name="connsiteY46" fmla="*/ 5892104 h 5892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4381009" h="5892104">
                <a:moveTo>
                  <a:pt x="0" y="0"/>
                </a:moveTo>
                <a:lnTo>
                  <a:pt x="4157628" y="0"/>
                </a:lnTo>
                <a:lnTo>
                  <a:pt x="4169302" y="68659"/>
                </a:lnTo>
                <a:lnTo>
                  <a:pt x="4191571" y="205472"/>
                </a:lnTo>
                <a:lnTo>
                  <a:pt x="4213368" y="342890"/>
                </a:lnTo>
                <a:lnTo>
                  <a:pt x="4232030" y="480913"/>
                </a:lnTo>
                <a:lnTo>
                  <a:pt x="4250848" y="618332"/>
                </a:lnTo>
                <a:lnTo>
                  <a:pt x="4268412" y="756355"/>
                </a:lnTo>
                <a:lnTo>
                  <a:pt x="4283467" y="892563"/>
                </a:lnTo>
                <a:lnTo>
                  <a:pt x="4297737" y="1030587"/>
                </a:lnTo>
                <a:lnTo>
                  <a:pt x="4310754" y="1168005"/>
                </a:lnTo>
                <a:lnTo>
                  <a:pt x="4322045" y="1303002"/>
                </a:lnTo>
                <a:lnTo>
                  <a:pt x="4333336" y="1439815"/>
                </a:lnTo>
                <a:lnTo>
                  <a:pt x="4342745" y="1574812"/>
                </a:lnTo>
                <a:lnTo>
                  <a:pt x="4350115" y="1709808"/>
                </a:lnTo>
                <a:lnTo>
                  <a:pt x="4357799" y="1844200"/>
                </a:lnTo>
                <a:lnTo>
                  <a:pt x="4364229" y="1977381"/>
                </a:lnTo>
                <a:lnTo>
                  <a:pt x="4368777" y="2109351"/>
                </a:lnTo>
                <a:lnTo>
                  <a:pt x="4372697" y="2241321"/>
                </a:lnTo>
                <a:lnTo>
                  <a:pt x="4376461" y="2372080"/>
                </a:lnTo>
                <a:lnTo>
                  <a:pt x="4378186" y="2501023"/>
                </a:lnTo>
                <a:lnTo>
                  <a:pt x="4380068" y="2629966"/>
                </a:lnTo>
                <a:lnTo>
                  <a:pt x="4381009" y="2757093"/>
                </a:lnTo>
                <a:lnTo>
                  <a:pt x="4380068" y="2883010"/>
                </a:lnTo>
                <a:lnTo>
                  <a:pt x="4380068" y="3007715"/>
                </a:lnTo>
                <a:lnTo>
                  <a:pt x="4378186" y="3131210"/>
                </a:lnTo>
                <a:lnTo>
                  <a:pt x="4375363" y="3252283"/>
                </a:lnTo>
                <a:lnTo>
                  <a:pt x="4372697" y="3372146"/>
                </a:lnTo>
                <a:lnTo>
                  <a:pt x="4369718" y="3489587"/>
                </a:lnTo>
                <a:lnTo>
                  <a:pt x="4365170" y="3606423"/>
                </a:lnTo>
                <a:lnTo>
                  <a:pt x="4360309" y="3721443"/>
                </a:lnTo>
                <a:lnTo>
                  <a:pt x="4355918" y="3834041"/>
                </a:lnTo>
                <a:lnTo>
                  <a:pt x="4343529" y="4053789"/>
                </a:lnTo>
                <a:lnTo>
                  <a:pt x="4330356" y="4264457"/>
                </a:lnTo>
                <a:lnTo>
                  <a:pt x="4316556" y="4466650"/>
                </a:lnTo>
                <a:lnTo>
                  <a:pt x="4301344" y="4657946"/>
                </a:lnTo>
                <a:lnTo>
                  <a:pt x="4285506" y="4840767"/>
                </a:lnTo>
                <a:lnTo>
                  <a:pt x="4268412" y="5010269"/>
                </a:lnTo>
                <a:lnTo>
                  <a:pt x="4251633" y="5169481"/>
                </a:lnTo>
                <a:lnTo>
                  <a:pt x="4234853" y="5315980"/>
                </a:lnTo>
                <a:lnTo>
                  <a:pt x="4219014" y="5450371"/>
                </a:lnTo>
                <a:lnTo>
                  <a:pt x="4203959" y="5569628"/>
                </a:lnTo>
                <a:lnTo>
                  <a:pt x="4189689" y="5677384"/>
                </a:lnTo>
                <a:lnTo>
                  <a:pt x="4177770" y="5768189"/>
                </a:lnTo>
                <a:lnTo>
                  <a:pt x="4166479" y="5844465"/>
                </a:lnTo>
                <a:lnTo>
                  <a:pt x="4159132" y="5892104"/>
                </a:lnTo>
                <a:lnTo>
                  <a:pt x="0" y="5892104"/>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871B2232-1D6E-5E4E-B2FB-4DCE7FAFE4CC}"/>
              </a:ext>
            </a:extLst>
          </p:cNvPr>
          <p:cNvSpPr>
            <a:spLocks noGrp="1"/>
          </p:cNvSpPr>
          <p:nvPr>
            <p:ph type="title"/>
          </p:nvPr>
        </p:nvSpPr>
        <p:spPr>
          <a:xfrm>
            <a:off x="863029" y="1012004"/>
            <a:ext cx="3416158" cy="4795408"/>
          </a:xfrm>
        </p:spPr>
        <p:txBody>
          <a:bodyPr>
            <a:normAutofit/>
          </a:bodyPr>
          <a:lstStyle/>
          <a:p>
            <a:r>
              <a:rPr lang="en-US">
                <a:solidFill>
                  <a:srgbClr val="FFFFFF"/>
                </a:solidFill>
              </a:rPr>
              <a:t>Self- </a:t>
            </a:r>
            <a:r>
              <a:rPr lang="en-US" i="1">
                <a:solidFill>
                  <a:srgbClr val="FFFFFF"/>
                </a:solidFill>
              </a:rPr>
              <a:t>care</a:t>
            </a:r>
          </a:p>
        </p:txBody>
      </p:sp>
      <p:graphicFrame>
        <p:nvGraphicFramePr>
          <p:cNvPr id="10" name="Content Placeholder 2">
            <a:extLst>
              <a:ext uri="{FF2B5EF4-FFF2-40B4-BE49-F238E27FC236}">
                <a16:creationId xmlns:a16="http://schemas.microsoft.com/office/drawing/2014/main" id="{39F98DB0-4165-4621-BC50-5D8F6B250CB4}"/>
              </a:ext>
            </a:extLst>
          </p:cNvPr>
          <p:cNvGraphicFramePr>
            <a:graphicFrameLocks noGrp="1"/>
          </p:cNvGraphicFramePr>
          <p:nvPr>
            <p:ph idx="1"/>
            <p:extLst>
              <p:ext uri="{D42A27DB-BD31-4B8C-83A1-F6EECF244321}">
                <p14:modId xmlns:p14="http://schemas.microsoft.com/office/powerpoint/2010/main" val="3431425240"/>
              </p:ext>
            </p:extLst>
          </p:nvPr>
        </p:nvGraphicFramePr>
        <p:xfrm>
          <a:off x="5194300" y="470924"/>
          <a:ext cx="6513604" cy="588542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08107667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F98ED85F-DCEE-4B50-802E-71A6E3E12B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14000"/>
            </a:schemeClr>
          </a:solidFill>
          <a:ln w="127000" cap="sq" cmpd="thinThick">
            <a:solidFill>
              <a:schemeClr val="tx1">
                <a:lumMod val="85000"/>
                <a:lumOff val="15000"/>
                <a:alpha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229A80A-74FF-B841-889A-BFD9E7D1ED4D}"/>
              </a:ext>
            </a:extLst>
          </p:cNvPr>
          <p:cNvSpPr>
            <a:spLocks noGrp="1"/>
          </p:cNvSpPr>
          <p:nvPr>
            <p:ph type="title"/>
          </p:nvPr>
        </p:nvSpPr>
        <p:spPr>
          <a:xfrm>
            <a:off x="838200" y="631825"/>
            <a:ext cx="10515600" cy="1325563"/>
          </a:xfrm>
        </p:spPr>
        <p:txBody>
          <a:bodyPr>
            <a:normAutofit/>
          </a:bodyPr>
          <a:lstStyle/>
          <a:p>
            <a:pPr algn="ctr"/>
            <a:r>
              <a:rPr lang="en-US" dirty="0"/>
              <a:t>What distinguishes a great leader?</a:t>
            </a:r>
          </a:p>
        </p:txBody>
      </p:sp>
      <p:cxnSp>
        <p:nvCxnSpPr>
          <p:cNvPr id="10" name="Straight Connector 9">
            <a:extLst>
              <a:ext uri="{FF2B5EF4-FFF2-40B4-BE49-F238E27FC236}">
                <a16:creationId xmlns:a16="http://schemas.microsoft.com/office/drawing/2014/main" id="{E8E35B83-1EC3-4F87-9D54-D863463351B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97636" y="1957388"/>
            <a:ext cx="10396728" cy="0"/>
          </a:xfrm>
          <a:prstGeom prst="line">
            <a:avLst/>
          </a:prstGeom>
          <a:ln w="22225">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E5D1E159-325F-D548-9A80-4A5068A76783}"/>
              </a:ext>
            </a:extLst>
          </p:cNvPr>
          <p:cNvSpPr>
            <a:spLocks noGrp="1"/>
          </p:cNvSpPr>
          <p:nvPr>
            <p:ph idx="1"/>
          </p:nvPr>
        </p:nvSpPr>
        <p:spPr>
          <a:xfrm>
            <a:off x="838200" y="2269173"/>
            <a:ext cx="10515600" cy="3957002"/>
          </a:xfrm>
        </p:spPr>
        <p:txBody>
          <a:bodyPr>
            <a:normAutofit fontScale="92500" lnSpcReduction="20000"/>
          </a:bodyPr>
          <a:lstStyle/>
          <a:p>
            <a:r>
              <a:rPr lang="en-US" sz="2600" dirty="0"/>
              <a:t>Listening</a:t>
            </a:r>
          </a:p>
          <a:p>
            <a:endParaRPr lang="en-US" sz="2600" dirty="0"/>
          </a:p>
          <a:p>
            <a:r>
              <a:rPr lang="en-US" sz="2600" dirty="0"/>
              <a:t>Trust and transparency</a:t>
            </a:r>
          </a:p>
          <a:p>
            <a:endParaRPr lang="en-US" sz="2600" dirty="0"/>
          </a:p>
          <a:p>
            <a:r>
              <a:rPr lang="en-US" sz="2600" dirty="0"/>
              <a:t>Empathy</a:t>
            </a:r>
          </a:p>
          <a:p>
            <a:endParaRPr lang="en-US" sz="2600" dirty="0"/>
          </a:p>
          <a:p>
            <a:r>
              <a:rPr lang="en-US" sz="2600" dirty="0"/>
              <a:t>Sees crisis as a time of opportunity – new ways, new voices</a:t>
            </a:r>
          </a:p>
          <a:p>
            <a:endParaRPr lang="en-US" sz="2400" dirty="0"/>
          </a:p>
          <a:p>
            <a:endParaRPr lang="en-US" sz="2000" dirty="0"/>
          </a:p>
          <a:p>
            <a:pPr marL="0" indent="0">
              <a:buNone/>
            </a:pPr>
            <a:r>
              <a:rPr lang="en-US" sz="1800" i="1" dirty="0" err="1"/>
              <a:t>Angood</a:t>
            </a:r>
            <a:r>
              <a:rPr lang="en-US" sz="1800" i="1" dirty="0"/>
              <a:t>, P. M. (2014). The Value of Physician Leadership. Retrieved from </a:t>
            </a:r>
            <a:r>
              <a:rPr lang="en-US" sz="1800" i="1" dirty="0" err="1"/>
              <a:t>www.ACPE.org</a:t>
            </a:r>
            <a:r>
              <a:rPr lang="en-US" sz="1800" i="1" dirty="0"/>
              <a:t>. </a:t>
            </a:r>
          </a:p>
        </p:txBody>
      </p:sp>
    </p:spTree>
    <p:extLst>
      <p:ext uri="{BB962C8B-B14F-4D97-AF65-F5344CB8AC3E}">
        <p14:creationId xmlns:p14="http://schemas.microsoft.com/office/powerpoint/2010/main" val="136765025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3394CC-0F19-8C47-A1E0-378418EB2D40}"/>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3135E6B7-2C7D-B74C-92AA-5F1363EDC80F}"/>
              </a:ext>
            </a:extLst>
          </p:cNvPr>
          <p:cNvSpPr>
            <a:spLocks noGrp="1"/>
          </p:cNvSpPr>
          <p:nvPr>
            <p:ph idx="1"/>
          </p:nvPr>
        </p:nvSpPr>
        <p:spPr/>
        <p:txBody>
          <a:bodyPr/>
          <a:lstStyle/>
          <a:p>
            <a:endParaRPr lang="en-US"/>
          </a:p>
        </p:txBody>
      </p:sp>
      <p:pic>
        <p:nvPicPr>
          <p:cNvPr id="4" name="Picture 3">
            <a:extLst>
              <a:ext uri="{FF2B5EF4-FFF2-40B4-BE49-F238E27FC236}">
                <a16:creationId xmlns:a16="http://schemas.microsoft.com/office/drawing/2014/main" id="{1304C7AF-66A4-E945-9B15-283B6550F573}"/>
              </a:ext>
            </a:extLst>
          </p:cNvPr>
          <p:cNvPicPr>
            <a:picLocks noChangeAspect="1"/>
          </p:cNvPicPr>
          <p:nvPr/>
        </p:nvPicPr>
        <p:blipFill>
          <a:blip r:embed="rId2"/>
          <a:stretch>
            <a:fillRect/>
          </a:stretch>
        </p:blipFill>
        <p:spPr>
          <a:xfrm>
            <a:off x="247135" y="365125"/>
            <a:ext cx="11554856" cy="6127750"/>
          </a:xfrm>
          <a:prstGeom prst="rect">
            <a:avLst/>
          </a:prstGeom>
        </p:spPr>
      </p:pic>
    </p:spTree>
    <p:extLst>
      <p:ext uri="{BB962C8B-B14F-4D97-AF65-F5344CB8AC3E}">
        <p14:creationId xmlns:p14="http://schemas.microsoft.com/office/powerpoint/2010/main" val="363270802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F98ED85F-DCEE-4B50-802E-71A6E3E12B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14000"/>
            </a:schemeClr>
          </a:solidFill>
          <a:ln w="127000" cap="sq" cmpd="thinThick">
            <a:solidFill>
              <a:schemeClr val="tx1">
                <a:lumMod val="85000"/>
                <a:lumOff val="15000"/>
                <a:alpha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6D7826B-2972-C842-A45F-14EE9F159672}"/>
              </a:ext>
            </a:extLst>
          </p:cNvPr>
          <p:cNvSpPr>
            <a:spLocks noGrp="1"/>
          </p:cNvSpPr>
          <p:nvPr>
            <p:ph type="title"/>
          </p:nvPr>
        </p:nvSpPr>
        <p:spPr>
          <a:xfrm>
            <a:off x="838200" y="631825"/>
            <a:ext cx="10515600" cy="1325563"/>
          </a:xfrm>
        </p:spPr>
        <p:txBody>
          <a:bodyPr>
            <a:normAutofit/>
          </a:bodyPr>
          <a:lstStyle/>
          <a:p>
            <a:pPr algn="ctr"/>
            <a:r>
              <a:rPr lang="en-US" dirty="0"/>
              <a:t>Build trust and community</a:t>
            </a:r>
            <a:endParaRPr lang="en-US"/>
          </a:p>
        </p:txBody>
      </p:sp>
      <p:cxnSp>
        <p:nvCxnSpPr>
          <p:cNvPr id="10" name="Straight Connector 9">
            <a:extLst>
              <a:ext uri="{FF2B5EF4-FFF2-40B4-BE49-F238E27FC236}">
                <a16:creationId xmlns:a16="http://schemas.microsoft.com/office/drawing/2014/main" id="{E8E35B83-1EC3-4F87-9D54-D863463351B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97636" y="1957388"/>
            <a:ext cx="10396728" cy="0"/>
          </a:xfrm>
          <a:prstGeom prst="line">
            <a:avLst/>
          </a:prstGeom>
          <a:ln w="22225">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255D33C9-4ED7-CF41-AA04-ACE0BE07204A}"/>
              </a:ext>
            </a:extLst>
          </p:cNvPr>
          <p:cNvSpPr>
            <a:spLocks noGrp="1"/>
          </p:cNvSpPr>
          <p:nvPr>
            <p:ph idx="1"/>
          </p:nvPr>
        </p:nvSpPr>
        <p:spPr>
          <a:xfrm>
            <a:off x="838200" y="2269173"/>
            <a:ext cx="10515600" cy="3659988"/>
          </a:xfrm>
        </p:spPr>
        <p:txBody>
          <a:bodyPr>
            <a:noAutofit/>
          </a:bodyPr>
          <a:lstStyle/>
          <a:p>
            <a:r>
              <a:rPr lang="en-US" sz="2400" dirty="0"/>
              <a:t>Say what you will do, do what you say</a:t>
            </a:r>
          </a:p>
          <a:p>
            <a:endParaRPr lang="en-US" sz="2400" dirty="0"/>
          </a:p>
          <a:p>
            <a:r>
              <a:rPr lang="en-US" sz="2400" dirty="0"/>
              <a:t>All staff huddles - daily communications</a:t>
            </a:r>
          </a:p>
          <a:p>
            <a:pPr marL="0" indent="0">
              <a:buNone/>
            </a:pPr>
            <a:endParaRPr lang="en-US" sz="2400" dirty="0"/>
          </a:p>
          <a:p>
            <a:r>
              <a:rPr lang="en-US" sz="2400" dirty="0"/>
              <a:t>Celebrate wins </a:t>
            </a:r>
          </a:p>
          <a:p>
            <a:endParaRPr lang="en-US" sz="2400" dirty="0"/>
          </a:p>
          <a:p>
            <a:r>
              <a:rPr lang="en-US" sz="2400" dirty="0"/>
              <a:t>Validate interdependence – all team members matter the most</a:t>
            </a:r>
          </a:p>
          <a:p>
            <a:endParaRPr lang="en-US" sz="2400" dirty="0"/>
          </a:p>
          <a:p>
            <a:r>
              <a:rPr lang="en-US" sz="2400" dirty="0"/>
              <a:t>Set intention – offer inspirational quote/silence</a:t>
            </a:r>
          </a:p>
        </p:txBody>
      </p:sp>
    </p:spTree>
    <p:extLst>
      <p:ext uri="{BB962C8B-B14F-4D97-AF65-F5344CB8AC3E}">
        <p14:creationId xmlns:p14="http://schemas.microsoft.com/office/powerpoint/2010/main" val="35022250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F98ED85F-DCEE-4B50-802E-71A6E3E12B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lumMod val="75000"/>
              <a:lumOff val="25000"/>
            </a:schemeClr>
          </a:solidFill>
          <a:ln w="127000" cap="sq" cmpd="thinThick">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Connector 9">
            <a:extLst>
              <a:ext uri="{FF2B5EF4-FFF2-40B4-BE49-F238E27FC236}">
                <a16:creationId xmlns:a16="http://schemas.microsoft.com/office/drawing/2014/main" id="{E8E35B83-1EC3-4F87-9D54-D863463351B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97636" y="1957388"/>
            <a:ext cx="10396728" cy="0"/>
          </a:xfrm>
          <a:prstGeom prst="line">
            <a:avLst/>
          </a:prstGeom>
          <a:ln w="22225">
            <a:solidFill>
              <a:schemeClr val="bg1"/>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5F9CDC81-FA25-8D4F-954F-F13324A97A4A}"/>
              </a:ext>
            </a:extLst>
          </p:cNvPr>
          <p:cNvSpPr>
            <a:spLocks noGrp="1"/>
          </p:cNvSpPr>
          <p:nvPr>
            <p:ph idx="1"/>
          </p:nvPr>
        </p:nvSpPr>
        <p:spPr>
          <a:xfrm>
            <a:off x="838200" y="2269173"/>
            <a:ext cx="10515600" cy="3659988"/>
          </a:xfrm>
        </p:spPr>
        <p:txBody>
          <a:bodyPr>
            <a:normAutofit/>
          </a:bodyPr>
          <a:lstStyle/>
          <a:p>
            <a:pPr marL="0" indent="0">
              <a:buNone/>
            </a:pPr>
            <a:r>
              <a:rPr lang="en-US" sz="2400" i="1">
                <a:solidFill>
                  <a:schemeClr val="bg1"/>
                </a:solidFill>
              </a:rPr>
              <a:t>“The expectation that we can be immersed in suffering and loss daily and not be touched by it is as unrealistic as expecting to be able to walk through water without getting wet.”</a:t>
            </a:r>
          </a:p>
          <a:p>
            <a:endParaRPr lang="en-US" sz="2400">
              <a:solidFill>
                <a:schemeClr val="bg1"/>
              </a:solidFill>
            </a:endParaRPr>
          </a:p>
          <a:p>
            <a:pPr marL="0" indent="0">
              <a:buNone/>
            </a:pPr>
            <a:r>
              <a:rPr lang="en-US" sz="2400">
                <a:solidFill>
                  <a:schemeClr val="bg1"/>
                </a:solidFill>
              </a:rPr>
              <a:t>Rachel Naomi Remen</a:t>
            </a:r>
          </a:p>
        </p:txBody>
      </p:sp>
    </p:spTree>
    <p:extLst>
      <p:ext uri="{BB962C8B-B14F-4D97-AF65-F5344CB8AC3E}">
        <p14:creationId xmlns:p14="http://schemas.microsoft.com/office/powerpoint/2010/main" val="231789401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F98ED85F-DCEE-4B50-802E-71A6E3E12B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14000"/>
            </a:schemeClr>
          </a:solidFill>
          <a:ln w="127000" cap="sq" cmpd="thinThick">
            <a:solidFill>
              <a:schemeClr val="tx1">
                <a:lumMod val="85000"/>
                <a:lumOff val="15000"/>
                <a:alpha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B5CE495-B88E-424C-B8B2-49F7B3084C44}"/>
              </a:ext>
            </a:extLst>
          </p:cNvPr>
          <p:cNvSpPr>
            <a:spLocks noGrp="1"/>
          </p:cNvSpPr>
          <p:nvPr>
            <p:ph type="title"/>
          </p:nvPr>
        </p:nvSpPr>
        <p:spPr>
          <a:xfrm>
            <a:off x="838200" y="631825"/>
            <a:ext cx="10515600" cy="1325563"/>
          </a:xfrm>
        </p:spPr>
        <p:txBody>
          <a:bodyPr>
            <a:normAutofit/>
          </a:bodyPr>
          <a:lstStyle/>
          <a:p>
            <a:pPr algn="ctr"/>
            <a:r>
              <a:rPr lang="en-US" dirty="0"/>
              <a:t>Battle buddy</a:t>
            </a:r>
          </a:p>
        </p:txBody>
      </p:sp>
      <p:cxnSp>
        <p:nvCxnSpPr>
          <p:cNvPr id="10" name="Straight Connector 9">
            <a:extLst>
              <a:ext uri="{FF2B5EF4-FFF2-40B4-BE49-F238E27FC236}">
                <a16:creationId xmlns:a16="http://schemas.microsoft.com/office/drawing/2014/main" id="{E8E35B83-1EC3-4F87-9D54-D863463351B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97636" y="1957388"/>
            <a:ext cx="10396728" cy="0"/>
          </a:xfrm>
          <a:prstGeom prst="line">
            <a:avLst/>
          </a:prstGeom>
          <a:ln w="22225">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1E4CA321-1A6C-9B43-B6B1-378997825BE5}"/>
              </a:ext>
            </a:extLst>
          </p:cNvPr>
          <p:cNvSpPr>
            <a:spLocks noGrp="1"/>
          </p:cNvSpPr>
          <p:nvPr>
            <p:ph idx="1"/>
          </p:nvPr>
        </p:nvSpPr>
        <p:spPr>
          <a:xfrm>
            <a:off x="838200" y="2269173"/>
            <a:ext cx="10515600" cy="3659988"/>
          </a:xfrm>
        </p:spPr>
        <p:txBody>
          <a:bodyPr>
            <a:normAutofit/>
          </a:bodyPr>
          <a:lstStyle/>
          <a:p>
            <a:r>
              <a:rPr lang="en-US" sz="2400" dirty="0"/>
              <a:t>Formally arrange with peer leader </a:t>
            </a:r>
            <a:r>
              <a:rPr lang="en-US" sz="2400" i="1" dirty="0"/>
              <a:t>from another place</a:t>
            </a:r>
          </a:p>
          <a:p>
            <a:pPr marL="0" indent="0">
              <a:buNone/>
            </a:pPr>
            <a:r>
              <a:rPr lang="en-US" sz="2400" dirty="0"/>
              <a:t>   to text or call each either once/day </a:t>
            </a:r>
          </a:p>
          <a:p>
            <a:endParaRPr lang="en-US" sz="2400" dirty="0"/>
          </a:p>
          <a:p>
            <a:r>
              <a:rPr lang="en-US" sz="2400" dirty="0"/>
              <a:t>Agree to terms – take turns listening</a:t>
            </a:r>
          </a:p>
          <a:p>
            <a:endParaRPr lang="en-US" sz="2400" dirty="0"/>
          </a:p>
          <a:p>
            <a:r>
              <a:rPr lang="en-US" sz="2400" dirty="0"/>
              <a:t>Share stories, tips, wins and losses</a:t>
            </a:r>
          </a:p>
          <a:p>
            <a:endParaRPr lang="en-US" sz="2400" dirty="0"/>
          </a:p>
          <a:p>
            <a:r>
              <a:rPr lang="en-US" sz="2400" dirty="0"/>
              <a:t>Keep on speed dial</a:t>
            </a:r>
          </a:p>
          <a:p>
            <a:pPr marL="0" indent="0">
              <a:buNone/>
            </a:pPr>
            <a:endParaRPr lang="en-US" sz="2400" dirty="0"/>
          </a:p>
          <a:p>
            <a:endParaRPr lang="en-US" sz="2400" dirty="0"/>
          </a:p>
          <a:p>
            <a:endParaRPr lang="en-US" sz="2400" dirty="0"/>
          </a:p>
          <a:p>
            <a:endParaRPr lang="en-US" sz="2400" dirty="0"/>
          </a:p>
          <a:p>
            <a:endParaRPr lang="en-US" sz="2400" dirty="0"/>
          </a:p>
        </p:txBody>
      </p:sp>
    </p:spTree>
    <p:extLst>
      <p:ext uri="{BB962C8B-B14F-4D97-AF65-F5344CB8AC3E}">
        <p14:creationId xmlns:p14="http://schemas.microsoft.com/office/powerpoint/2010/main" val="192362133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F98ED85F-DCEE-4B50-802E-71A6E3E12B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14000"/>
            </a:schemeClr>
          </a:solidFill>
          <a:ln w="127000" cap="sq" cmpd="thinThick">
            <a:solidFill>
              <a:schemeClr val="tx1">
                <a:lumMod val="85000"/>
                <a:lumOff val="15000"/>
                <a:alpha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652A4DE-096D-CC4A-944C-1FFD168D72F5}"/>
              </a:ext>
            </a:extLst>
          </p:cNvPr>
          <p:cNvSpPr>
            <a:spLocks noGrp="1"/>
          </p:cNvSpPr>
          <p:nvPr>
            <p:ph type="title"/>
          </p:nvPr>
        </p:nvSpPr>
        <p:spPr>
          <a:xfrm>
            <a:off x="838200" y="631825"/>
            <a:ext cx="10515600" cy="1325563"/>
          </a:xfrm>
        </p:spPr>
        <p:txBody>
          <a:bodyPr>
            <a:normAutofit/>
          </a:bodyPr>
          <a:lstStyle/>
          <a:p>
            <a:pPr algn="ctr"/>
            <a:r>
              <a:rPr lang="en-US"/>
              <a:t>Control what you can</a:t>
            </a:r>
          </a:p>
        </p:txBody>
      </p:sp>
      <p:cxnSp>
        <p:nvCxnSpPr>
          <p:cNvPr id="10" name="Straight Connector 9">
            <a:extLst>
              <a:ext uri="{FF2B5EF4-FFF2-40B4-BE49-F238E27FC236}">
                <a16:creationId xmlns:a16="http://schemas.microsoft.com/office/drawing/2014/main" id="{E8E35B83-1EC3-4F87-9D54-D863463351B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97636" y="1957388"/>
            <a:ext cx="10396728" cy="0"/>
          </a:xfrm>
          <a:prstGeom prst="line">
            <a:avLst/>
          </a:prstGeom>
          <a:ln w="22225">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1F2B46F9-3CCA-7443-B4C0-88B7F9B2A98B}"/>
              </a:ext>
            </a:extLst>
          </p:cNvPr>
          <p:cNvSpPr>
            <a:spLocks noGrp="1"/>
          </p:cNvSpPr>
          <p:nvPr>
            <p:ph idx="1"/>
          </p:nvPr>
        </p:nvSpPr>
        <p:spPr>
          <a:xfrm>
            <a:off x="838200" y="2269173"/>
            <a:ext cx="10515600" cy="3659988"/>
          </a:xfrm>
        </p:spPr>
        <p:txBody>
          <a:bodyPr>
            <a:normAutofit/>
          </a:bodyPr>
          <a:lstStyle/>
          <a:p>
            <a:r>
              <a:rPr lang="en-US" sz="2400" dirty="0"/>
              <a:t>Order supplies</a:t>
            </a:r>
          </a:p>
          <a:p>
            <a:r>
              <a:rPr lang="en-US" sz="2400" dirty="0"/>
              <a:t>Complete ACP’s</a:t>
            </a:r>
          </a:p>
          <a:p>
            <a:r>
              <a:rPr lang="en-US" sz="2400" dirty="0"/>
              <a:t>Obtain I-pads</a:t>
            </a:r>
          </a:p>
          <a:p>
            <a:r>
              <a:rPr lang="en-US" sz="2400" dirty="0"/>
              <a:t>Reduce unnecessary med passes</a:t>
            </a:r>
          </a:p>
          <a:p>
            <a:r>
              <a:rPr lang="en-US" sz="2400" dirty="0"/>
              <a:t>Plan for how you will cohort residents if necessary</a:t>
            </a:r>
          </a:p>
          <a:p>
            <a:pPr marL="0" indent="0">
              <a:buNone/>
            </a:pPr>
            <a:endParaRPr lang="en-US" sz="2400" dirty="0"/>
          </a:p>
          <a:p>
            <a:r>
              <a:rPr lang="en-US" sz="2400" dirty="0"/>
              <a:t>Stay agile and humble</a:t>
            </a:r>
          </a:p>
        </p:txBody>
      </p:sp>
    </p:spTree>
    <p:extLst>
      <p:ext uri="{BB962C8B-B14F-4D97-AF65-F5344CB8AC3E}">
        <p14:creationId xmlns:p14="http://schemas.microsoft.com/office/powerpoint/2010/main" val="374090423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F98ED85F-DCEE-4B50-802E-71A6E3E12B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14000"/>
            </a:schemeClr>
          </a:solidFill>
          <a:ln w="127000" cap="sq" cmpd="thinThick">
            <a:solidFill>
              <a:schemeClr val="tx1">
                <a:lumMod val="85000"/>
                <a:lumOff val="15000"/>
                <a:alpha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E7098D5-EA65-6641-92F8-E27BD2FC1F31}"/>
              </a:ext>
            </a:extLst>
          </p:cNvPr>
          <p:cNvSpPr>
            <a:spLocks noGrp="1"/>
          </p:cNvSpPr>
          <p:nvPr>
            <p:ph type="title"/>
          </p:nvPr>
        </p:nvSpPr>
        <p:spPr>
          <a:xfrm>
            <a:off x="778764" y="334811"/>
            <a:ext cx="10515600" cy="1325563"/>
          </a:xfrm>
        </p:spPr>
        <p:txBody>
          <a:bodyPr>
            <a:normAutofit/>
          </a:bodyPr>
          <a:lstStyle/>
          <a:p>
            <a:pPr algn="ctr"/>
            <a:r>
              <a:rPr lang="en-US" dirty="0"/>
              <a:t>Summary</a:t>
            </a:r>
          </a:p>
        </p:txBody>
      </p:sp>
      <p:cxnSp>
        <p:nvCxnSpPr>
          <p:cNvPr id="10" name="Straight Connector 9">
            <a:extLst>
              <a:ext uri="{FF2B5EF4-FFF2-40B4-BE49-F238E27FC236}">
                <a16:creationId xmlns:a16="http://schemas.microsoft.com/office/drawing/2014/main" id="{E8E35B83-1EC3-4F87-9D54-D863463351B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97636" y="1957388"/>
            <a:ext cx="10396728" cy="0"/>
          </a:xfrm>
          <a:prstGeom prst="line">
            <a:avLst/>
          </a:prstGeom>
          <a:ln w="22225">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1B598B17-66E8-9143-BDF7-0A74CF3C1E64}"/>
              </a:ext>
            </a:extLst>
          </p:cNvPr>
          <p:cNvSpPr>
            <a:spLocks noGrp="1"/>
          </p:cNvSpPr>
          <p:nvPr>
            <p:ph idx="1"/>
          </p:nvPr>
        </p:nvSpPr>
        <p:spPr>
          <a:xfrm>
            <a:off x="838200" y="1968653"/>
            <a:ext cx="10515600" cy="3659988"/>
          </a:xfrm>
        </p:spPr>
        <p:txBody>
          <a:bodyPr>
            <a:noAutofit/>
          </a:bodyPr>
          <a:lstStyle/>
          <a:p>
            <a:r>
              <a:rPr lang="en-US" sz="2400" dirty="0"/>
              <a:t>We are all living through a trauma – it’s a big deal</a:t>
            </a:r>
          </a:p>
          <a:p>
            <a:endParaRPr lang="en-US" sz="2400" dirty="0"/>
          </a:p>
          <a:p>
            <a:r>
              <a:rPr lang="en-US" sz="2400" dirty="0"/>
              <a:t>PALTC clinicians are heroes at the front lines – THANK YOU, THANK YOU</a:t>
            </a:r>
          </a:p>
          <a:p>
            <a:endParaRPr lang="en-US" sz="2400" dirty="0"/>
          </a:p>
          <a:p>
            <a:r>
              <a:rPr lang="en-US" sz="2400" dirty="0"/>
              <a:t>We must pace ourselves and care for ourselves so that we can lead </a:t>
            </a:r>
          </a:p>
          <a:p>
            <a:endParaRPr lang="en-US" sz="2400" dirty="0"/>
          </a:p>
          <a:p>
            <a:r>
              <a:rPr lang="en-US" sz="2400" dirty="0"/>
              <a:t>Risks for negative personal outcomes are very high – get help</a:t>
            </a:r>
          </a:p>
          <a:p>
            <a:endParaRPr lang="en-US" sz="2400" dirty="0"/>
          </a:p>
          <a:p>
            <a:r>
              <a:rPr lang="en-US" sz="2400" dirty="0"/>
              <a:t>It will end and things will be different – some things even better</a:t>
            </a:r>
          </a:p>
        </p:txBody>
      </p:sp>
    </p:spTree>
    <p:extLst>
      <p:ext uri="{BB962C8B-B14F-4D97-AF65-F5344CB8AC3E}">
        <p14:creationId xmlns:p14="http://schemas.microsoft.com/office/powerpoint/2010/main" val="69142609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Rectangle 7">
            <a:extLst>
              <a:ext uri="{FF2B5EF4-FFF2-40B4-BE49-F238E27FC236}">
                <a16:creationId xmlns:a16="http://schemas.microsoft.com/office/drawing/2014/main" id="{488333BA-AE6E-427A-9B16-A39C8073F4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9">
            <a:extLst>
              <a:ext uri="{FF2B5EF4-FFF2-40B4-BE49-F238E27FC236}">
                <a16:creationId xmlns:a16="http://schemas.microsoft.com/office/drawing/2014/main" id="{F98ED85F-DCEE-4B50-802E-71A6E3E12B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bg1"/>
          </a:solidFill>
          <a:ln w="127000" cap="sq" cmpd="thinThick">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F194F54-8511-F343-B1E1-01B8EA323A12}"/>
              </a:ext>
            </a:extLst>
          </p:cNvPr>
          <p:cNvSpPr>
            <a:spLocks noGrp="1"/>
          </p:cNvSpPr>
          <p:nvPr>
            <p:ph type="title"/>
          </p:nvPr>
        </p:nvSpPr>
        <p:spPr>
          <a:xfrm>
            <a:off x="838200" y="631825"/>
            <a:ext cx="10515600" cy="1325563"/>
          </a:xfrm>
        </p:spPr>
        <p:txBody>
          <a:bodyPr>
            <a:normAutofit/>
          </a:bodyPr>
          <a:lstStyle/>
          <a:p>
            <a:r>
              <a:rPr lang="en-US" dirty="0"/>
              <a:t>Crisis hotlines</a:t>
            </a:r>
          </a:p>
        </p:txBody>
      </p:sp>
      <p:sp>
        <p:nvSpPr>
          <p:cNvPr id="3" name="Content Placeholder 2">
            <a:extLst>
              <a:ext uri="{FF2B5EF4-FFF2-40B4-BE49-F238E27FC236}">
                <a16:creationId xmlns:a16="http://schemas.microsoft.com/office/drawing/2014/main" id="{8DB9FB12-2F62-2A49-9130-34EDB3FE50DF}"/>
              </a:ext>
            </a:extLst>
          </p:cNvPr>
          <p:cNvSpPr>
            <a:spLocks noGrp="1"/>
          </p:cNvSpPr>
          <p:nvPr>
            <p:ph idx="1"/>
          </p:nvPr>
        </p:nvSpPr>
        <p:spPr>
          <a:xfrm>
            <a:off x="838200" y="2057400"/>
            <a:ext cx="10515600" cy="3871762"/>
          </a:xfrm>
        </p:spPr>
        <p:txBody>
          <a:bodyPr>
            <a:normAutofit fontScale="92500" lnSpcReduction="20000"/>
          </a:bodyPr>
          <a:lstStyle/>
          <a:p>
            <a:pPr marL="0" indent="0">
              <a:buNone/>
            </a:pPr>
            <a:endParaRPr lang="en-US" sz="2600" dirty="0"/>
          </a:p>
          <a:p>
            <a:pPr marL="0" indent="0">
              <a:buNone/>
            </a:pPr>
            <a:r>
              <a:rPr lang="en-US" sz="2600" dirty="0"/>
              <a:t>Suicide hotline: </a:t>
            </a:r>
            <a:r>
              <a:rPr lang="en-US" sz="2600" dirty="0">
                <a:latin typeface="Roboto Light"/>
              </a:rPr>
              <a:t>1-800-273-8255</a:t>
            </a:r>
          </a:p>
          <a:p>
            <a:pPr marL="0" indent="0">
              <a:buNone/>
            </a:pPr>
            <a:r>
              <a:rPr lang="en-US" sz="2600" dirty="0">
                <a:hlinkClick r:id="rId3"/>
              </a:rPr>
              <a:t>https://suicidepreventionlifeline.org/</a:t>
            </a:r>
            <a:endParaRPr lang="en-US" sz="2600" dirty="0"/>
          </a:p>
          <a:p>
            <a:pPr marL="0" indent="0">
              <a:buNone/>
            </a:pPr>
            <a:endParaRPr lang="en-US" sz="2600" dirty="0"/>
          </a:p>
          <a:p>
            <a:pPr marL="0" indent="0">
              <a:buNone/>
            </a:pPr>
            <a:endParaRPr lang="en-US" sz="2600" dirty="0"/>
          </a:p>
          <a:p>
            <a:pPr marL="0" indent="0">
              <a:buNone/>
            </a:pPr>
            <a:r>
              <a:rPr lang="en-US" sz="2600" dirty="0"/>
              <a:t>Intimate Partner Violence: 1-800-787-3224</a:t>
            </a:r>
          </a:p>
          <a:p>
            <a:pPr marL="0" indent="0">
              <a:buNone/>
            </a:pPr>
            <a:r>
              <a:rPr lang="en-US" sz="2600" dirty="0">
                <a:hlinkClick r:id="rId4"/>
              </a:rPr>
              <a:t>https://www.thehotline.org/</a:t>
            </a:r>
            <a:endParaRPr lang="en-US" sz="2600" dirty="0"/>
          </a:p>
          <a:p>
            <a:pPr marL="0" indent="0">
              <a:buNone/>
            </a:pPr>
            <a:r>
              <a:rPr lang="en-US" sz="2600" dirty="0"/>
              <a:t>If unable to speak safely:</a:t>
            </a:r>
          </a:p>
          <a:p>
            <a:pPr marL="0" indent="0">
              <a:buNone/>
            </a:pPr>
            <a:r>
              <a:rPr lang="en-US" sz="2600" dirty="0"/>
              <a:t>			text LOVEIS to 22522</a:t>
            </a:r>
          </a:p>
          <a:p>
            <a:pPr marL="0" indent="0">
              <a:buNone/>
            </a:pPr>
            <a:r>
              <a:rPr lang="en-US" sz="1900" dirty="0"/>
              <a:t>		</a:t>
            </a:r>
          </a:p>
        </p:txBody>
      </p:sp>
    </p:spTree>
    <p:extLst>
      <p:ext uri="{BB962C8B-B14F-4D97-AF65-F5344CB8AC3E}">
        <p14:creationId xmlns:p14="http://schemas.microsoft.com/office/powerpoint/2010/main" val="119196522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F98ED85F-DCEE-4B50-802E-71A6E3E12B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14000"/>
            </a:schemeClr>
          </a:solidFill>
          <a:ln w="127000" cap="sq" cmpd="thinThick">
            <a:solidFill>
              <a:schemeClr val="tx1">
                <a:lumMod val="85000"/>
                <a:lumOff val="15000"/>
                <a:alpha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FE46E6D-C800-3248-BD8B-4918F1CD8A9E}"/>
              </a:ext>
            </a:extLst>
          </p:cNvPr>
          <p:cNvSpPr>
            <a:spLocks noGrp="1"/>
          </p:cNvSpPr>
          <p:nvPr>
            <p:ph type="title"/>
          </p:nvPr>
        </p:nvSpPr>
        <p:spPr>
          <a:xfrm>
            <a:off x="838200" y="631825"/>
            <a:ext cx="10515600" cy="1325563"/>
          </a:xfrm>
        </p:spPr>
        <p:txBody>
          <a:bodyPr>
            <a:normAutofit/>
          </a:bodyPr>
          <a:lstStyle/>
          <a:p>
            <a:pPr algn="ctr"/>
            <a:r>
              <a:rPr lang="en-US" dirty="0"/>
              <a:t>A full range of self-care resources on PALTC foundation website</a:t>
            </a:r>
          </a:p>
        </p:txBody>
      </p:sp>
      <p:cxnSp>
        <p:nvCxnSpPr>
          <p:cNvPr id="10" name="Straight Connector 9">
            <a:extLst>
              <a:ext uri="{FF2B5EF4-FFF2-40B4-BE49-F238E27FC236}">
                <a16:creationId xmlns:a16="http://schemas.microsoft.com/office/drawing/2014/main" id="{E8E35B83-1EC3-4F87-9D54-D863463351B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97636" y="1957388"/>
            <a:ext cx="10396728" cy="0"/>
          </a:xfrm>
          <a:prstGeom prst="line">
            <a:avLst/>
          </a:prstGeom>
          <a:ln w="22225">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96EC03CD-4C37-5845-BD9C-F749F000C4F2}"/>
              </a:ext>
            </a:extLst>
          </p:cNvPr>
          <p:cNvSpPr>
            <a:spLocks noGrp="1"/>
          </p:cNvSpPr>
          <p:nvPr>
            <p:ph idx="1"/>
          </p:nvPr>
        </p:nvSpPr>
        <p:spPr>
          <a:xfrm>
            <a:off x="838200" y="2269173"/>
            <a:ext cx="10515600" cy="3659988"/>
          </a:xfrm>
        </p:spPr>
        <p:txBody>
          <a:bodyPr>
            <a:normAutofit lnSpcReduction="10000"/>
          </a:bodyPr>
          <a:lstStyle/>
          <a:p>
            <a:endParaRPr lang="en-US" sz="2400" dirty="0">
              <a:hlinkClick r:id="rId2"/>
            </a:endParaRPr>
          </a:p>
          <a:p>
            <a:pPr marL="0" indent="0">
              <a:buNone/>
            </a:pPr>
            <a:r>
              <a:rPr lang="en-US" sz="2400" dirty="0">
                <a:hlinkClick r:id="rId2"/>
              </a:rPr>
              <a:t>https://www.paltcfoundation.org/node/346</a:t>
            </a:r>
            <a:endParaRPr lang="en-US" sz="2400" dirty="0"/>
          </a:p>
          <a:p>
            <a:pPr marL="0" indent="0">
              <a:buNone/>
            </a:pPr>
            <a:endParaRPr lang="en-US" sz="2400" dirty="0"/>
          </a:p>
          <a:p>
            <a:pPr marL="0" indent="0">
              <a:buNone/>
            </a:pPr>
            <a:r>
              <a:rPr lang="en-US" sz="2400" dirty="0"/>
              <a:t>Podcast on self care</a:t>
            </a:r>
          </a:p>
          <a:p>
            <a:pPr marL="0" indent="0">
              <a:buNone/>
            </a:pPr>
            <a:r>
              <a:rPr lang="en-US" sz="2400" dirty="0">
                <a:hlinkClick r:id="rId3"/>
              </a:rPr>
              <a:t>https://paltc.podbean.com/e/covid-19-effects-on-mental-health/</a:t>
            </a:r>
            <a:endParaRPr lang="en-US" sz="2400" dirty="0"/>
          </a:p>
          <a:p>
            <a:endParaRPr lang="en-US" sz="2400" dirty="0"/>
          </a:p>
          <a:p>
            <a:pPr marL="0" indent="0">
              <a:buNone/>
            </a:pPr>
            <a:r>
              <a:rPr lang="en-US" sz="2400" dirty="0"/>
              <a:t>Please reach out privately via email if I can lend an ear or help point you in the right direction.</a:t>
            </a:r>
          </a:p>
          <a:p>
            <a:pPr marL="0" indent="0">
              <a:buNone/>
            </a:pPr>
            <a:r>
              <a:rPr lang="en-US" sz="2400" dirty="0">
                <a:hlinkClick r:id="rId4"/>
              </a:rPr>
              <a:t>lea@leawatsonmd.com</a:t>
            </a:r>
            <a:endParaRPr lang="en-US" sz="2400" dirty="0"/>
          </a:p>
          <a:p>
            <a:pPr marL="0" indent="0">
              <a:buNone/>
            </a:pPr>
            <a:endParaRPr lang="en-US" sz="2400" dirty="0"/>
          </a:p>
        </p:txBody>
      </p:sp>
    </p:spTree>
    <p:extLst>
      <p:ext uri="{BB962C8B-B14F-4D97-AF65-F5344CB8AC3E}">
        <p14:creationId xmlns:p14="http://schemas.microsoft.com/office/powerpoint/2010/main" val="15414776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Rectangle 7">
            <a:extLst>
              <a:ext uri="{FF2B5EF4-FFF2-40B4-BE49-F238E27FC236}">
                <a16:creationId xmlns:a16="http://schemas.microsoft.com/office/drawing/2014/main" id="{F98ED85F-DCEE-4B50-802E-71A6E3E12B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14000"/>
            </a:schemeClr>
          </a:solidFill>
          <a:ln w="127000" cap="sq" cmpd="thinThick">
            <a:solidFill>
              <a:schemeClr val="tx1">
                <a:lumMod val="85000"/>
                <a:lumOff val="15000"/>
                <a:alpha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3EEFABE-A9C4-964B-9711-E9D04055E288}"/>
              </a:ext>
            </a:extLst>
          </p:cNvPr>
          <p:cNvSpPr>
            <a:spLocks noGrp="1"/>
          </p:cNvSpPr>
          <p:nvPr>
            <p:ph type="title"/>
          </p:nvPr>
        </p:nvSpPr>
        <p:spPr>
          <a:xfrm>
            <a:off x="838200" y="631825"/>
            <a:ext cx="10515600" cy="1325563"/>
          </a:xfrm>
        </p:spPr>
        <p:txBody>
          <a:bodyPr>
            <a:normAutofit/>
          </a:bodyPr>
          <a:lstStyle/>
          <a:p>
            <a:pPr algn="ctr"/>
            <a:r>
              <a:rPr lang="en-US" dirty="0"/>
              <a:t>Anyone having weird dreams?</a:t>
            </a:r>
            <a:br>
              <a:rPr lang="en-US" dirty="0"/>
            </a:br>
            <a:endParaRPr lang="en-US" dirty="0"/>
          </a:p>
        </p:txBody>
      </p:sp>
      <p:cxnSp>
        <p:nvCxnSpPr>
          <p:cNvPr id="13" name="Straight Connector 9">
            <a:extLst>
              <a:ext uri="{FF2B5EF4-FFF2-40B4-BE49-F238E27FC236}">
                <a16:creationId xmlns:a16="http://schemas.microsoft.com/office/drawing/2014/main" id="{E8E35B83-1EC3-4F87-9D54-D863463351B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97636" y="1957388"/>
            <a:ext cx="10396728" cy="0"/>
          </a:xfrm>
          <a:prstGeom prst="line">
            <a:avLst/>
          </a:prstGeom>
          <a:ln w="22225">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5EA76765-E5F7-FC40-92BB-7D9455F0F09F}"/>
              </a:ext>
            </a:extLst>
          </p:cNvPr>
          <p:cNvSpPr>
            <a:spLocks noGrp="1"/>
          </p:cNvSpPr>
          <p:nvPr>
            <p:ph idx="1"/>
          </p:nvPr>
        </p:nvSpPr>
        <p:spPr>
          <a:xfrm>
            <a:off x="838200" y="2269173"/>
            <a:ext cx="10515600" cy="3659988"/>
          </a:xfrm>
        </p:spPr>
        <p:txBody>
          <a:bodyPr>
            <a:normAutofit/>
          </a:bodyPr>
          <a:lstStyle/>
          <a:p>
            <a:endParaRPr lang="en-US" sz="2400" dirty="0"/>
          </a:p>
          <a:p>
            <a:r>
              <a:rPr lang="en-US" sz="2400" dirty="0"/>
              <a:t>This google search quadruped in last two weeks</a:t>
            </a:r>
          </a:p>
          <a:p>
            <a:endParaRPr lang="en-US" sz="2400" dirty="0"/>
          </a:p>
          <a:p>
            <a:r>
              <a:rPr lang="en-US" sz="2400" dirty="0"/>
              <a:t>Increases with sleep deprivation (proportionately more REM sleep)</a:t>
            </a:r>
          </a:p>
          <a:p>
            <a:endParaRPr lang="en-US" sz="2400" dirty="0"/>
          </a:p>
          <a:p>
            <a:r>
              <a:rPr lang="en-US" sz="2400" dirty="0"/>
              <a:t>Many people have anxiety dreams - but just don’t remember them</a:t>
            </a:r>
          </a:p>
          <a:p>
            <a:endParaRPr lang="en-US" sz="2400" dirty="0"/>
          </a:p>
          <a:p>
            <a:r>
              <a:rPr lang="en-US" sz="2400" dirty="0"/>
              <a:t>It is normal</a:t>
            </a:r>
          </a:p>
          <a:p>
            <a:endParaRPr lang="en-US" sz="2400" dirty="0"/>
          </a:p>
        </p:txBody>
      </p:sp>
    </p:spTree>
    <p:extLst>
      <p:ext uri="{BB962C8B-B14F-4D97-AF65-F5344CB8AC3E}">
        <p14:creationId xmlns:p14="http://schemas.microsoft.com/office/powerpoint/2010/main" val="1071988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F98ED85F-DCEE-4B50-802E-71A6E3E12B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14000"/>
            </a:schemeClr>
          </a:solidFill>
          <a:ln w="127000" cap="sq" cmpd="thinThick">
            <a:solidFill>
              <a:schemeClr val="tx1">
                <a:lumMod val="85000"/>
                <a:lumOff val="15000"/>
                <a:alpha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E369D01-447F-624D-847B-0D699504E893}"/>
              </a:ext>
            </a:extLst>
          </p:cNvPr>
          <p:cNvSpPr>
            <a:spLocks noGrp="1"/>
          </p:cNvSpPr>
          <p:nvPr>
            <p:ph type="title"/>
          </p:nvPr>
        </p:nvSpPr>
        <p:spPr>
          <a:xfrm>
            <a:off x="838200" y="631825"/>
            <a:ext cx="10515600" cy="1325563"/>
          </a:xfrm>
        </p:spPr>
        <p:txBody>
          <a:bodyPr>
            <a:normAutofit/>
          </a:bodyPr>
          <a:lstStyle/>
          <a:p>
            <a:pPr algn="ctr"/>
            <a:r>
              <a:rPr lang="en-US" dirty="0"/>
              <a:t>We are all experiencing grief and loss</a:t>
            </a:r>
          </a:p>
        </p:txBody>
      </p:sp>
      <p:cxnSp>
        <p:nvCxnSpPr>
          <p:cNvPr id="10" name="Straight Connector 9">
            <a:extLst>
              <a:ext uri="{FF2B5EF4-FFF2-40B4-BE49-F238E27FC236}">
                <a16:creationId xmlns:a16="http://schemas.microsoft.com/office/drawing/2014/main" id="{E8E35B83-1EC3-4F87-9D54-D863463351B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97636" y="1957388"/>
            <a:ext cx="10396728" cy="0"/>
          </a:xfrm>
          <a:prstGeom prst="line">
            <a:avLst/>
          </a:prstGeom>
          <a:ln w="22225">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9993F5DC-36A5-2044-95C4-197128E948A1}"/>
              </a:ext>
            </a:extLst>
          </p:cNvPr>
          <p:cNvSpPr>
            <a:spLocks noGrp="1"/>
          </p:cNvSpPr>
          <p:nvPr>
            <p:ph idx="1"/>
          </p:nvPr>
        </p:nvSpPr>
        <p:spPr>
          <a:xfrm>
            <a:off x="838200" y="2269173"/>
            <a:ext cx="10515600" cy="3659988"/>
          </a:xfrm>
        </p:spPr>
        <p:txBody>
          <a:bodyPr>
            <a:normAutofit fontScale="92500" lnSpcReduction="10000"/>
          </a:bodyPr>
          <a:lstStyle/>
          <a:p>
            <a:r>
              <a:rPr lang="en-US" sz="2400" dirty="0"/>
              <a:t>Normal routine</a:t>
            </a:r>
          </a:p>
          <a:p>
            <a:endParaRPr lang="en-US" sz="2400" dirty="0"/>
          </a:p>
          <a:p>
            <a:r>
              <a:rPr lang="en-US" sz="2400" dirty="0"/>
              <a:t>Touch</a:t>
            </a:r>
          </a:p>
          <a:p>
            <a:endParaRPr lang="en-US" sz="2400" dirty="0"/>
          </a:p>
          <a:p>
            <a:r>
              <a:rPr lang="en-US" sz="2400" dirty="0"/>
              <a:t>Smiling at each other</a:t>
            </a:r>
          </a:p>
          <a:p>
            <a:endParaRPr lang="en-US" sz="2400" dirty="0"/>
          </a:p>
          <a:p>
            <a:r>
              <a:rPr lang="en-US" sz="2400" dirty="0"/>
              <a:t>Financial security</a:t>
            </a:r>
          </a:p>
          <a:p>
            <a:endParaRPr lang="en-US" sz="2400" dirty="0"/>
          </a:p>
          <a:p>
            <a:r>
              <a:rPr lang="en-US" sz="2400" dirty="0"/>
              <a:t>We could die too</a:t>
            </a:r>
          </a:p>
          <a:p>
            <a:endParaRPr lang="en-US" sz="2000" dirty="0"/>
          </a:p>
          <a:p>
            <a:endParaRPr lang="en-US" sz="2000" dirty="0"/>
          </a:p>
        </p:txBody>
      </p:sp>
    </p:spTree>
    <p:extLst>
      <p:ext uri="{BB962C8B-B14F-4D97-AF65-F5344CB8AC3E}">
        <p14:creationId xmlns:p14="http://schemas.microsoft.com/office/powerpoint/2010/main" val="23678036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F98ED85F-DCEE-4B50-802E-71A6E3E12B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14000"/>
            </a:schemeClr>
          </a:solidFill>
          <a:ln w="127000" cap="sq" cmpd="thinThick">
            <a:solidFill>
              <a:schemeClr val="tx1">
                <a:lumMod val="85000"/>
                <a:lumOff val="15000"/>
                <a:alpha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8748C2F-FC3A-A449-A71A-5166A74EF79D}"/>
              </a:ext>
            </a:extLst>
          </p:cNvPr>
          <p:cNvSpPr>
            <a:spLocks noGrp="1"/>
          </p:cNvSpPr>
          <p:nvPr>
            <p:ph type="title"/>
          </p:nvPr>
        </p:nvSpPr>
        <p:spPr>
          <a:xfrm>
            <a:off x="838200" y="631825"/>
            <a:ext cx="10515600" cy="1325563"/>
          </a:xfrm>
        </p:spPr>
        <p:txBody>
          <a:bodyPr>
            <a:normAutofit/>
          </a:bodyPr>
          <a:lstStyle/>
          <a:p>
            <a:pPr algn="ctr"/>
            <a:r>
              <a:rPr lang="en-US" dirty="0"/>
              <a:t>Covid 19 crisis may trigger a trauma response</a:t>
            </a:r>
          </a:p>
        </p:txBody>
      </p:sp>
      <p:cxnSp>
        <p:nvCxnSpPr>
          <p:cNvPr id="10" name="Straight Connector 9">
            <a:extLst>
              <a:ext uri="{FF2B5EF4-FFF2-40B4-BE49-F238E27FC236}">
                <a16:creationId xmlns:a16="http://schemas.microsoft.com/office/drawing/2014/main" id="{E8E35B83-1EC3-4F87-9D54-D863463351B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97636" y="1957388"/>
            <a:ext cx="10396728" cy="0"/>
          </a:xfrm>
          <a:prstGeom prst="line">
            <a:avLst/>
          </a:prstGeom>
          <a:ln w="22225">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85EF1A52-7F77-FD4B-8D3C-5BCEB5192B10}"/>
              </a:ext>
            </a:extLst>
          </p:cNvPr>
          <p:cNvSpPr>
            <a:spLocks noGrp="1"/>
          </p:cNvSpPr>
          <p:nvPr>
            <p:ph idx="1"/>
          </p:nvPr>
        </p:nvSpPr>
        <p:spPr>
          <a:xfrm>
            <a:off x="838200" y="2269173"/>
            <a:ext cx="10515600" cy="3659988"/>
          </a:xfrm>
        </p:spPr>
        <p:txBody>
          <a:bodyPr>
            <a:normAutofit/>
          </a:bodyPr>
          <a:lstStyle/>
          <a:p>
            <a:r>
              <a:rPr lang="en-US" sz="2400" dirty="0"/>
              <a:t>Scarcity</a:t>
            </a:r>
          </a:p>
          <a:p>
            <a:endParaRPr lang="en-US" sz="2400" dirty="0"/>
          </a:p>
          <a:p>
            <a:r>
              <a:rPr lang="en-US" sz="2400" dirty="0"/>
              <a:t>Uncertainty</a:t>
            </a:r>
          </a:p>
          <a:p>
            <a:endParaRPr lang="en-US" sz="2400" dirty="0"/>
          </a:p>
          <a:p>
            <a:r>
              <a:rPr lang="en-US" sz="2400" dirty="0"/>
              <a:t>Fear of dying </a:t>
            </a:r>
          </a:p>
          <a:p>
            <a:endParaRPr lang="en-US" sz="2400" dirty="0"/>
          </a:p>
          <a:p>
            <a:r>
              <a:rPr lang="en-US" sz="2400" dirty="0"/>
              <a:t>Loss of control </a:t>
            </a:r>
          </a:p>
        </p:txBody>
      </p:sp>
    </p:spTree>
    <p:extLst>
      <p:ext uri="{BB962C8B-B14F-4D97-AF65-F5344CB8AC3E}">
        <p14:creationId xmlns:p14="http://schemas.microsoft.com/office/powerpoint/2010/main" val="18230425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E3B5DF-EF13-CA4E-B92A-CC0A174414F5}"/>
              </a:ext>
            </a:extLst>
          </p:cNvPr>
          <p:cNvSpPr>
            <a:spLocks noGrp="1"/>
          </p:cNvSpPr>
          <p:nvPr>
            <p:ph type="title"/>
          </p:nvPr>
        </p:nvSpPr>
        <p:spPr/>
        <p:txBody>
          <a:bodyPr/>
          <a:lstStyle/>
          <a:p>
            <a:r>
              <a:rPr lang="en-US" dirty="0"/>
              <a:t>Trauma Informed Care </a:t>
            </a:r>
          </a:p>
        </p:txBody>
      </p:sp>
      <p:pic>
        <p:nvPicPr>
          <p:cNvPr id="8" name="Content Placeholder 7" descr="A close up of a logo&#10;&#10;Description automatically generated">
            <a:extLst>
              <a:ext uri="{FF2B5EF4-FFF2-40B4-BE49-F238E27FC236}">
                <a16:creationId xmlns:a16="http://schemas.microsoft.com/office/drawing/2014/main" id="{EDAF70AC-6197-D848-913D-F8C239ACF1DE}"/>
              </a:ext>
            </a:extLst>
          </p:cNvPr>
          <p:cNvPicPr>
            <a:picLocks noGrp="1" noChangeAspect="1"/>
          </p:cNvPicPr>
          <p:nvPr>
            <p:ph idx="1"/>
          </p:nvPr>
        </p:nvPicPr>
        <p:blipFill>
          <a:blip r:embed="rId2"/>
          <a:stretch>
            <a:fillRect/>
          </a:stretch>
        </p:blipFill>
        <p:spPr>
          <a:xfrm>
            <a:off x="1012825" y="2451100"/>
            <a:ext cx="9702800" cy="1955800"/>
          </a:xfrm>
        </p:spPr>
      </p:pic>
      <p:sp>
        <p:nvSpPr>
          <p:cNvPr id="9" name="TextBox 8">
            <a:extLst>
              <a:ext uri="{FF2B5EF4-FFF2-40B4-BE49-F238E27FC236}">
                <a16:creationId xmlns:a16="http://schemas.microsoft.com/office/drawing/2014/main" id="{268390BB-819A-DC40-8DD9-0AC1E7B661D3}"/>
              </a:ext>
            </a:extLst>
          </p:cNvPr>
          <p:cNvSpPr txBox="1"/>
          <p:nvPr/>
        </p:nvSpPr>
        <p:spPr>
          <a:xfrm>
            <a:off x="301287" y="6169709"/>
            <a:ext cx="6176178" cy="646331"/>
          </a:xfrm>
          <a:prstGeom prst="rect">
            <a:avLst/>
          </a:prstGeom>
          <a:noFill/>
        </p:spPr>
        <p:txBody>
          <a:bodyPr wrap="none" rtlCol="0">
            <a:spAutoFit/>
          </a:bodyPr>
          <a:lstStyle/>
          <a:p>
            <a:r>
              <a:rPr lang="en-US" u="sng" dirty="0">
                <a:hlinkClick r:id="rId3"/>
              </a:rPr>
              <a:t>https://ncsacw.samhsa.gov/userfiles/files/SAMHSA_Trauma.pdf</a:t>
            </a:r>
            <a:endParaRPr lang="en-US" dirty="0"/>
          </a:p>
          <a:p>
            <a:endParaRPr lang="en-US" dirty="0"/>
          </a:p>
        </p:txBody>
      </p:sp>
    </p:spTree>
    <p:extLst>
      <p:ext uri="{BB962C8B-B14F-4D97-AF65-F5344CB8AC3E}">
        <p14:creationId xmlns:p14="http://schemas.microsoft.com/office/powerpoint/2010/main" val="4869979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F98ED85F-DCEE-4B50-802E-71A6E3E12B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14000"/>
            </a:schemeClr>
          </a:solidFill>
          <a:ln w="127000" cap="sq" cmpd="thinThick">
            <a:solidFill>
              <a:schemeClr val="tx1">
                <a:lumMod val="85000"/>
                <a:lumOff val="15000"/>
                <a:alpha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D458BAC-DDE9-E44A-A8FD-6F2BA94F334A}"/>
              </a:ext>
            </a:extLst>
          </p:cNvPr>
          <p:cNvSpPr>
            <a:spLocks noGrp="1"/>
          </p:cNvSpPr>
          <p:nvPr>
            <p:ph type="title"/>
          </p:nvPr>
        </p:nvSpPr>
        <p:spPr>
          <a:xfrm>
            <a:off x="838200" y="631825"/>
            <a:ext cx="10515600" cy="1325563"/>
          </a:xfrm>
        </p:spPr>
        <p:txBody>
          <a:bodyPr>
            <a:normAutofit/>
          </a:bodyPr>
          <a:lstStyle/>
          <a:p>
            <a:pPr algn="ctr"/>
            <a:r>
              <a:rPr lang="en-US" dirty="0"/>
              <a:t>Fear vs. Anxiety</a:t>
            </a:r>
          </a:p>
        </p:txBody>
      </p:sp>
      <p:cxnSp>
        <p:nvCxnSpPr>
          <p:cNvPr id="10" name="Straight Connector 9">
            <a:extLst>
              <a:ext uri="{FF2B5EF4-FFF2-40B4-BE49-F238E27FC236}">
                <a16:creationId xmlns:a16="http://schemas.microsoft.com/office/drawing/2014/main" id="{E8E35B83-1EC3-4F87-9D54-D863463351B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97636" y="1957388"/>
            <a:ext cx="10396728" cy="0"/>
          </a:xfrm>
          <a:prstGeom prst="line">
            <a:avLst/>
          </a:prstGeom>
          <a:ln w="22225">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6CFA9922-866B-7349-A9EA-590A045A5E06}"/>
              </a:ext>
            </a:extLst>
          </p:cNvPr>
          <p:cNvSpPr>
            <a:spLocks noGrp="1"/>
          </p:cNvSpPr>
          <p:nvPr>
            <p:ph idx="1"/>
          </p:nvPr>
        </p:nvSpPr>
        <p:spPr>
          <a:xfrm>
            <a:off x="838200" y="2269173"/>
            <a:ext cx="10515600" cy="3659988"/>
          </a:xfrm>
        </p:spPr>
        <p:txBody>
          <a:bodyPr>
            <a:normAutofit fontScale="92500" lnSpcReduction="20000"/>
          </a:bodyPr>
          <a:lstStyle/>
          <a:p>
            <a:pPr marL="0" indent="0">
              <a:buNone/>
            </a:pPr>
            <a:r>
              <a:rPr lang="en-US" sz="2600" b="1" dirty="0"/>
              <a:t>Fear</a:t>
            </a:r>
            <a:r>
              <a:rPr lang="en-US" sz="2600" dirty="0"/>
              <a:t> is a primitive and life-preserving response to a threat</a:t>
            </a:r>
          </a:p>
          <a:p>
            <a:pPr marL="0" indent="0">
              <a:buNone/>
            </a:pPr>
            <a:r>
              <a:rPr lang="en-US" sz="2600" dirty="0"/>
              <a:t>that originates in the amygdala and activates “fight or flight.”</a:t>
            </a:r>
          </a:p>
          <a:p>
            <a:pPr marL="0" indent="0">
              <a:buNone/>
            </a:pPr>
            <a:endParaRPr lang="en-US" sz="2600" dirty="0"/>
          </a:p>
          <a:p>
            <a:pPr marL="0" indent="0">
              <a:buNone/>
            </a:pPr>
            <a:r>
              <a:rPr lang="en-US" sz="2600" b="1" dirty="0"/>
              <a:t>Anxiety</a:t>
            </a:r>
            <a:r>
              <a:rPr lang="en-US" sz="2600" dirty="0"/>
              <a:t> is a sense of worry or dread in the absence of an imminent threat, but our bodies still react as though we are in danger.</a:t>
            </a:r>
          </a:p>
          <a:p>
            <a:pPr marL="0" indent="0">
              <a:buNone/>
            </a:pPr>
            <a:endParaRPr lang="en-US" sz="2600" dirty="0"/>
          </a:p>
          <a:p>
            <a:pPr marL="0" indent="0">
              <a:buNone/>
            </a:pPr>
            <a:r>
              <a:rPr lang="en-US" sz="2600" dirty="0"/>
              <a:t>Anxiety can be a great teacher because it signals that something “isn’t right,” but persistent anxiety can deplete us and those around us.</a:t>
            </a:r>
          </a:p>
          <a:p>
            <a:pPr marL="0" indent="0">
              <a:buNone/>
            </a:pPr>
            <a:endParaRPr lang="en-US" sz="2600" dirty="0"/>
          </a:p>
          <a:p>
            <a:pPr marL="0" indent="0">
              <a:buNone/>
            </a:pPr>
            <a:r>
              <a:rPr lang="en-US" sz="2600" dirty="0"/>
              <a:t>Is it a stick or a snake?</a:t>
            </a:r>
          </a:p>
          <a:p>
            <a:pPr marL="0" indent="0">
              <a:buNone/>
            </a:pPr>
            <a:endParaRPr lang="en-US" sz="1900" dirty="0"/>
          </a:p>
          <a:p>
            <a:pPr marL="0" indent="0">
              <a:buNone/>
            </a:pPr>
            <a:endParaRPr lang="en-US" sz="1900" dirty="0"/>
          </a:p>
          <a:p>
            <a:pPr marL="0" indent="0">
              <a:buNone/>
            </a:pPr>
            <a:endParaRPr lang="en-US" sz="1900" dirty="0"/>
          </a:p>
        </p:txBody>
      </p:sp>
    </p:spTree>
    <p:extLst>
      <p:ext uri="{BB962C8B-B14F-4D97-AF65-F5344CB8AC3E}">
        <p14:creationId xmlns:p14="http://schemas.microsoft.com/office/powerpoint/2010/main" val="6601302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F98ED85F-DCEE-4B50-802E-71A6E3E12B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14000"/>
            </a:schemeClr>
          </a:solidFill>
          <a:ln w="127000" cap="sq" cmpd="thinThick">
            <a:solidFill>
              <a:schemeClr val="tx1">
                <a:lumMod val="85000"/>
                <a:lumOff val="15000"/>
                <a:alpha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F2C9FCB-4CA4-5845-BBA8-8560441D372B}"/>
              </a:ext>
            </a:extLst>
          </p:cNvPr>
          <p:cNvSpPr>
            <a:spLocks noGrp="1"/>
          </p:cNvSpPr>
          <p:nvPr>
            <p:ph type="title"/>
          </p:nvPr>
        </p:nvSpPr>
        <p:spPr>
          <a:xfrm>
            <a:off x="838200" y="631825"/>
            <a:ext cx="10515600" cy="1325563"/>
          </a:xfrm>
        </p:spPr>
        <p:txBody>
          <a:bodyPr>
            <a:normAutofit/>
          </a:bodyPr>
          <a:lstStyle/>
          <a:p>
            <a:pPr algn="ctr"/>
            <a:r>
              <a:rPr lang="en-US" dirty="0"/>
              <a:t>Stop anxiety loop</a:t>
            </a:r>
          </a:p>
        </p:txBody>
      </p:sp>
      <p:cxnSp>
        <p:nvCxnSpPr>
          <p:cNvPr id="10" name="Straight Connector 9">
            <a:extLst>
              <a:ext uri="{FF2B5EF4-FFF2-40B4-BE49-F238E27FC236}">
                <a16:creationId xmlns:a16="http://schemas.microsoft.com/office/drawing/2014/main" id="{E8E35B83-1EC3-4F87-9D54-D863463351B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97636" y="1957388"/>
            <a:ext cx="10396728" cy="0"/>
          </a:xfrm>
          <a:prstGeom prst="line">
            <a:avLst/>
          </a:prstGeom>
          <a:ln w="22225">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790794C8-DD47-C24B-B39F-8D32BAF54ABA}"/>
              </a:ext>
            </a:extLst>
          </p:cNvPr>
          <p:cNvSpPr>
            <a:spLocks noGrp="1"/>
          </p:cNvSpPr>
          <p:nvPr>
            <p:ph idx="1"/>
          </p:nvPr>
        </p:nvSpPr>
        <p:spPr>
          <a:xfrm>
            <a:off x="838200" y="2269172"/>
            <a:ext cx="10515600" cy="3956987"/>
          </a:xfrm>
        </p:spPr>
        <p:txBody>
          <a:bodyPr>
            <a:normAutofit fontScale="92500" lnSpcReduction="20000"/>
          </a:bodyPr>
          <a:lstStyle/>
          <a:p>
            <a:r>
              <a:rPr lang="en-US" sz="2600" dirty="0"/>
              <a:t>Anxiety is more contagious than Covid 19</a:t>
            </a:r>
          </a:p>
          <a:p>
            <a:endParaRPr lang="en-US" sz="2600" dirty="0"/>
          </a:p>
          <a:p>
            <a:r>
              <a:rPr lang="en-US" sz="2600" dirty="0"/>
              <a:t>What we attend to, grows</a:t>
            </a:r>
          </a:p>
          <a:p>
            <a:endParaRPr lang="en-US" sz="2600" dirty="0"/>
          </a:p>
          <a:p>
            <a:r>
              <a:rPr lang="en-US" sz="2600" dirty="0"/>
              <a:t>Do not deepen grooves of negative thinking </a:t>
            </a:r>
          </a:p>
          <a:p>
            <a:endParaRPr lang="en-US" sz="2600" dirty="0"/>
          </a:p>
          <a:p>
            <a:r>
              <a:rPr lang="en-US" sz="2600" dirty="0"/>
              <a:t>Stay present – practice “thought stopping” about past or future</a:t>
            </a:r>
          </a:p>
          <a:p>
            <a:endParaRPr lang="en-US" sz="2600" dirty="0"/>
          </a:p>
          <a:p>
            <a:r>
              <a:rPr lang="en-US" sz="2600" dirty="0"/>
              <a:t>Engage your senses – hold ice cube until it melts, mindfully and slowly touch/smell/eat favorite fruit, step outside and label every sound in detail</a:t>
            </a:r>
          </a:p>
          <a:p>
            <a:endParaRPr lang="en-US" sz="1700" dirty="0"/>
          </a:p>
          <a:p>
            <a:endParaRPr lang="en-US" sz="1700" dirty="0"/>
          </a:p>
          <a:p>
            <a:endParaRPr lang="en-US" sz="1700" dirty="0"/>
          </a:p>
          <a:p>
            <a:endParaRPr lang="en-US" sz="1700" dirty="0"/>
          </a:p>
          <a:p>
            <a:endParaRPr lang="en-US" sz="1700" dirty="0"/>
          </a:p>
          <a:p>
            <a:endParaRPr lang="en-US" sz="1700" dirty="0"/>
          </a:p>
        </p:txBody>
      </p:sp>
    </p:spTree>
    <p:extLst>
      <p:ext uri="{BB962C8B-B14F-4D97-AF65-F5344CB8AC3E}">
        <p14:creationId xmlns:p14="http://schemas.microsoft.com/office/powerpoint/2010/main" val="3345057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F98ED85F-DCEE-4B50-802E-71A6E3E12B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14000"/>
            </a:schemeClr>
          </a:solidFill>
          <a:ln w="127000" cap="sq" cmpd="thinThick">
            <a:solidFill>
              <a:schemeClr val="tx1">
                <a:lumMod val="85000"/>
                <a:lumOff val="15000"/>
                <a:alpha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3564845-36BC-BD47-87CB-D9169635B890}"/>
              </a:ext>
            </a:extLst>
          </p:cNvPr>
          <p:cNvSpPr>
            <a:spLocks noGrp="1"/>
          </p:cNvSpPr>
          <p:nvPr>
            <p:ph type="title"/>
          </p:nvPr>
        </p:nvSpPr>
        <p:spPr>
          <a:xfrm>
            <a:off x="838200" y="631825"/>
            <a:ext cx="10515600" cy="1325563"/>
          </a:xfrm>
        </p:spPr>
        <p:txBody>
          <a:bodyPr>
            <a:normAutofit/>
          </a:bodyPr>
          <a:lstStyle/>
          <a:p>
            <a:pPr algn="ctr"/>
            <a:r>
              <a:rPr lang="en-US" dirty="0"/>
              <a:t>Get vulnerable</a:t>
            </a:r>
          </a:p>
        </p:txBody>
      </p:sp>
      <p:cxnSp>
        <p:nvCxnSpPr>
          <p:cNvPr id="10" name="Straight Connector 9">
            <a:extLst>
              <a:ext uri="{FF2B5EF4-FFF2-40B4-BE49-F238E27FC236}">
                <a16:creationId xmlns:a16="http://schemas.microsoft.com/office/drawing/2014/main" id="{E8E35B83-1EC3-4F87-9D54-D863463351B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97636" y="1957388"/>
            <a:ext cx="10396728" cy="0"/>
          </a:xfrm>
          <a:prstGeom prst="line">
            <a:avLst/>
          </a:prstGeom>
          <a:ln w="22225">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2B515880-96E0-7F49-9CB2-D78CB93DC83E}"/>
              </a:ext>
            </a:extLst>
          </p:cNvPr>
          <p:cNvSpPr>
            <a:spLocks noGrp="1"/>
          </p:cNvSpPr>
          <p:nvPr>
            <p:ph idx="1"/>
          </p:nvPr>
        </p:nvSpPr>
        <p:spPr>
          <a:xfrm>
            <a:off x="838200" y="2269173"/>
            <a:ext cx="10515600" cy="3659988"/>
          </a:xfrm>
        </p:spPr>
        <p:txBody>
          <a:bodyPr>
            <a:normAutofit/>
          </a:bodyPr>
          <a:lstStyle/>
          <a:p>
            <a:r>
              <a:rPr lang="en-US" sz="2400" dirty="0"/>
              <a:t>The antidote to trauma is attunement with others</a:t>
            </a:r>
          </a:p>
          <a:p>
            <a:pPr marL="0" indent="0">
              <a:buNone/>
            </a:pPr>
            <a:endParaRPr lang="en-US" sz="2400" dirty="0"/>
          </a:p>
          <a:p>
            <a:r>
              <a:rPr lang="en-US" sz="2400" dirty="0"/>
              <a:t>Have “feelings” conversations</a:t>
            </a:r>
          </a:p>
          <a:p>
            <a:endParaRPr lang="en-US" sz="2400" dirty="0"/>
          </a:p>
          <a:p>
            <a:r>
              <a:rPr lang="en-US" sz="2400" dirty="0"/>
              <a:t>No time for comparative suffering</a:t>
            </a:r>
          </a:p>
        </p:txBody>
      </p:sp>
    </p:spTree>
    <p:extLst>
      <p:ext uri="{BB962C8B-B14F-4D97-AF65-F5344CB8AC3E}">
        <p14:creationId xmlns:p14="http://schemas.microsoft.com/office/powerpoint/2010/main" val="194061865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TotalTime>
  <Words>1017</Words>
  <Application>Microsoft Macintosh PowerPoint</Application>
  <PresentationFormat>Widescreen</PresentationFormat>
  <Paragraphs>203</Paragraphs>
  <Slides>24</Slides>
  <Notes>12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24</vt:i4>
      </vt:variant>
    </vt:vector>
  </HeadingPairs>
  <TitlesOfParts>
    <vt:vector size="29" baseType="lpstr">
      <vt:lpstr>Arial</vt:lpstr>
      <vt:lpstr>Calibri</vt:lpstr>
      <vt:lpstr>Calibri Light</vt:lpstr>
      <vt:lpstr>Roboto Light</vt:lpstr>
      <vt:lpstr>Office Theme</vt:lpstr>
      <vt:lpstr>Self-care and Leadership in a Time of Crisis – We are all Human</vt:lpstr>
      <vt:lpstr>PowerPoint Presentation</vt:lpstr>
      <vt:lpstr>Anyone having weird dreams? </vt:lpstr>
      <vt:lpstr>We are all experiencing grief and loss</vt:lpstr>
      <vt:lpstr>Covid 19 crisis may trigger a trauma response</vt:lpstr>
      <vt:lpstr>Trauma Informed Care </vt:lpstr>
      <vt:lpstr>Fear vs. Anxiety</vt:lpstr>
      <vt:lpstr>Stop anxiety loop</vt:lpstr>
      <vt:lpstr>Get vulnerable</vt:lpstr>
      <vt:lpstr>Moral injury</vt:lpstr>
      <vt:lpstr>Examples of moral injury for PALTC providers</vt:lpstr>
      <vt:lpstr>National Academy of Sciences</vt:lpstr>
      <vt:lpstr>Increased risk </vt:lpstr>
      <vt:lpstr>Factors increasing suicide risk</vt:lpstr>
      <vt:lpstr>Self-preservation   (a.k.a. who has time for yoga?)</vt:lpstr>
      <vt:lpstr>Self- care</vt:lpstr>
      <vt:lpstr>What distinguishes a great leader?</vt:lpstr>
      <vt:lpstr>PowerPoint Presentation</vt:lpstr>
      <vt:lpstr>Build trust and community</vt:lpstr>
      <vt:lpstr>Battle buddy</vt:lpstr>
      <vt:lpstr>Control what you can</vt:lpstr>
      <vt:lpstr>Summary</vt:lpstr>
      <vt:lpstr>Crisis hotlines</vt:lpstr>
      <vt:lpstr>A full range of self-care resources on PALTC foundation website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Self-care and Leadership in a Time of Crisis</dc:title>
  <dc:creator>Lea Watson</dc:creator>
  <cp:lastModifiedBy>Lea Watson</cp:lastModifiedBy>
  <cp:revision>6</cp:revision>
  <dcterms:created xsi:type="dcterms:W3CDTF">2020-04-24T16:31:37Z</dcterms:created>
  <dcterms:modified xsi:type="dcterms:W3CDTF">2020-05-04T16:55:38Z</dcterms:modified>
</cp:coreProperties>
</file>